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73" r:id="rId4"/>
    <p:sldId id="278" r:id="rId5"/>
    <p:sldId id="279" r:id="rId6"/>
    <p:sldId id="257" r:id="rId7"/>
    <p:sldId id="258" r:id="rId8"/>
    <p:sldId id="295" r:id="rId9"/>
    <p:sldId id="260" r:id="rId10"/>
    <p:sldId id="261" r:id="rId11"/>
    <p:sldId id="262" r:id="rId12"/>
    <p:sldId id="263" r:id="rId13"/>
    <p:sldId id="265" r:id="rId14"/>
    <p:sldId id="264" r:id="rId15"/>
    <p:sldId id="283" r:id="rId16"/>
    <p:sldId id="270" r:id="rId17"/>
    <p:sldId id="269" r:id="rId18"/>
    <p:sldId id="281" r:id="rId19"/>
    <p:sldId id="275" r:id="rId20"/>
    <p:sldId id="282" r:id="rId21"/>
    <p:sldId id="287" r:id="rId22"/>
    <p:sldId id="288" r:id="rId23"/>
    <p:sldId id="298" r:id="rId24"/>
    <p:sldId id="286" r:id="rId25"/>
    <p:sldId id="289" r:id="rId26"/>
    <p:sldId id="290" r:id="rId27"/>
    <p:sldId id="291" r:id="rId28"/>
    <p:sldId id="292" r:id="rId29"/>
    <p:sldId id="293" r:id="rId30"/>
    <p:sldId id="296" r:id="rId31"/>
    <p:sldId id="294" r:id="rId32"/>
    <p:sldId id="297" r:id="rId33"/>
    <p:sldId id="285" r:id="rId34"/>
    <p:sldId id="302" r:id="rId35"/>
    <p:sldId id="301" r:id="rId36"/>
    <p:sldId id="300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70" d="100"/>
          <a:sy n="70" d="100"/>
        </p:scale>
        <p:origin x="-1080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6C75EA-75B0-43C4-8C42-88F72FE4A4AF}" type="datetimeFigureOut">
              <a:rPr lang="en-US" smtClean="0"/>
              <a:pPr/>
              <a:t>09/25/2012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FC84C-BC78-440E-B81C-96F038DE0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2197" y="5662145"/>
            <a:ext cx="6222406" cy="119585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Stephen N. DiRienzo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NOAA/NWS Weather Forecast Office, Albany, NY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2057400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3200" dirty="0" smtClean="0">
                <a:effectLst/>
              </a:rPr>
              <a:t>Meteorological Factors that Resulted in Extreme Rainfall During Tropical Storm Irene and </a:t>
            </a:r>
            <a:r>
              <a:rPr lang="en-US" sz="3200" dirty="0">
                <a:effectLst/>
              </a:rPr>
              <a:t>the Remnants of Tropical Storm Lee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endParaRPr lang="en-US" sz="3600" dirty="0">
              <a:effectLst/>
            </a:endParaRPr>
          </a:p>
        </p:txBody>
      </p:sp>
      <p:pic>
        <p:nvPicPr>
          <p:cNvPr id="1026" name="Picture 2" descr="N:\15_Post Mortem\2011\Irene\Irene_Meteorology\Mohawk_Symposium_Presentation\mu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5964"/>
            <a:ext cx="6519332" cy="36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5068313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 by Tim Scrom of NWS - Lake near Hensonville, Greene County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5065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01430_297474573597768_252838241394735_1297562_1147152266_n.jpg"/>
          <p:cNvPicPr>
            <a:picLocks noChangeAspect="1"/>
          </p:cNvPicPr>
          <p:nvPr/>
        </p:nvPicPr>
        <p:blipFill rotWithShape="1">
          <a:blip r:embed="rId2" cstate="print"/>
          <a:srcRect l="10832" t="30830" r="6680" b="14918"/>
          <a:stretch/>
        </p:blipFill>
        <p:spPr>
          <a:xfrm>
            <a:off x="245949" y="1402262"/>
            <a:ext cx="8624677" cy="423653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286000" y="1498937"/>
            <a:ext cx="0" cy="1733848"/>
          </a:xfrm>
          <a:prstGeom prst="straightConnector1">
            <a:avLst/>
          </a:prstGeom>
          <a:ln w="63500" cap="sq" cmpd="sng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276475" y="3303512"/>
            <a:ext cx="771525" cy="1133712"/>
          </a:xfrm>
          <a:prstGeom prst="straightConnector1">
            <a:avLst/>
          </a:prstGeom>
          <a:ln w="63500" cap="sq" cmpd="sng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505200" y="1525699"/>
            <a:ext cx="35052" cy="1679462"/>
          </a:xfrm>
          <a:prstGeom prst="straightConnector1">
            <a:avLst/>
          </a:prstGeom>
          <a:ln w="63500" cap="sq" cmpd="sng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540252" y="3285886"/>
            <a:ext cx="650748" cy="1057514"/>
          </a:xfrm>
          <a:prstGeom prst="straightConnector1">
            <a:avLst/>
          </a:prstGeom>
          <a:ln w="63500" cap="sq" cmpd="sng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648200" y="1460838"/>
            <a:ext cx="17526" cy="1663362"/>
          </a:xfrm>
          <a:prstGeom prst="straightConnector1">
            <a:avLst/>
          </a:prstGeom>
          <a:ln w="63500" cap="sq" cmpd="sng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675252" y="3232785"/>
            <a:ext cx="582548" cy="1034415"/>
          </a:xfrm>
          <a:prstGeom prst="straightConnector1">
            <a:avLst/>
          </a:prstGeom>
          <a:ln w="63500" cap="sq" cmpd="sng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96825" y="4648200"/>
            <a:ext cx="2864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Wind flow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0663" y="2971800"/>
            <a:ext cx="1917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Vigorous ascent of air parcels due to wind intersecting steep terrain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95798" y="76200"/>
            <a:ext cx="799204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Schematic of Upslope Enhancement</a:t>
            </a:r>
            <a:endParaRPr lang="en-US" sz="4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2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26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15_Post Mortem\2011\Irene\Irene_Meteorology\Mohawk_Symposium_Presentation\VWP\VAD_WIND_1010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2350"/>
            <a:ext cx="6182102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2712720" cy="5413950"/>
          </a:xfrm>
        </p:spPr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Vertical Wind Profile from the Albany County radar shows strong and persistent Northeast winds in the low levels of the atmosphere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3854076"/>
            <a:ext cx="313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Strong Northeast Winds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4267200"/>
            <a:ext cx="5724902" cy="762000"/>
          </a:xfrm>
          <a:prstGeom prst="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903893"/>
            <a:ext cx="677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Vertical Wind Profile 0924 to 1010 UTC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9603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228600"/>
            <a:ext cx="3474720" cy="58674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Short Range Ensemble Forecast (SREF) model shows easterly wind component anomaly of &gt;6 SD pointed toward the eastern Catskills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outherly wind component anomaly of &gt;6 SD in southern New England</a:t>
            </a:r>
            <a:endParaRPr lang="en-US" sz="2800" dirty="0"/>
          </a:p>
        </p:txBody>
      </p:sp>
      <p:pic>
        <p:nvPicPr>
          <p:cNvPr id="5123" name="Picture 3" descr="N:\15_Post Mortem\2011\Irene\Irene_Meteorology\Mohawk_Symposium_Presentation\Ensembles\SREF_850Wind_15Z_28AUG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786"/>
          <a:stretch/>
        </p:blipFill>
        <p:spPr bwMode="auto">
          <a:xfrm>
            <a:off x="4038600" y="29547"/>
            <a:ext cx="4386943" cy="671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85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7795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Global Ensemble Forecast System (GEFS) precipitable water anomaly an impressive +2 to +3 SD above August norm</a:t>
            </a:r>
          </a:p>
          <a:p>
            <a:pPr marL="365760" lvl="1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Indicative of tropical moisture</a:t>
            </a:r>
            <a:endParaRPr lang="en-US" sz="2800" dirty="0"/>
          </a:p>
        </p:txBody>
      </p:sp>
      <p:pic>
        <p:nvPicPr>
          <p:cNvPr id="7170" name="Picture 2" descr="N:\15_Post Mortem\2011\Irene\Irene_Meteorology\Mohawk_Symposium_Presentation\Ensembles\GEFS_PWAT_18Z_28AUG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571"/>
          <a:stretch/>
        </p:blipFill>
        <p:spPr bwMode="auto">
          <a:xfrm>
            <a:off x="4191000" y="15239"/>
            <a:ext cx="4343400" cy="678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8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7795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Global Ensemble Forecast System (GEFS) model showed an unprecedented 90% probability of &gt;4 inches of rain over the duration of the storm</a:t>
            </a:r>
          </a:p>
          <a:p>
            <a:pPr lvl="1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4+ inches is max we can display</a:t>
            </a:r>
          </a:p>
          <a:p>
            <a:pPr lvl="1"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6146" name="Picture 2" descr="N:\15_Post Mortem\2011\Irene\Irene_Meteorology\Mohawk_Symposium_Presentation\Ensembles\GEFS_Prob_4in_48hr_18Z29Aug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"/>
            <a:ext cx="5147057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4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46592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effectLst/>
              </a:rPr>
              <a:t>Irene Forecast Rainfall 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r>
              <a:rPr lang="en-US" dirty="0">
                <a:solidFill>
                  <a:schemeClr val="tx1"/>
                </a:solidFill>
                <a:effectLst/>
              </a:rPr>
              <a:t>Aug 27-29, 2011 (HPC)</a:t>
            </a:r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764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66800" y="6248400"/>
            <a:ext cx="693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maximum 9.29 – Actual maximum over 18 inches!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1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9051" y="352425"/>
            <a:ext cx="2876550" cy="5867400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Frontogenesis cross section from GFS at 12 UTC 28 August 2011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Steeply sloped and deep frontogenesis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Not typically seen in tropical systems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implies extra-tropical transition</a:t>
            </a:r>
            <a:endParaRPr lang="en-US" sz="2800" dirty="0"/>
          </a:p>
        </p:txBody>
      </p:sp>
      <p:pic>
        <p:nvPicPr>
          <p:cNvPr id="12291" name="Picture 3" descr="N:\15_Post Mortem\2011\Irene\Irene_Meteorology\Mohawk_Symposium_Presentation\Frontogenesis\Cross_Sections\NAM\NAM40_082711_FGEN_XCT_SYR_ISP_F18_12Z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" r="-167" b="12057"/>
          <a:stretch/>
        </p:blipFill>
        <p:spPr bwMode="auto">
          <a:xfrm>
            <a:off x="2819399" y="380999"/>
            <a:ext cx="6324601" cy="498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09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6271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Backward </a:t>
            </a:r>
            <a:r>
              <a:rPr lang="en-US" sz="2800" dirty="0" smtClean="0">
                <a:solidFill>
                  <a:schemeClr val="tx1"/>
                </a:solidFill>
              </a:rPr>
              <a:t>Trajectory plot </a:t>
            </a:r>
            <a:r>
              <a:rPr lang="en-US" sz="2800" dirty="0">
                <a:solidFill>
                  <a:schemeClr val="tx1"/>
                </a:solidFill>
              </a:rPr>
              <a:t>shows </a:t>
            </a:r>
            <a:r>
              <a:rPr lang="en-US" sz="2800" dirty="0" smtClean="0">
                <a:solidFill>
                  <a:schemeClr val="tx1"/>
                </a:solidFill>
              </a:rPr>
              <a:t>origin </a:t>
            </a:r>
            <a:r>
              <a:rPr lang="en-US" sz="2800" dirty="0">
                <a:solidFill>
                  <a:schemeClr val="tx1"/>
                </a:solidFill>
              </a:rPr>
              <a:t>of </a:t>
            </a:r>
            <a:r>
              <a:rPr lang="en-US" sz="2800" dirty="0" smtClean="0">
                <a:solidFill>
                  <a:schemeClr val="tx1"/>
                </a:solidFill>
              </a:rPr>
              <a:t>air parcels from the Atlantic Ocean </a:t>
            </a:r>
            <a:r>
              <a:rPr lang="en-US" sz="2800" dirty="0">
                <a:solidFill>
                  <a:schemeClr val="tx1"/>
                </a:solidFill>
              </a:rPr>
              <a:t>at 12 UTC 28 August 2011</a:t>
            </a:r>
            <a:endParaRPr lang="en-US" sz="2800" dirty="0"/>
          </a:p>
        </p:txBody>
      </p:sp>
      <p:pic>
        <p:nvPicPr>
          <p:cNvPr id="11266" name="Picture 2" descr="N:\15_Post Mortem\2011\Irene\Irene_Meteorology\Mohawk_Symposium_Presentation\Trajectories\IreneALB_trj0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"/>
            <a:ext cx="541959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21299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811774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1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06"/>
            <a:ext cx="8851392" cy="1188493"/>
          </a:xfrm>
        </p:spPr>
        <p:txBody>
          <a:bodyPr/>
          <a:lstStyle/>
          <a:p>
            <a:pPr marL="548640" lvl="1" indent="-182880" algn="ctr" rtl="0">
              <a:spcBef>
                <a:spcPct val="20000"/>
              </a:spcBef>
              <a:spcAft>
                <a:spcPts val="300"/>
              </a:spcAft>
            </a:pPr>
            <a:r>
              <a:rPr lang="en-US" sz="3200" b="1" dirty="0" smtClean="0">
                <a:latin typeface="+mj-lt"/>
              </a:rPr>
              <a:t>Sea Surface Temperatures before Irene +22 </a:t>
            </a:r>
            <a:r>
              <a:rPr lang="en-US" sz="3200" b="1" dirty="0" smtClean="0">
                <a:latin typeface="+mj-lt"/>
                <a:cs typeface="Times New Roman"/>
              </a:rPr>
              <a:t>°</a:t>
            </a:r>
            <a:r>
              <a:rPr lang="en-US" sz="3200" b="1" dirty="0" smtClean="0">
                <a:latin typeface="+mj-lt"/>
              </a:rPr>
              <a:t>C to +25 </a:t>
            </a:r>
            <a:r>
              <a:rPr lang="en-US" sz="3200" b="1" dirty="0" smtClean="0">
                <a:latin typeface="+mj-lt"/>
                <a:cs typeface="Times New Roman"/>
              </a:rPr>
              <a:t>°</a:t>
            </a:r>
            <a:r>
              <a:rPr lang="en-US" sz="3200" b="1" dirty="0" smtClean="0">
                <a:latin typeface="+mj-lt"/>
              </a:rPr>
              <a:t>C from source region</a:t>
            </a:r>
            <a:endParaRPr lang="en-US" sz="3200" b="1" dirty="0"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41" y="1143000"/>
            <a:ext cx="7983055" cy="4903318"/>
          </a:xfrm>
        </p:spPr>
      </p:pic>
      <p:sp>
        <p:nvSpPr>
          <p:cNvPr id="8" name="TextBox 7"/>
          <p:cNvSpPr txBox="1"/>
          <p:nvPr/>
        </p:nvSpPr>
        <p:spPr>
          <a:xfrm>
            <a:off x="5546434" y="1752600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>
            <a:off x="5943600" y="2895600"/>
            <a:ext cx="533400" cy="4572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21299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811774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9134" y="2667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NJ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35740" y="161804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29134" y="16756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NY</a:t>
            </a:r>
          </a:p>
        </p:txBody>
      </p:sp>
    </p:spTree>
    <p:extLst>
      <p:ext uri="{BB962C8B-B14F-4D97-AF65-F5344CB8AC3E}">
        <p14:creationId xmlns:p14="http://schemas.microsoft.com/office/powerpoint/2010/main" xmlns="" val="30466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15_Post Mortem\2011\Irene\Irene_Meteorology\Mohawk_Symposium_Presentation\20110825_soil_mois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128534"/>
            <a:ext cx="6837568" cy="5177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3691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Saturated Soils Prior to Irene Across Eastern NY and New England</a:t>
            </a:r>
            <a:endParaRPr lang="en-US" sz="3200" b="1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0625" y="6381101"/>
            <a:ext cx="678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http://hydrology.princeton.edu/~luo/research/FORECAST/current.php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9425" y="2667000"/>
            <a:ext cx="228599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Locations in eastern NY and New England 90-99% percentile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69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Outline - Irene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95400"/>
            <a:ext cx="7467600" cy="5486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Overview of Irene and extreme rainfall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Investigate key factors that contributed to enhanced rainfall in eastern Catskill basins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Role of upslope </a:t>
            </a:r>
            <a:r>
              <a:rPr lang="en-US" sz="2800" dirty="0" smtClean="0">
                <a:solidFill>
                  <a:schemeClr val="tx1"/>
                </a:solidFill>
              </a:rPr>
              <a:t>flow, steeply </a:t>
            </a:r>
            <a:r>
              <a:rPr lang="en-US" sz="2800" dirty="0">
                <a:solidFill>
                  <a:schemeClr val="tx1"/>
                </a:solidFill>
              </a:rPr>
              <a:t>sloped </a:t>
            </a:r>
            <a:r>
              <a:rPr lang="en-US" sz="2800" dirty="0" smtClean="0">
                <a:solidFill>
                  <a:schemeClr val="tx1"/>
                </a:solidFill>
              </a:rPr>
              <a:t>frontogenesis and </a:t>
            </a:r>
            <a:r>
              <a:rPr lang="en-US" sz="2800" dirty="0">
                <a:solidFill>
                  <a:schemeClr val="tx1"/>
                </a:solidFill>
              </a:rPr>
              <a:t>extra-tropical transition in heavy rainfall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Utilizing anomalies to assess heavy rainfall potential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Short Duration Event (Rain fell in 9-12 hours)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8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Summary - Irene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95400"/>
            <a:ext cx="7467600" cy="5486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Extreme rainfall and flooding similar to Housatonic/Mad River Basins in 1955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Key factors such as orographic lift contributed to tremendous rainfall in eastern Catskill basins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Wind and moisture anomalies highlighted potential for heavy rainfall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Steeply sloped frontogenesis </a:t>
            </a:r>
            <a:r>
              <a:rPr lang="en-US" sz="2800" dirty="0">
                <a:solidFill>
                  <a:schemeClr val="tx1"/>
                </a:solidFill>
              </a:rPr>
              <a:t>and extra-tropical </a:t>
            </a:r>
            <a:r>
              <a:rPr lang="en-US" sz="2800" dirty="0" smtClean="0">
                <a:solidFill>
                  <a:schemeClr val="tx1"/>
                </a:solidFill>
              </a:rPr>
              <a:t>transition played a crucial role in heavy rainfall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Wet soils prior to Irene enhanced runoff</a:t>
            </a: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78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Outline - Lee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95400"/>
            <a:ext cx="7467600" cy="5486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Anomalous winds and moisture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Heavy rain axis nearly stationary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Long Duration Event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Model forecast rainfall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NY Disaster Declarations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84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NWS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Binghamton Radar Storm Total Precipitation - Lee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d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67762"/>
            <a:ext cx="5292414" cy="49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31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NWS Albany Radar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Storm Total Precipitation - Lee</a:t>
            </a:r>
            <a:endParaRPr lang="en-US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90097"/>
            <a:ext cx="5029200" cy="48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71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228600"/>
            <a:ext cx="34747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Long Range Ensemble Forecast (GEFS) model shows southeast fetch of moist, tropical air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Southerly wind component anomaly of &gt;3 SD east of Appalachians</a:t>
            </a: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0"/>
            <a:ext cx="3941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8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7795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Global Ensemble Forecast System (GEFS) precipitable water anomaly 2+ SD </a:t>
            </a:r>
          </a:p>
          <a:p>
            <a:pPr lvl="1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Indicative of tropical moisture</a:t>
            </a: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"/>
            <a:ext cx="39027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31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102" y="161925"/>
            <a:ext cx="4662641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627120" cy="58674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Backward </a:t>
            </a:r>
            <a:r>
              <a:rPr lang="en-US" sz="2800" dirty="0" smtClean="0">
                <a:solidFill>
                  <a:schemeClr val="tx1"/>
                </a:solidFill>
              </a:rPr>
              <a:t>Trajectory plot </a:t>
            </a:r>
            <a:r>
              <a:rPr lang="en-US" sz="2800" dirty="0">
                <a:solidFill>
                  <a:schemeClr val="tx1"/>
                </a:solidFill>
              </a:rPr>
              <a:t>shows </a:t>
            </a:r>
            <a:r>
              <a:rPr lang="en-US" sz="2800" dirty="0" smtClean="0">
                <a:solidFill>
                  <a:schemeClr val="tx1"/>
                </a:solidFill>
              </a:rPr>
              <a:t>origin </a:t>
            </a:r>
            <a:r>
              <a:rPr lang="en-US" sz="2800" dirty="0">
                <a:solidFill>
                  <a:schemeClr val="tx1"/>
                </a:solidFill>
              </a:rPr>
              <a:t>of </a:t>
            </a:r>
            <a:r>
              <a:rPr lang="en-US" sz="2800" dirty="0" smtClean="0">
                <a:solidFill>
                  <a:schemeClr val="tx1"/>
                </a:solidFill>
              </a:rPr>
              <a:t>air parcels from the Atlantic Ocean </a:t>
            </a:r>
            <a:r>
              <a:rPr lang="en-US" sz="2800" dirty="0">
                <a:solidFill>
                  <a:schemeClr val="tx1"/>
                </a:solidFill>
              </a:rPr>
              <a:t>at 12 UTC 28 August 2011</a:t>
            </a:r>
            <a:endParaRPr lang="en-US" sz="2800" dirty="0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21299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811774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03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52400"/>
            <a:ext cx="8991600" cy="990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20 Hour Radar Loop From Lee</a:t>
            </a:r>
            <a:endParaRPr lang="en-US" sz="36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990600"/>
            <a:ext cx="6001292" cy="5654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9215" y="6006719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8:00 AM Wed Sep 7-4:00 AM Thu Sep 8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5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46592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Lee </a:t>
            </a:r>
            <a:r>
              <a:rPr lang="en-US" dirty="0">
                <a:solidFill>
                  <a:schemeClr val="tx1"/>
                </a:solidFill>
                <a:effectLst/>
              </a:rPr>
              <a:t>Forecast Rainfall 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>Various Models - 8 AM Sep 5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6248400"/>
            <a:ext cx="693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maximum 13+ inches!</a:t>
            </a:r>
            <a:endParaRPr lang="en-US" dirty="0"/>
          </a:p>
        </p:txBody>
      </p:sp>
      <p:pic>
        <p:nvPicPr>
          <p:cNvPr id="4098" name="Picture 2" descr="N:\15_Post Mortem\2011\Sept_7-8_Lee_Floods\modelqpf05sep12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458" y="1560576"/>
            <a:ext cx="4949686" cy="46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46592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Lee </a:t>
            </a:r>
            <a:r>
              <a:rPr lang="en-US" dirty="0">
                <a:solidFill>
                  <a:schemeClr val="tx1"/>
                </a:solidFill>
                <a:effectLst/>
              </a:rPr>
              <a:t>Forecast Rainfall 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>Various Models - 8 AM Sep 6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:\15_Post Mortem\2011\Sept_7-8_Lee_Floods\modelqpf06sep12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45210"/>
            <a:ext cx="4800600" cy="45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6207" y="6269593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Forecast maximum 16+ inches! </a:t>
            </a:r>
          </a:p>
        </p:txBody>
      </p:sp>
    </p:spTree>
    <p:extLst>
      <p:ext uri="{BB962C8B-B14F-4D97-AF65-F5344CB8AC3E}">
        <p14:creationId xmlns:p14="http://schemas.microsoft.com/office/powerpoint/2010/main" xmlns="" val="103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52400"/>
            <a:ext cx="8991600" cy="990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Surface Pressure Shows Track of Irene</a:t>
            </a:r>
            <a:endParaRPr lang="en-US" sz="3600" dirty="0"/>
          </a:p>
        </p:txBody>
      </p:sp>
      <p:pic>
        <p:nvPicPr>
          <p:cNvPr id="2050" name="Picture 2" descr="N:\15_Post Mortem\2011\Irene\Irene_Meteorology\Mohawk_Symposium_Presentation\sfc_track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5620"/>
            <a:ext cx="6781800" cy="60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2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46592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Lee </a:t>
            </a:r>
            <a:r>
              <a:rPr lang="en-US" dirty="0">
                <a:solidFill>
                  <a:schemeClr val="tx1"/>
                </a:solidFill>
                <a:effectLst/>
              </a:rPr>
              <a:t>Forecast Rainfall 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>Various Models - 8 AM Sep 7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6248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</a:t>
            </a:r>
            <a:r>
              <a:rPr lang="en-US" dirty="0"/>
              <a:t>maximum comes down.</a:t>
            </a:r>
          </a:p>
          <a:p>
            <a:pPr algn="ctr"/>
            <a:endParaRPr lang="en-US" dirty="0"/>
          </a:p>
        </p:txBody>
      </p:sp>
      <p:pic>
        <p:nvPicPr>
          <p:cNvPr id="6146" name="Picture 2" descr="N:\15_Post Mortem\2011\Sept_7-8_Lee_Floods\modelqpf07sep12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3707"/>
            <a:ext cx="4724400" cy="44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15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Summary - Lee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95400"/>
            <a:ext cx="7467600" cy="54864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Large scale weather patterns allowed tropical moisture from the remnants of Tropical Storm Lee and from the Atlantic Ocean to stream northward across the area from September 6</a:t>
            </a:r>
            <a:r>
              <a:rPr lang="en-US" sz="2800" baseline="30000" dirty="0"/>
              <a:t>th</a:t>
            </a:r>
            <a:r>
              <a:rPr lang="en-US" sz="2800" dirty="0"/>
              <a:t> through September 9</a:t>
            </a:r>
            <a:r>
              <a:rPr lang="en-US" sz="2800" baseline="30000" dirty="0"/>
              <a:t>th</a:t>
            </a:r>
            <a:r>
              <a:rPr lang="en-US" sz="2800" dirty="0"/>
              <a:t>, 2011.  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R</a:t>
            </a:r>
            <a:r>
              <a:rPr lang="en-US" sz="2800" dirty="0" smtClean="0"/>
              <a:t>ainfall </a:t>
            </a:r>
            <a:r>
              <a:rPr lang="en-US" sz="2800" dirty="0"/>
              <a:t>totals in the Hudson River Basin from the remnants of Tropical Storm Lee were not as high as from Tropical Storm </a:t>
            </a:r>
            <a:r>
              <a:rPr lang="en-US" sz="2800" dirty="0" smtClean="0"/>
              <a:t>Irene.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additional 8 to 23 cm (3 to 9 inches) of rain fell in the Hudson River Basin and wet soil conditions enhanced runoff. 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largest area of heavy rain in the Hudson River Basin fell in the upper Mohawk River Watershed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21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Irene – FEMA Disaster Declarations</a:t>
            </a:r>
            <a:endParaRPr lang="en-US" dirty="0">
              <a:effectLst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660" y="1676400"/>
            <a:ext cx="6453187" cy="498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51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Lee – FEMA Disaster Declarations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6276314"/>
            <a:ext cx="6477000" cy="5816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Mohawk River Basin was hit hard twice.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4276"/>
            <a:ext cx="6477000" cy="500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84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Irene and Lee Combined Rainfall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20+ inch Maximum</a:t>
            </a:r>
            <a:endParaRPr lang="en-US" dirty="0">
              <a:effectLst/>
            </a:endParaRPr>
          </a:p>
        </p:txBody>
      </p:sp>
      <p:pic>
        <p:nvPicPr>
          <p:cNvPr id="1026" name="Picture 2" descr="N:\15_Post Mortem\2011\Sept_7-8_Lee_Floods\2WeekPreicp_end9081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81175"/>
            <a:ext cx="809625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800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Not Unprecedented Events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1437"/>
            <a:ext cx="8229600" cy="4525963"/>
          </a:xfrm>
          <a:prstGeom prst="rect">
            <a:avLst/>
          </a:prstGeom>
        </p:spPr>
        <p:txBody>
          <a:bodyPr/>
          <a:lstStyle/>
          <a:p>
            <a:pPr marL="45720" indent="0" algn="ctr">
              <a:buNone/>
            </a:pPr>
            <a:r>
              <a:rPr lang="en-US" dirty="0" smtClean="0"/>
              <a:t>Naugatuck River at Beacon Falls, CT and </a:t>
            </a:r>
          </a:p>
          <a:p>
            <a:pPr marL="45720" indent="0" algn="ctr">
              <a:buNone/>
            </a:pPr>
            <a:r>
              <a:rPr lang="en-US" dirty="0" smtClean="0"/>
              <a:t>Schoharie Creek at </a:t>
            </a:r>
            <a:r>
              <a:rPr lang="en-US" dirty="0" err="1" smtClean="0"/>
              <a:t>Prattsville</a:t>
            </a:r>
            <a:r>
              <a:rPr lang="en-US" dirty="0" smtClean="0"/>
              <a:t>, NY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3940" y="5715000"/>
            <a:ext cx="361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106,000 </a:t>
            </a:r>
            <a:r>
              <a:rPr lang="en-US" dirty="0" err="1"/>
              <a:t>cfs</a:t>
            </a:r>
            <a:r>
              <a:rPr lang="en-US" dirty="0"/>
              <a:t>/260 </a:t>
            </a:r>
            <a:r>
              <a:rPr lang="en-US" dirty="0" err="1"/>
              <a:t>sq</a:t>
            </a:r>
            <a:r>
              <a:rPr lang="en-US" dirty="0"/>
              <a:t> mi = 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408</a:t>
            </a:r>
            <a:r>
              <a:rPr lang="en-US" dirty="0" smtClean="0"/>
              <a:t> </a:t>
            </a:r>
            <a:r>
              <a:rPr lang="en-US" dirty="0" err="1"/>
              <a:t>cfs</a:t>
            </a:r>
            <a:r>
              <a:rPr lang="en-US" dirty="0"/>
              <a:t>/</a:t>
            </a:r>
            <a:r>
              <a:rPr lang="en-US" dirty="0" err="1"/>
              <a:t>sq</a:t>
            </a:r>
            <a:r>
              <a:rPr lang="en-US" dirty="0"/>
              <a:t> mi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10" y="2437415"/>
            <a:ext cx="4112584" cy="3048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4145" y="2437416"/>
            <a:ext cx="4112583" cy="3048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4144" y="5715000"/>
            <a:ext cx="411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120,000cfs/237 </a:t>
            </a:r>
            <a:r>
              <a:rPr lang="en-US" dirty="0" err="1" smtClean="0"/>
              <a:t>sq</a:t>
            </a:r>
            <a:r>
              <a:rPr lang="en-US" dirty="0" smtClean="0"/>
              <a:t> mi =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506</a:t>
            </a:r>
            <a:r>
              <a:rPr lang="en-US" dirty="0" smtClean="0"/>
              <a:t> </a:t>
            </a:r>
            <a:r>
              <a:rPr lang="en-US" dirty="0" err="1" smtClean="0"/>
              <a:t>cfs</a:t>
            </a:r>
            <a:r>
              <a:rPr lang="en-US" dirty="0" smtClean="0"/>
              <a:t>/</a:t>
            </a:r>
            <a:r>
              <a:rPr lang="en-US" dirty="0" err="1" smtClean="0"/>
              <a:t>sq</a:t>
            </a:r>
            <a:r>
              <a:rPr lang="en-US" dirty="0" smtClean="0"/>
              <a:t> mi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7156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>
                <a:effectLst/>
              </a:rPr>
              <a:t>Naugatuck River, </a:t>
            </a:r>
            <a:br>
              <a:rPr lang="en-US" dirty="0">
                <a:effectLst/>
              </a:rPr>
            </a:br>
            <a:r>
              <a:rPr lang="en-US" dirty="0" smtClean="0">
                <a:effectLst/>
              </a:rPr>
              <a:t>Naugatuck, </a:t>
            </a:r>
            <a:r>
              <a:rPr lang="en-US" dirty="0">
                <a:effectLst/>
              </a:rPr>
              <a:t>CT – August 1955</a:t>
            </a:r>
          </a:p>
        </p:txBody>
      </p:sp>
      <p:pic>
        <p:nvPicPr>
          <p:cNvPr id="3074" name="Picture 2" descr="http://www.cslib.org/images/55flood/55flood1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5029200" cy="34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slib.org/images/55flood/55flood2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563" y="1905000"/>
            <a:ext cx="4674562" cy="32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867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 of 24 inches of rain in less than a week from Hurricanes Connie and Diane, August 1955.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8103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The End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295400"/>
            <a:ext cx="6934200" cy="54864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Questons</a:t>
            </a:r>
            <a:r>
              <a:rPr lang="en-US" sz="2800" dirty="0" smtClean="0"/>
              <a:t>?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Contact Information: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Steve </a:t>
            </a:r>
            <a:r>
              <a:rPr lang="en-US" sz="2800" dirty="0" err="1" smtClean="0"/>
              <a:t>DiRienzo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NWS Forecast Office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251 Fuller Road – Suite B300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Albany, NY 12203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(518) 435-9568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Stephen.Dirienzo@noaa.gov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3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52400"/>
            <a:ext cx="8991600" cy="990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Infrared Satellite Loop of Irene</a:t>
            </a:r>
            <a:endParaRPr lang="en-US" sz="36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:\15_Post Mortem\2011\Irene\Irene_Meteorology\Mohawk_Symposium_Presentation\Satellite_Imagery\IR\IR_loo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1624"/>
            <a:ext cx="6705600" cy="60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6135469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6:53 PM Sat Aug 27 -2:55 PM Sun Aug 28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2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52400"/>
            <a:ext cx="8991600" cy="990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24 Hour Radar Loop of Irene</a:t>
            </a:r>
            <a:endParaRPr lang="en-US" sz="36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noa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:\15_Post Mortem\2011\Irene\Irene_Meteorology\Mohawk_Symposium_Presentation\big_radar_loo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54868"/>
            <a:ext cx="6667500" cy="59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6135469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7:54 PM Sat Aug 27 -7:54 PM Sun Aug 28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2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8575" y="28575"/>
            <a:ext cx="8991600" cy="1752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Tropical Storm Irene Produced Extreme 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R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ainfall Across Eastern New York and Western New England 28 August 2011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026" name="Picture 2" descr="N:\15_Post Mortem\2011\Irene\Precip_Estimates\Irene_Rain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" t="6510"/>
          <a:stretch/>
        </p:blipFill>
        <p:spPr bwMode="auto">
          <a:xfrm>
            <a:off x="112599" y="1676400"/>
            <a:ext cx="901235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95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419100"/>
            <a:ext cx="3200400" cy="5486400"/>
          </a:xfrm>
        </p:spPr>
        <p:txBody>
          <a:bodyPr>
            <a:normAutofit fontScale="70000" lnSpcReduction="2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400" dirty="0">
                <a:solidFill>
                  <a:schemeClr val="tx1"/>
                </a:solidFill>
              </a:rPr>
              <a:t>One-day rainfall totals were </a:t>
            </a:r>
            <a:r>
              <a:rPr lang="en-US" sz="3400" dirty="0" smtClean="0">
                <a:solidFill>
                  <a:schemeClr val="tx1"/>
                </a:solidFill>
              </a:rPr>
              <a:t>between </a:t>
            </a:r>
            <a:r>
              <a:rPr lang="en-US" sz="3400" dirty="0">
                <a:solidFill>
                  <a:schemeClr val="tx1"/>
                </a:solidFill>
              </a:rPr>
              <a:t>3 </a:t>
            </a:r>
            <a:r>
              <a:rPr lang="en-US" sz="3400" dirty="0" smtClean="0">
                <a:solidFill>
                  <a:schemeClr val="tx1"/>
                </a:solidFill>
              </a:rPr>
              <a:t>to </a:t>
            </a:r>
            <a:r>
              <a:rPr lang="en-US" sz="3400" dirty="0">
                <a:solidFill>
                  <a:schemeClr val="tx1"/>
                </a:solidFill>
              </a:rPr>
              <a:t>6 inches in many </a:t>
            </a:r>
            <a:r>
              <a:rPr lang="en-US" sz="3400" dirty="0" smtClean="0">
                <a:solidFill>
                  <a:schemeClr val="tx1"/>
                </a:solidFill>
              </a:rPr>
              <a:t>locations</a:t>
            </a:r>
          </a:p>
          <a:p>
            <a:pPr marL="365760" lvl="1" indent="0">
              <a:buNone/>
            </a:pPr>
            <a:endParaRPr lang="en-US" sz="34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A maximum area of 9 to 18 inches fell across portions of the eastern Catskill River basins, including the Schoharie Creek according to the KENX radar</a:t>
            </a:r>
          </a:p>
          <a:p>
            <a:pPr lvl="1">
              <a:buFont typeface="Arial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76200"/>
            <a:ext cx="5807799" cy="6248400"/>
          </a:xfrm>
          <a:noFill/>
        </p:spPr>
      </p:pic>
      <p:sp>
        <p:nvSpPr>
          <p:cNvPr id="14" name="Oval 13"/>
          <p:cNvSpPr/>
          <p:nvPr/>
        </p:nvSpPr>
        <p:spPr>
          <a:xfrm>
            <a:off x="4762500" y="2020824"/>
            <a:ext cx="2240280" cy="216408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34000" y="4187952"/>
            <a:ext cx="445008" cy="107289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62500" y="51816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Max Rainfall</a:t>
            </a:r>
            <a:endParaRPr lang="en-US" sz="2000" b="1" dirty="0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8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53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5600" b="1" dirty="0" smtClean="0"/>
              <a:t>Automated </a:t>
            </a:r>
            <a:r>
              <a:rPr lang="en-US" sz="5600" b="1" dirty="0"/>
              <a:t>Observation Stations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Don’t </a:t>
            </a:r>
            <a:r>
              <a:rPr lang="en-US" sz="5600" i="1" dirty="0"/>
              <a:t>measure snow and </a:t>
            </a:r>
            <a:r>
              <a:rPr lang="en-US" sz="5600" i="1" dirty="0" smtClean="0"/>
              <a:t>ice</a:t>
            </a:r>
          </a:p>
          <a:p>
            <a:pPr marL="0" indent="0">
              <a:buNone/>
            </a:pPr>
            <a:r>
              <a:rPr lang="en-US" sz="5600" i="1" dirty="0" smtClean="0"/>
              <a:t> </a:t>
            </a:r>
            <a:endParaRPr lang="en-US" sz="5600" dirty="0"/>
          </a:p>
          <a:p>
            <a:r>
              <a:rPr lang="en-US" sz="5600" b="1" dirty="0" smtClean="0"/>
              <a:t>River </a:t>
            </a:r>
            <a:r>
              <a:rPr lang="en-US" sz="5600" b="1" dirty="0"/>
              <a:t>and Rain Gauge Networks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Critical</a:t>
            </a:r>
            <a:r>
              <a:rPr lang="en-US" sz="5600" i="1" dirty="0"/>
              <a:t>; Partner supported </a:t>
            </a:r>
            <a:r>
              <a:rPr lang="en-US" sz="5600" i="1" dirty="0" smtClean="0"/>
              <a:t>(USGS, State Agencies, Private Companies, etc.)</a:t>
            </a:r>
          </a:p>
          <a:p>
            <a:pPr marL="0" indent="0">
              <a:buNone/>
            </a:pPr>
            <a:endParaRPr lang="en-US" sz="5600" dirty="0"/>
          </a:p>
          <a:p>
            <a:r>
              <a:rPr lang="en-US" sz="5600" b="1" dirty="0" smtClean="0"/>
              <a:t>911 </a:t>
            </a:r>
            <a:r>
              <a:rPr lang="en-US" sz="5600" b="1" dirty="0"/>
              <a:t>Centers, EOCs, DOTs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Provide </a:t>
            </a:r>
            <a:r>
              <a:rPr lang="en-US" sz="5600" i="1" dirty="0"/>
              <a:t>warning critical observations and verifying reports </a:t>
            </a:r>
            <a:endParaRPr lang="en-US" sz="5600" i="1" dirty="0" smtClean="0"/>
          </a:p>
          <a:p>
            <a:pPr marL="0" indent="0">
              <a:buNone/>
            </a:pPr>
            <a:endParaRPr lang="en-US" sz="5600" dirty="0"/>
          </a:p>
          <a:p>
            <a:r>
              <a:rPr lang="en-US" sz="5600" b="1" dirty="0" smtClean="0"/>
              <a:t>Cooperative </a:t>
            </a:r>
            <a:r>
              <a:rPr lang="en-US" sz="5600" b="1" dirty="0"/>
              <a:t>Observers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Volunteers </a:t>
            </a:r>
            <a:r>
              <a:rPr lang="en-US" sz="5600" i="1" dirty="0"/>
              <a:t>trained to report daily climate data such as max/min temperature and </a:t>
            </a:r>
            <a:r>
              <a:rPr lang="en-US" sz="5600" i="1" dirty="0" smtClean="0"/>
              <a:t>rainfall</a:t>
            </a:r>
          </a:p>
          <a:p>
            <a:pPr marL="0" indent="0">
              <a:buNone/>
            </a:pPr>
            <a:r>
              <a:rPr lang="en-US" sz="5600" i="1" dirty="0" smtClean="0"/>
              <a:t> </a:t>
            </a:r>
            <a:endParaRPr lang="en-US" sz="5600" dirty="0"/>
          </a:p>
          <a:p>
            <a:r>
              <a:rPr lang="en-US" sz="5600" b="1" dirty="0" smtClean="0"/>
              <a:t>SKYWARN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Volunteers </a:t>
            </a:r>
            <a:r>
              <a:rPr lang="en-US" sz="5600" i="1" dirty="0"/>
              <a:t>trained in reporting severe weather to the National Weather Service </a:t>
            </a:r>
            <a:endParaRPr lang="en-US" sz="5600" i="1" dirty="0" smtClean="0"/>
          </a:p>
          <a:p>
            <a:pPr marL="0" indent="0">
              <a:buNone/>
            </a:pPr>
            <a:r>
              <a:rPr lang="en-US" sz="5600" i="1" dirty="0"/>
              <a:t>	</a:t>
            </a:r>
            <a:r>
              <a:rPr lang="en-US" sz="5600" i="1" dirty="0" smtClean="0"/>
              <a:t>– Amateur Radio Operators included</a:t>
            </a:r>
          </a:p>
          <a:p>
            <a:pPr marL="0" indent="0">
              <a:buNone/>
            </a:pPr>
            <a:endParaRPr lang="en-US" sz="5600" dirty="0"/>
          </a:p>
          <a:p>
            <a:r>
              <a:rPr lang="en-US" sz="5600" b="1" dirty="0" err="1" smtClean="0"/>
              <a:t>CoCoRaHS</a:t>
            </a:r>
            <a:r>
              <a:rPr lang="en-US" sz="5600" b="1" dirty="0" smtClean="0"/>
              <a:t>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	-</a:t>
            </a:r>
            <a:r>
              <a:rPr lang="en-US" sz="5600" i="1" dirty="0" smtClean="0"/>
              <a:t>Community </a:t>
            </a:r>
            <a:r>
              <a:rPr lang="en-US" sz="5600" i="1" dirty="0"/>
              <a:t>based observers who report rain, hail and snowfall amounts on a daily and as needed basis. </a:t>
            </a:r>
            <a:endParaRPr lang="en-US" sz="5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Observations </a:t>
            </a:r>
            <a:r>
              <a:rPr lang="en-US" dirty="0">
                <a:effectLst/>
              </a:rPr>
              <a:t>and Reports </a:t>
            </a:r>
            <a:r>
              <a:rPr lang="en-US" b="1" dirty="0" smtClean="0">
                <a:effectLst/>
              </a:rPr>
              <a:t/>
            </a:r>
            <a:br>
              <a:rPr lang="en-US" b="1" dirty="0" smtClean="0">
                <a:effectLst/>
              </a:rPr>
            </a:br>
            <a:r>
              <a:rPr lang="en-US" sz="3100" b="1" dirty="0" smtClean="0">
                <a:effectLst/>
              </a:rPr>
              <a:t>Ground Truth is Essential to Our Warning Process</a:t>
            </a:r>
            <a:endParaRPr lang="en-US" sz="3100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* Missing ground truth due to communication outages.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2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9" r="12191" b="11297"/>
          <a:stretch/>
        </p:blipFill>
        <p:spPr>
          <a:xfrm>
            <a:off x="3200400" y="76199"/>
            <a:ext cx="5867400" cy="6160727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480" y="381000"/>
            <a:ext cx="3169920" cy="5486400"/>
          </a:xfrm>
        </p:spPr>
        <p:txBody>
          <a:bodyPr>
            <a:normAutofit fontScale="77500" lnSpcReduction="2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Enhanced upslope flow into northeast Catskills contributed to extreme rainfall</a:t>
            </a:r>
          </a:p>
          <a:p>
            <a:pPr lvl="1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Northeast winds of 45 to 55 knots oriented perpendicular to escarpment</a:t>
            </a:r>
          </a:p>
          <a:p>
            <a:pPr lvl="1">
              <a:buFont typeface="Arial" pitchFamily="34" charset="0"/>
              <a:buChar char="•"/>
            </a:pPr>
            <a:r>
              <a:rPr lang="en-US" sz="3400" dirty="0" smtClean="0">
                <a:solidFill>
                  <a:schemeClr val="tx1"/>
                </a:solidFill>
              </a:rPr>
              <a:t>Dramatic elevation rise of 900 meters over a short distance</a:t>
            </a:r>
            <a:endParaRPr lang="en-US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14" name="Oval 13"/>
          <p:cNvSpPr/>
          <p:nvPr/>
        </p:nvSpPr>
        <p:spPr>
          <a:xfrm>
            <a:off x="5867400" y="2999994"/>
            <a:ext cx="1524000" cy="148285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24600" y="2108685"/>
            <a:ext cx="902457" cy="154599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71686" y="374142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Upslope Enhancement</a:t>
            </a:r>
            <a:endParaRPr lang="en-US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595872" y="2128617"/>
            <a:ext cx="1066800" cy="174275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28004" y="1717719"/>
            <a:ext cx="313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Strong Northeast Wind</a:t>
            </a:r>
            <a:endParaRPr lang="en-US" sz="2000" b="1" dirty="0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74" y="5800725"/>
            <a:ext cx="84942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noaa.gi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01000" y="5791200"/>
            <a:ext cx="85039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23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1422</TotalTime>
  <Words>892</Words>
  <Application>Microsoft Office PowerPoint</Application>
  <PresentationFormat>On-screen Show (4:3)</PresentationFormat>
  <Paragraphs>131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Slipstream</vt:lpstr>
      <vt:lpstr>Meteorological Factors that Resulted in Extreme Rainfall During Tropical Storm Irene and the Remnants of Tropical Storm Lee  </vt:lpstr>
      <vt:lpstr>Outline - Irene</vt:lpstr>
      <vt:lpstr>Slide 3</vt:lpstr>
      <vt:lpstr>Slide 4</vt:lpstr>
      <vt:lpstr>Slide 5</vt:lpstr>
      <vt:lpstr>Slide 6</vt:lpstr>
      <vt:lpstr>Slide 7</vt:lpstr>
      <vt:lpstr>Observations and Reports  Ground Truth is Essential to Our Warning Process</vt:lpstr>
      <vt:lpstr>Slide 9</vt:lpstr>
      <vt:lpstr>Schematic of Upslope Enhancement</vt:lpstr>
      <vt:lpstr>Slide 11</vt:lpstr>
      <vt:lpstr>Slide 12</vt:lpstr>
      <vt:lpstr>Slide 13</vt:lpstr>
      <vt:lpstr>Slide 14</vt:lpstr>
      <vt:lpstr>Irene Forecast Rainfall  Aug 27-29, 2011 (HPC)</vt:lpstr>
      <vt:lpstr>Slide 16</vt:lpstr>
      <vt:lpstr>Slide 17</vt:lpstr>
      <vt:lpstr>Sea Surface Temperatures before Irene +22 °C to +25 °C from source region</vt:lpstr>
      <vt:lpstr>Slide 19</vt:lpstr>
      <vt:lpstr>Summary - Irene</vt:lpstr>
      <vt:lpstr>Outline - Lee</vt:lpstr>
      <vt:lpstr>NWS Binghamton Radar Storm Total Precipitation - Lee</vt:lpstr>
      <vt:lpstr>NWS Albany Radar  Storm Total Precipitation - Lee</vt:lpstr>
      <vt:lpstr>Slide 24</vt:lpstr>
      <vt:lpstr>Slide 25</vt:lpstr>
      <vt:lpstr>Slide 26</vt:lpstr>
      <vt:lpstr>Slide 27</vt:lpstr>
      <vt:lpstr>Lee Forecast Rainfall  Various Models - 8 AM Sep 5</vt:lpstr>
      <vt:lpstr>Lee Forecast Rainfall  Various Models - 8 AM Sep 6</vt:lpstr>
      <vt:lpstr>Lee Forecast Rainfall  Various Models - 8 AM Sep 7</vt:lpstr>
      <vt:lpstr>Summary - Lee</vt:lpstr>
      <vt:lpstr>Irene – FEMA Disaster Declarations</vt:lpstr>
      <vt:lpstr>Lee – FEMA Disaster Declarations</vt:lpstr>
      <vt:lpstr>Irene and Lee Combined Rainfall 20+ inch Maximum</vt:lpstr>
      <vt:lpstr>Not Unprecedented Events</vt:lpstr>
      <vt:lpstr>Naugatuck River,  Naugatuck, CT – August 1955</vt:lpstr>
      <vt:lpstr>The End</vt:lpstr>
    </vt:vector>
  </TitlesOfParts>
  <Company>National Weather 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Metrological Factors that Resulted in Extreme Rainfall During Tropical Storm Irene</dc:title>
  <dc:creator>joe.villani</dc:creator>
  <cp:lastModifiedBy>amonion</cp:lastModifiedBy>
  <cp:revision>110</cp:revision>
  <dcterms:created xsi:type="dcterms:W3CDTF">2012-02-20T16:32:59Z</dcterms:created>
  <dcterms:modified xsi:type="dcterms:W3CDTF">2012-09-25T15:20:09Z</dcterms:modified>
</cp:coreProperties>
</file>