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5" r:id="rId2"/>
    <p:sldId id="286" r:id="rId3"/>
    <p:sldId id="307" r:id="rId4"/>
    <p:sldId id="302" r:id="rId5"/>
    <p:sldId id="293" r:id="rId6"/>
    <p:sldId id="305" r:id="rId7"/>
    <p:sldId id="296" r:id="rId8"/>
    <p:sldId id="298" r:id="rId9"/>
    <p:sldId id="308" r:id="rId10"/>
    <p:sldId id="306" r:id="rId11"/>
    <p:sldId id="309" r:id="rId12"/>
    <p:sldId id="30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20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500" baseline="0"/>
            </a:pPr>
            <a:r>
              <a:rPr lang="en-US" sz="1600" baseline="0" dirty="0"/>
              <a:t>Towanda Average Daily Flow (CFS)</a:t>
            </a:r>
          </a:p>
        </c:rich>
      </c:tx>
      <c:layout>
        <c:manualLayout>
          <c:xMode val="edge"/>
          <c:yMode val="edge"/>
          <c:x val="0.19946328360936727"/>
          <c:y val="4.0104619373215335E-2"/>
        </c:manualLayout>
      </c:layout>
      <c:overlay val="1"/>
    </c:title>
    <c:plotArea>
      <c:layout>
        <c:manualLayout>
          <c:layoutTarget val="inner"/>
          <c:xMode val="edge"/>
          <c:yMode val="edge"/>
          <c:x val="9.0847250288404222E-2"/>
          <c:y val="3.6238329688562977E-2"/>
          <c:w val="0.85376508016842312"/>
          <c:h val="0.84964878874458594"/>
        </c:manualLayout>
      </c:layout>
      <c:lineChart>
        <c:grouping val="standard"/>
        <c:ser>
          <c:idx val="0"/>
          <c:order val="0"/>
          <c:tx>
            <c:strRef>
              <c:f>Q01531500!$F$2</c:f>
              <c:strCache>
                <c:ptCount val="1"/>
                <c:pt idx="0">
                  <c:v>2004</c:v>
                </c:pt>
              </c:strCache>
            </c:strRef>
          </c:tx>
          <c:marker>
            <c:symbol val="none"/>
          </c:marker>
          <c:cat>
            <c:numRef>
              <c:f>Q01531500!$E$3:$E$39</c:f>
              <c:numCache>
                <c:formatCode>m/d;@</c:formatCode>
                <c:ptCount val="37"/>
                <c:pt idx="0">
                  <c:v>41146</c:v>
                </c:pt>
                <c:pt idx="1">
                  <c:v>41147</c:v>
                </c:pt>
                <c:pt idx="2">
                  <c:v>41148</c:v>
                </c:pt>
                <c:pt idx="3">
                  <c:v>41149</c:v>
                </c:pt>
                <c:pt idx="4">
                  <c:v>41150</c:v>
                </c:pt>
                <c:pt idx="5">
                  <c:v>41151</c:v>
                </c:pt>
                <c:pt idx="6">
                  <c:v>41152</c:v>
                </c:pt>
                <c:pt idx="7">
                  <c:v>41153</c:v>
                </c:pt>
                <c:pt idx="8">
                  <c:v>41154</c:v>
                </c:pt>
                <c:pt idx="9">
                  <c:v>41155</c:v>
                </c:pt>
                <c:pt idx="10">
                  <c:v>41156</c:v>
                </c:pt>
                <c:pt idx="11">
                  <c:v>41157</c:v>
                </c:pt>
                <c:pt idx="12">
                  <c:v>41158</c:v>
                </c:pt>
                <c:pt idx="13">
                  <c:v>41159</c:v>
                </c:pt>
                <c:pt idx="14">
                  <c:v>41160</c:v>
                </c:pt>
                <c:pt idx="15">
                  <c:v>41161</c:v>
                </c:pt>
                <c:pt idx="16">
                  <c:v>41162</c:v>
                </c:pt>
                <c:pt idx="17">
                  <c:v>41163</c:v>
                </c:pt>
                <c:pt idx="18">
                  <c:v>41164</c:v>
                </c:pt>
                <c:pt idx="19">
                  <c:v>41165</c:v>
                </c:pt>
                <c:pt idx="20">
                  <c:v>41166</c:v>
                </c:pt>
                <c:pt idx="21">
                  <c:v>41167</c:v>
                </c:pt>
                <c:pt idx="22">
                  <c:v>41168</c:v>
                </c:pt>
                <c:pt idx="23">
                  <c:v>41169</c:v>
                </c:pt>
                <c:pt idx="24">
                  <c:v>41170</c:v>
                </c:pt>
                <c:pt idx="25">
                  <c:v>41171</c:v>
                </c:pt>
                <c:pt idx="26">
                  <c:v>41172</c:v>
                </c:pt>
                <c:pt idx="27">
                  <c:v>41173</c:v>
                </c:pt>
                <c:pt idx="28">
                  <c:v>41174</c:v>
                </c:pt>
                <c:pt idx="29">
                  <c:v>41175</c:v>
                </c:pt>
                <c:pt idx="30">
                  <c:v>41176</c:v>
                </c:pt>
                <c:pt idx="31">
                  <c:v>41177</c:v>
                </c:pt>
                <c:pt idx="32">
                  <c:v>41178</c:v>
                </c:pt>
                <c:pt idx="33">
                  <c:v>41179</c:v>
                </c:pt>
                <c:pt idx="34">
                  <c:v>41180</c:v>
                </c:pt>
                <c:pt idx="35">
                  <c:v>41181</c:v>
                </c:pt>
                <c:pt idx="36">
                  <c:v>41182</c:v>
                </c:pt>
              </c:numCache>
            </c:numRef>
          </c:cat>
          <c:val>
            <c:numRef>
              <c:f>Q01531500!$F$3:$F$39</c:f>
              <c:numCache>
                <c:formatCode>General</c:formatCode>
                <c:ptCount val="37"/>
                <c:pt idx="0">
                  <c:v>14700</c:v>
                </c:pt>
                <c:pt idx="1">
                  <c:v>12000</c:v>
                </c:pt>
                <c:pt idx="2">
                  <c:v>10100</c:v>
                </c:pt>
                <c:pt idx="3">
                  <c:v>8700</c:v>
                </c:pt>
                <c:pt idx="4">
                  <c:v>8940</c:v>
                </c:pt>
                <c:pt idx="5">
                  <c:v>9880</c:v>
                </c:pt>
                <c:pt idx="6">
                  <c:v>23900</c:v>
                </c:pt>
                <c:pt idx="7" formatCode="#,##0">
                  <c:v>22300</c:v>
                </c:pt>
                <c:pt idx="8" formatCode="#,##0">
                  <c:v>16300</c:v>
                </c:pt>
                <c:pt idx="9" formatCode="#,##0">
                  <c:v>12700</c:v>
                </c:pt>
                <c:pt idx="10" formatCode="#,##0">
                  <c:v>9900</c:v>
                </c:pt>
                <c:pt idx="11" formatCode="#,##0">
                  <c:v>8430</c:v>
                </c:pt>
                <c:pt idx="12" formatCode="#,##0">
                  <c:v>7480</c:v>
                </c:pt>
                <c:pt idx="13" formatCode="#,##0">
                  <c:v>6650</c:v>
                </c:pt>
                <c:pt idx="14" formatCode="#,##0">
                  <c:v>6100</c:v>
                </c:pt>
                <c:pt idx="15" formatCode="#,##0">
                  <c:v>32400</c:v>
                </c:pt>
                <c:pt idx="16" formatCode="#,##0">
                  <c:v>61400</c:v>
                </c:pt>
                <c:pt idx="17" formatCode="#,##0">
                  <c:v>35300</c:v>
                </c:pt>
                <c:pt idx="18" formatCode="#,##0">
                  <c:v>26900</c:v>
                </c:pt>
                <c:pt idx="19" formatCode="#,##0">
                  <c:v>21900</c:v>
                </c:pt>
                <c:pt idx="20" formatCode="#,##0">
                  <c:v>14200</c:v>
                </c:pt>
                <c:pt idx="21" formatCode="#,##0">
                  <c:v>10700</c:v>
                </c:pt>
                <c:pt idx="22" formatCode="#,##0">
                  <c:v>8910</c:v>
                </c:pt>
                <c:pt idx="23" formatCode="#,##0">
                  <c:v>10300</c:v>
                </c:pt>
                <c:pt idx="24" formatCode="#,##0">
                  <c:v>127000</c:v>
                </c:pt>
                <c:pt idx="25" formatCode="#,##0">
                  <c:v>127000</c:v>
                </c:pt>
                <c:pt idx="26" formatCode="#,##0">
                  <c:v>64500</c:v>
                </c:pt>
                <c:pt idx="27" formatCode="#,##0">
                  <c:v>45500</c:v>
                </c:pt>
                <c:pt idx="28" formatCode="#,##0">
                  <c:v>34900</c:v>
                </c:pt>
                <c:pt idx="29" formatCode="#,##0">
                  <c:v>28400</c:v>
                </c:pt>
                <c:pt idx="30" formatCode="#,##0">
                  <c:v>22700</c:v>
                </c:pt>
                <c:pt idx="31" formatCode="#,##0">
                  <c:v>18000</c:v>
                </c:pt>
                <c:pt idx="32" formatCode="#,##0">
                  <c:v>14300</c:v>
                </c:pt>
                <c:pt idx="33" formatCode="#,##0">
                  <c:v>11300</c:v>
                </c:pt>
                <c:pt idx="34" formatCode="#,##0">
                  <c:v>9910</c:v>
                </c:pt>
                <c:pt idx="35" formatCode="#,##0">
                  <c:v>11600</c:v>
                </c:pt>
                <c:pt idx="36" formatCode="#,##0">
                  <c:v>11300</c:v>
                </c:pt>
              </c:numCache>
            </c:numRef>
          </c:val>
        </c:ser>
        <c:ser>
          <c:idx val="1"/>
          <c:order val="1"/>
          <c:tx>
            <c:strRef>
              <c:f>Q01531500!$G$2</c:f>
              <c:strCache>
                <c:ptCount val="1"/>
                <c:pt idx="0">
                  <c:v>2011</c:v>
                </c:pt>
              </c:strCache>
            </c:strRef>
          </c:tx>
          <c:marker>
            <c:symbol val="none"/>
          </c:marker>
          <c:cat>
            <c:numRef>
              <c:f>Q01531500!$E$3:$E$39</c:f>
              <c:numCache>
                <c:formatCode>m/d;@</c:formatCode>
                <c:ptCount val="37"/>
                <c:pt idx="0">
                  <c:v>41146</c:v>
                </c:pt>
                <c:pt idx="1">
                  <c:v>41147</c:v>
                </c:pt>
                <c:pt idx="2">
                  <c:v>41148</c:v>
                </c:pt>
                <c:pt idx="3">
                  <c:v>41149</c:v>
                </c:pt>
                <c:pt idx="4">
                  <c:v>41150</c:v>
                </c:pt>
                <c:pt idx="5">
                  <c:v>41151</c:v>
                </c:pt>
                <c:pt idx="6">
                  <c:v>41152</c:v>
                </c:pt>
                <c:pt idx="7">
                  <c:v>41153</c:v>
                </c:pt>
                <c:pt idx="8">
                  <c:v>41154</c:v>
                </c:pt>
                <c:pt idx="9">
                  <c:v>41155</c:v>
                </c:pt>
                <c:pt idx="10">
                  <c:v>41156</c:v>
                </c:pt>
                <c:pt idx="11">
                  <c:v>41157</c:v>
                </c:pt>
                <c:pt idx="12">
                  <c:v>41158</c:v>
                </c:pt>
                <c:pt idx="13">
                  <c:v>41159</c:v>
                </c:pt>
                <c:pt idx="14">
                  <c:v>41160</c:v>
                </c:pt>
                <c:pt idx="15">
                  <c:v>41161</c:v>
                </c:pt>
                <c:pt idx="16">
                  <c:v>41162</c:v>
                </c:pt>
                <c:pt idx="17">
                  <c:v>41163</c:v>
                </c:pt>
                <c:pt idx="18">
                  <c:v>41164</c:v>
                </c:pt>
                <c:pt idx="19">
                  <c:v>41165</c:v>
                </c:pt>
                <c:pt idx="20">
                  <c:v>41166</c:v>
                </c:pt>
                <c:pt idx="21">
                  <c:v>41167</c:v>
                </c:pt>
                <c:pt idx="22">
                  <c:v>41168</c:v>
                </c:pt>
                <c:pt idx="23">
                  <c:v>41169</c:v>
                </c:pt>
                <c:pt idx="24">
                  <c:v>41170</c:v>
                </c:pt>
                <c:pt idx="25">
                  <c:v>41171</c:v>
                </c:pt>
                <c:pt idx="26">
                  <c:v>41172</c:v>
                </c:pt>
                <c:pt idx="27">
                  <c:v>41173</c:v>
                </c:pt>
                <c:pt idx="28">
                  <c:v>41174</c:v>
                </c:pt>
                <c:pt idx="29">
                  <c:v>41175</c:v>
                </c:pt>
                <c:pt idx="30">
                  <c:v>41176</c:v>
                </c:pt>
                <c:pt idx="31">
                  <c:v>41177</c:v>
                </c:pt>
                <c:pt idx="32">
                  <c:v>41178</c:v>
                </c:pt>
                <c:pt idx="33">
                  <c:v>41179</c:v>
                </c:pt>
                <c:pt idx="34">
                  <c:v>41180</c:v>
                </c:pt>
                <c:pt idx="35">
                  <c:v>41181</c:v>
                </c:pt>
                <c:pt idx="36">
                  <c:v>41182</c:v>
                </c:pt>
              </c:numCache>
            </c:numRef>
          </c:cat>
          <c:val>
            <c:numRef>
              <c:f>Q01531500!$G$3:$G$39</c:f>
              <c:numCache>
                <c:formatCode>General</c:formatCode>
                <c:ptCount val="37"/>
                <c:pt idx="0">
                  <c:v>1740</c:v>
                </c:pt>
                <c:pt idx="1">
                  <c:v>1830</c:v>
                </c:pt>
                <c:pt idx="2">
                  <c:v>1910</c:v>
                </c:pt>
                <c:pt idx="3">
                  <c:v>4900</c:v>
                </c:pt>
                <c:pt idx="4">
                  <c:v>42300</c:v>
                </c:pt>
                <c:pt idx="5">
                  <c:v>26600</c:v>
                </c:pt>
                <c:pt idx="6">
                  <c:v>19700</c:v>
                </c:pt>
                <c:pt idx="7" formatCode="#,##0">
                  <c:v>15200</c:v>
                </c:pt>
                <c:pt idx="8" formatCode="#,##0">
                  <c:v>11000</c:v>
                </c:pt>
                <c:pt idx="9" formatCode="#,##0">
                  <c:v>8080</c:v>
                </c:pt>
                <c:pt idx="10" formatCode="#,##0">
                  <c:v>6420</c:v>
                </c:pt>
                <c:pt idx="11" formatCode="#,##0">
                  <c:v>6460</c:v>
                </c:pt>
                <c:pt idx="12" formatCode="#,##0">
                  <c:v>10900</c:v>
                </c:pt>
                <c:pt idx="13" formatCode="#,##0">
                  <c:v>50800</c:v>
                </c:pt>
                <c:pt idx="14" formatCode="#,##0">
                  <c:v>220000</c:v>
                </c:pt>
                <c:pt idx="15" formatCode="#,##0">
                  <c:v>175000</c:v>
                </c:pt>
                <c:pt idx="16" formatCode="#,##0">
                  <c:v>118000</c:v>
                </c:pt>
                <c:pt idx="17" formatCode="#,##0">
                  <c:v>79400</c:v>
                </c:pt>
                <c:pt idx="18" formatCode="#,##0">
                  <c:v>51100</c:v>
                </c:pt>
                <c:pt idx="19" formatCode="#,##0">
                  <c:v>32500</c:v>
                </c:pt>
                <c:pt idx="20" formatCode="#,##0">
                  <c:v>25600</c:v>
                </c:pt>
                <c:pt idx="21" formatCode="#,##0">
                  <c:v>22400</c:v>
                </c:pt>
                <c:pt idx="22" formatCode="#,##0">
                  <c:v>21600</c:v>
                </c:pt>
                <c:pt idx="23" formatCode="#,##0">
                  <c:v>18500</c:v>
                </c:pt>
                <c:pt idx="24" formatCode="#,##0">
                  <c:v>15500</c:v>
                </c:pt>
                <c:pt idx="25" formatCode="#,##0">
                  <c:v>12500</c:v>
                </c:pt>
                <c:pt idx="26" formatCode="#,##0">
                  <c:v>10400</c:v>
                </c:pt>
                <c:pt idx="27" formatCode="#,##0">
                  <c:v>8890</c:v>
                </c:pt>
                <c:pt idx="28" formatCode="#,##0">
                  <c:v>8090</c:v>
                </c:pt>
                <c:pt idx="29" formatCode="#,##0">
                  <c:v>7560</c:v>
                </c:pt>
                <c:pt idx="30" formatCode="#,##0">
                  <c:v>8250</c:v>
                </c:pt>
                <c:pt idx="31" formatCode="#,##0">
                  <c:v>12300</c:v>
                </c:pt>
                <c:pt idx="32" formatCode="#,##0">
                  <c:v>12100</c:v>
                </c:pt>
                <c:pt idx="33" formatCode="#,##0">
                  <c:v>10000</c:v>
                </c:pt>
                <c:pt idx="34" formatCode="#,##0">
                  <c:v>16600</c:v>
                </c:pt>
                <c:pt idx="35" formatCode="#,##0">
                  <c:v>55600</c:v>
                </c:pt>
                <c:pt idx="36" formatCode="#,##0">
                  <c:v>52800</c:v>
                </c:pt>
              </c:numCache>
            </c:numRef>
          </c:val>
        </c:ser>
        <c:ser>
          <c:idx val="2"/>
          <c:order val="2"/>
          <c:tx>
            <c:strRef>
              <c:f>Q01531500!$H$2</c:f>
              <c:strCache>
                <c:ptCount val="1"/>
                <c:pt idx="0">
                  <c:v>LTM</c:v>
                </c:pt>
              </c:strCache>
            </c:strRef>
          </c:tx>
          <c:marker>
            <c:symbol val="none"/>
          </c:marker>
          <c:cat>
            <c:numRef>
              <c:f>Q01531500!$E$3:$E$39</c:f>
              <c:numCache>
                <c:formatCode>m/d;@</c:formatCode>
                <c:ptCount val="37"/>
                <c:pt idx="0">
                  <c:v>41146</c:v>
                </c:pt>
                <c:pt idx="1">
                  <c:v>41147</c:v>
                </c:pt>
                <c:pt idx="2">
                  <c:v>41148</c:v>
                </c:pt>
                <c:pt idx="3">
                  <c:v>41149</c:v>
                </c:pt>
                <c:pt idx="4">
                  <c:v>41150</c:v>
                </c:pt>
                <c:pt idx="5">
                  <c:v>41151</c:v>
                </c:pt>
                <c:pt idx="6">
                  <c:v>41152</c:v>
                </c:pt>
                <c:pt idx="7">
                  <c:v>41153</c:v>
                </c:pt>
                <c:pt idx="8">
                  <c:v>41154</c:v>
                </c:pt>
                <c:pt idx="9">
                  <c:v>41155</c:v>
                </c:pt>
                <c:pt idx="10">
                  <c:v>41156</c:v>
                </c:pt>
                <c:pt idx="11">
                  <c:v>41157</c:v>
                </c:pt>
                <c:pt idx="12">
                  <c:v>41158</c:v>
                </c:pt>
                <c:pt idx="13">
                  <c:v>41159</c:v>
                </c:pt>
                <c:pt idx="14">
                  <c:v>41160</c:v>
                </c:pt>
                <c:pt idx="15">
                  <c:v>41161</c:v>
                </c:pt>
                <c:pt idx="16">
                  <c:v>41162</c:v>
                </c:pt>
                <c:pt idx="17">
                  <c:v>41163</c:v>
                </c:pt>
                <c:pt idx="18">
                  <c:v>41164</c:v>
                </c:pt>
                <c:pt idx="19">
                  <c:v>41165</c:v>
                </c:pt>
                <c:pt idx="20">
                  <c:v>41166</c:v>
                </c:pt>
                <c:pt idx="21">
                  <c:v>41167</c:v>
                </c:pt>
                <c:pt idx="22">
                  <c:v>41168</c:v>
                </c:pt>
                <c:pt idx="23">
                  <c:v>41169</c:v>
                </c:pt>
                <c:pt idx="24">
                  <c:v>41170</c:v>
                </c:pt>
                <c:pt idx="25">
                  <c:v>41171</c:v>
                </c:pt>
                <c:pt idx="26">
                  <c:v>41172</c:v>
                </c:pt>
                <c:pt idx="27">
                  <c:v>41173</c:v>
                </c:pt>
                <c:pt idx="28">
                  <c:v>41174</c:v>
                </c:pt>
                <c:pt idx="29">
                  <c:v>41175</c:v>
                </c:pt>
                <c:pt idx="30">
                  <c:v>41176</c:v>
                </c:pt>
                <c:pt idx="31">
                  <c:v>41177</c:v>
                </c:pt>
                <c:pt idx="32">
                  <c:v>41178</c:v>
                </c:pt>
                <c:pt idx="33">
                  <c:v>41179</c:v>
                </c:pt>
                <c:pt idx="34">
                  <c:v>41180</c:v>
                </c:pt>
                <c:pt idx="35">
                  <c:v>41181</c:v>
                </c:pt>
                <c:pt idx="36">
                  <c:v>41182</c:v>
                </c:pt>
              </c:numCache>
            </c:numRef>
          </c:cat>
          <c:val>
            <c:numRef>
              <c:f>Q01531500!$H$3:$H$39</c:f>
              <c:numCache>
                <c:formatCode>General</c:formatCode>
                <c:ptCount val="37"/>
                <c:pt idx="0">
                  <c:v>3450.4</c:v>
                </c:pt>
                <c:pt idx="1">
                  <c:v>3231.64</c:v>
                </c:pt>
                <c:pt idx="2">
                  <c:v>2919.6</c:v>
                </c:pt>
                <c:pt idx="3">
                  <c:v>3024.88</c:v>
                </c:pt>
                <c:pt idx="4">
                  <c:v>4948.08</c:v>
                </c:pt>
                <c:pt idx="5">
                  <c:v>6094.72</c:v>
                </c:pt>
                <c:pt idx="6">
                  <c:v>5905.28</c:v>
                </c:pt>
                <c:pt idx="7" formatCode="#,##0">
                  <c:v>4962.521739130435</c:v>
                </c:pt>
                <c:pt idx="8" formatCode="#,##0">
                  <c:v>4338.173913043478</c:v>
                </c:pt>
                <c:pt idx="9" formatCode="#,##0">
                  <c:v>6055.8260869565229</c:v>
                </c:pt>
                <c:pt idx="10" formatCode="#,##0">
                  <c:v>5574.9565217391309</c:v>
                </c:pt>
                <c:pt idx="11" formatCode="#,##0">
                  <c:v>4526.3478260869579</c:v>
                </c:pt>
                <c:pt idx="12" formatCode="#,##0">
                  <c:v>3670.7826086956511</c:v>
                </c:pt>
                <c:pt idx="13" formatCode="#,##0">
                  <c:v>4972.9565217391309</c:v>
                </c:pt>
                <c:pt idx="14" formatCode="#,##0">
                  <c:v>12047.434782608696</c:v>
                </c:pt>
                <c:pt idx="15" formatCode="#,##0">
                  <c:v>11138.739130434782</c:v>
                </c:pt>
                <c:pt idx="16" formatCode="#,##0">
                  <c:v>9837.7391304347821</c:v>
                </c:pt>
                <c:pt idx="17" formatCode="#,##0">
                  <c:v>7023.6956521739139</c:v>
                </c:pt>
                <c:pt idx="18" formatCode="#,##0">
                  <c:v>5383.04347826087</c:v>
                </c:pt>
                <c:pt idx="19" formatCode="#,##0">
                  <c:v>4254.2173913043471</c:v>
                </c:pt>
                <c:pt idx="20" formatCode="#,##0">
                  <c:v>3688.652173913044</c:v>
                </c:pt>
                <c:pt idx="21" formatCode="#,##0">
                  <c:v>3514.4347826086955</c:v>
                </c:pt>
                <c:pt idx="22" formatCode="#,##0">
                  <c:v>3414.304347826087</c:v>
                </c:pt>
                <c:pt idx="23" formatCode="#,##0">
                  <c:v>3501.6956521739135</c:v>
                </c:pt>
                <c:pt idx="24" formatCode="#,##0">
                  <c:v>9002.2608695652161</c:v>
                </c:pt>
                <c:pt idx="25" formatCode="#,##0">
                  <c:v>8757.4782608695659</c:v>
                </c:pt>
                <c:pt idx="26" formatCode="#,##0">
                  <c:v>5611.3478260869579</c:v>
                </c:pt>
                <c:pt idx="27" formatCode="#,##0">
                  <c:v>4578.608695652174</c:v>
                </c:pt>
                <c:pt idx="28" formatCode="#,##0">
                  <c:v>3991.2608695652166</c:v>
                </c:pt>
                <c:pt idx="29" formatCode="#,##0">
                  <c:v>4118.478260869565</c:v>
                </c:pt>
                <c:pt idx="30" formatCode="#,##0">
                  <c:v>4396</c:v>
                </c:pt>
                <c:pt idx="31" formatCode="#,##0">
                  <c:v>4631.913043478261</c:v>
                </c:pt>
                <c:pt idx="32" formatCode="#,##0">
                  <c:v>4419.9565217391309</c:v>
                </c:pt>
                <c:pt idx="33" formatCode="#,##0">
                  <c:v>4684.4347826086951</c:v>
                </c:pt>
                <c:pt idx="34" formatCode="#,##0">
                  <c:v>4640.1304347826099</c:v>
                </c:pt>
                <c:pt idx="35" formatCode="#,##0">
                  <c:v>6880.04347826087</c:v>
                </c:pt>
                <c:pt idx="36" formatCode="#,##0">
                  <c:v>7004.7826086956529</c:v>
                </c:pt>
              </c:numCache>
            </c:numRef>
          </c:val>
        </c:ser>
        <c:dLbls/>
        <c:marker val="1"/>
        <c:axId val="96531200"/>
        <c:axId val="96532736"/>
      </c:lineChart>
      <c:dateAx>
        <c:axId val="96531200"/>
        <c:scaling>
          <c:orientation val="minMax"/>
        </c:scaling>
        <c:axPos val="b"/>
        <c:numFmt formatCode="m/d;@" sourceLinked="1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96532736"/>
        <c:crosses val="autoZero"/>
        <c:auto val="1"/>
        <c:lblOffset val="100"/>
        <c:baseTimeUnit val="days"/>
        <c:majorUnit val="5"/>
        <c:majorTimeUnit val="days"/>
      </c:dateAx>
      <c:valAx>
        <c:axId val="9653273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sz="1000" baseline="0"/>
            </a:pPr>
            <a:endParaRPr lang="en-US"/>
          </a:p>
        </c:txPr>
        <c:crossAx val="96531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66330643454676"/>
          <c:y val="0.1983717909472239"/>
          <c:w val="0.22259640637676334"/>
          <c:h val="0.17344312066554818"/>
        </c:manualLayout>
      </c:layout>
      <c:txPr>
        <a:bodyPr/>
        <a:lstStyle/>
        <a:p>
          <a:pPr>
            <a:defRPr sz="1000" baseline="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7.8937517519047984E-2"/>
          <c:y val="9.4135675348273801E-2"/>
          <c:w val="0.8707753718285216"/>
          <c:h val="0.7827803295421405"/>
        </c:manualLayout>
      </c:layout>
      <c:lineChart>
        <c:grouping val="standard"/>
        <c:ser>
          <c:idx val="1"/>
          <c:order val="0"/>
          <c:tx>
            <c:strRef>
              <c:f>Lewisburg!$Q$1:$Q$2</c:f>
              <c:strCache>
                <c:ptCount val="1"/>
                <c:pt idx="0">
                  <c:v>Tow Sept</c:v>
                </c:pt>
              </c:strCache>
            </c:strRef>
          </c:tx>
          <c:marker>
            <c:symbol val="none"/>
          </c:marker>
          <c:cat>
            <c:numRef>
              <c:f>Lewisburg!$I$3:$I$29</c:f>
              <c:numCache>
                <c:formatCode>General</c:formatCode>
                <c:ptCount val="27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</c:numCache>
            </c:numRef>
          </c:cat>
          <c:val>
            <c:numRef>
              <c:f>Lewisburg!$Q$3:$Q$29</c:f>
              <c:numCache>
                <c:formatCode>General</c:formatCode>
                <c:ptCount val="27"/>
                <c:pt idx="4" formatCode="0">
                  <c:v>16.931268728040326</c:v>
                </c:pt>
                <c:pt idx="5" formatCode="0">
                  <c:v>10.145488018016051</c:v>
                </c:pt>
                <c:pt idx="6" formatCode="0">
                  <c:v>6.1131697478968778</c:v>
                </c:pt>
                <c:pt idx="7" formatCode="0">
                  <c:v>29.401305786816931</c:v>
                </c:pt>
                <c:pt idx="8" formatCode="0">
                  <c:v>7.9398939696241442</c:v>
                </c:pt>
                <c:pt idx="9" formatCode="0">
                  <c:v>33.239095373775363</c:v>
                </c:pt>
                <c:pt idx="10" formatCode="0">
                  <c:v>7.8729473195757995</c:v>
                </c:pt>
                <c:pt idx="11" formatCode="0">
                  <c:v>28.358197907081387</c:v>
                </c:pt>
                <c:pt idx="12" formatCode="0">
                  <c:v>10.916200623676717</c:v>
                </c:pt>
                <c:pt idx="13" formatCode="0">
                  <c:v>11.667631111337414</c:v>
                </c:pt>
                <c:pt idx="14" formatCode="0">
                  <c:v>31.966388593598623</c:v>
                </c:pt>
                <c:pt idx="15" formatCode="0">
                  <c:v>11.174645745804218</c:v>
                </c:pt>
                <c:pt idx="16" formatCode="0">
                  <c:v>17.882111062311381</c:v>
                </c:pt>
                <c:pt idx="17" formatCode="0">
                  <c:v>13.082650166172421</c:v>
                </c:pt>
                <c:pt idx="18" formatCode="0">
                  <c:v>62.664142782122433</c:v>
                </c:pt>
                <c:pt idx="19" formatCode="0">
                  <c:v>702.52165119266658</c:v>
                </c:pt>
                <c:pt idx="20" formatCode="0">
                  <c:v>13.023284320285924</c:v>
                </c:pt>
                <c:pt idx="21" formatCode="0">
                  <c:v>82.136609207484767</c:v>
                </c:pt>
                <c:pt idx="22" formatCode="0">
                  <c:v>7.6275204889134089</c:v>
                </c:pt>
                <c:pt idx="23" formatCode="0">
                  <c:v>6.7639087021095161</c:v>
                </c:pt>
                <c:pt idx="24" formatCode="0">
                  <c:v>12.973437404117456</c:v>
                </c:pt>
                <c:pt idx="25" formatCode="0">
                  <c:v>7.1434045822028063</c:v>
                </c:pt>
                <c:pt idx="26" formatCode="0">
                  <c:v>1686.9879078645115</c:v>
                </c:pt>
              </c:numCache>
            </c:numRef>
          </c:val>
        </c:ser>
        <c:ser>
          <c:idx val="2"/>
          <c:order val="1"/>
          <c:tx>
            <c:strRef>
              <c:f>Lewisburg!$R$1:$R$2</c:f>
              <c:strCache>
                <c:ptCount val="1"/>
                <c:pt idx="0">
                  <c:v>Mar Sept</c:v>
                </c:pt>
              </c:strCache>
            </c:strRef>
          </c:tx>
          <c:marker>
            <c:symbol val="none"/>
          </c:marker>
          <c:cat>
            <c:numRef>
              <c:f>Lewisburg!$I$3:$I$29</c:f>
              <c:numCache>
                <c:formatCode>General</c:formatCode>
                <c:ptCount val="27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</c:numCache>
            </c:numRef>
          </c:cat>
          <c:val>
            <c:numRef>
              <c:f>Lewisburg!$R$3:$R$29</c:f>
              <c:numCache>
                <c:formatCode>General</c:formatCode>
                <c:ptCount val="27"/>
                <c:pt idx="2" formatCode="0">
                  <c:v>93.971119948938508</c:v>
                </c:pt>
                <c:pt idx="3" formatCode="0">
                  <c:v>24.595694097095326</c:v>
                </c:pt>
                <c:pt idx="4" formatCode="0">
                  <c:v>13.536654481808275</c:v>
                </c:pt>
                <c:pt idx="5" formatCode="0">
                  <c:v>22.006315193420587</c:v>
                </c:pt>
                <c:pt idx="6" formatCode="0">
                  <c:v>4.2146419807265891</c:v>
                </c:pt>
                <c:pt idx="7" formatCode="0">
                  <c:v>23.32704959701606</c:v>
                </c:pt>
                <c:pt idx="8" formatCode="0">
                  <c:v>7.0629498883984896</c:v>
                </c:pt>
                <c:pt idx="9" formatCode="0">
                  <c:v>31.208251342314142</c:v>
                </c:pt>
                <c:pt idx="10" formatCode="0">
                  <c:v>3.4452467331669565</c:v>
                </c:pt>
                <c:pt idx="11" formatCode="0">
                  <c:v>100.91081956166967</c:v>
                </c:pt>
                <c:pt idx="12" formatCode="0">
                  <c:v>15.561874719610046</c:v>
                </c:pt>
                <c:pt idx="13" formatCode="0">
                  <c:v>14.701984357758896</c:v>
                </c:pt>
                <c:pt idx="14" formatCode="0">
                  <c:v>69.132733784240116</c:v>
                </c:pt>
                <c:pt idx="15" formatCode="0">
                  <c:v>22.803260234358483</c:v>
                </c:pt>
                <c:pt idx="16" formatCode="0">
                  <c:v>27.74221828438705</c:v>
                </c:pt>
                <c:pt idx="17" formatCode="0">
                  <c:v>15.441832193292743</c:v>
                </c:pt>
                <c:pt idx="18" formatCode="0">
                  <c:v>86.555143600411469</c:v>
                </c:pt>
                <c:pt idx="19" formatCode="0">
                  <c:v>817.43243933588212</c:v>
                </c:pt>
                <c:pt idx="20" formatCode="0">
                  <c:v>7.3214883130499775</c:v>
                </c:pt>
                <c:pt idx="21" formatCode="0">
                  <c:v>51.969616217365008</c:v>
                </c:pt>
                <c:pt idx="22" formatCode="0">
                  <c:v>5.4788134113796865</c:v>
                </c:pt>
                <c:pt idx="23" formatCode="0">
                  <c:v>8.5704625308356519</c:v>
                </c:pt>
                <c:pt idx="24" formatCode="0">
                  <c:v>14.898573364045705</c:v>
                </c:pt>
                <c:pt idx="25" formatCode="0">
                  <c:v>9.7256175877506426</c:v>
                </c:pt>
                <c:pt idx="26" formatCode="0">
                  <c:v>1077.10012742202</c:v>
                </c:pt>
              </c:numCache>
            </c:numRef>
          </c:val>
        </c:ser>
        <c:dLbls/>
        <c:marker val="1"/>
        <c:axId val="103844480"/>
        <c:axId val="103850368"/>
      </c:lineChart>
      <c:catAx>
        <c:axId val="1038444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3850368"/>
        <c:crosses val="autoZero"/>
        <c:auto val="1"/>
        <c:lblAlgn val="ctr"/>
        <c:lblOffset val="100"/>
        <c:tickLblSkip val="5"/>
        <c:tickMarkSkip val="5"/>
      </c:catAx>
      <c:valAx>
        <c:axId val="103850368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3844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55167800626864"/>
          <c:y val="0.30562063395921679"/>
          <c:w val="0.18815332458442699"/>
          <c:h val="0.25115157480314959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0.17476</cdr:x>
      <cdr:y>0.06154</cdr:y>
    </cdr:from>
    <cdr:to>
      <cdr:x>0.81553</cdr:x>
      <cdr:y>0.23077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600" y="304800"/>
          <a:ext cx="50292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Historical Average SS Concentration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17BAC-B742-42C7-8C94-2A1426EA845D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42924-F158-4A0A-9123-52F20079F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18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C71E4-157F-4F78-BC40-B278A1A766D4}" type="slidenum">
              <a:rPr lang="en-US"/>
              <a:pPr/>
              <a:t>4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A576-3BC8-4CBE-8A7A-BD748B1EB3F2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9BAC-32C9-4B72-A0EA-5582FB026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483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A576-3BC8-4CBE-8A7A-BD748B1EB3F2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9BAC-32C9-4B72-A0EA-5582FB026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555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A576-3BC8-4CBE-8A7A-BD748B1EB3F2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9BAC-32C9-4B72-A0EA-5582FB026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666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A576-3BC8-4CBE-8A7A-BD748B1EB3F2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9BAC-32C9-4B72-A0EA-5582FB026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985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A576-3BC8-4CBE-8A7A-BD748B1EB3F2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9BAC-32C9-4B72-A0EA-5582FB026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78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A576-3BC8-4CBE-8A7A-BD748B1EB3F2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9BAC-32C9-4B72-A0EA-5582FB026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681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A576-3BC8-4CBE-8A7A-BD748B1EB3F2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9BAC-32C9-4B72-A0EA-5582FB026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20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A576-3BC8-4CBE-8A7A-BD748B1EB3F2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9BAC-32C9-4B72-A0EA-5582FB026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079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A576-3BC8-4CBE-8A7A-BD748B1EB3F2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9BAC-32C9-4B72-A0EA-5582FB026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929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A576-3BC8-4CBE-8A7A-BD748B1EB3F2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9BAC-32C9-4B72-A0EA-5582FB026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565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A576-3BC8-4CBE-8A7A-BD748B1EB3F2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9BAC-32C9-4B72-A0EA-5582FB026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8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3A576-3BC8-4CBE-8A7A-BD748B1EB3F2}" type="datetimeFigureOut">
              <a:rPr lang="en-US" smtClean="0"/>
              <a:pPr/>
              <a:t>09/25/2012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9BAC-32C9-4B72-A0EA-5582FB026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35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earthobservatory.nasa.go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4572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2011 Storm impacts on nutrients and sediment in the Susquehanna River Basin</a:t>
            </a:r>
            <a:endParaRPr lang="en-US" sz="2800" dirty="0">
              <a:solidFill>
                <a:srgbClr val="000000"/>
              </a:solidFill>
              <a:effectLst/>
            </a:endParaRPr>
          </a:p>
        </p:txBody>
      </p:sp>
      <p:sp>
        <p:nvSpPr>
          <p:cNvPr id="2052" name="Text Box 4"/>
          <p:cNvSpPr txBox="1">
            <a:spLocks noGrp="1" noChangeArrowheads="1"/>
          </p:cNvSpPr>
          <p:nvPr>
            <p:ph type="subTitle" idx="1"/>
          </p:nvPr>
        </p:nvSpPr>
        <p:spPr>
          <a:xfrm>
            <a:off x="2625484" y="1600200"/>
            <a:ext cx="3886200" cy="4648200"/>
          </a:xfrm>
          <a:noFill/>
          <a:ln/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endParaRPr lang="en-US" sz="2400" b="1" dirty="0">
              <a:solidFill>
                <a:srgbClr val="000000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effectLst/>
              </a:rPr>
              <a:t>Presentation for the</a:t>
            </a:r>
          </a:p>
          <a:p>
            <a:r>
              <a:rPr lang="en-US" sz="2400" dirty="0"/>
              <a:t>Impacts of Tropical Storms </a:t>
            </a:r>
            <a:endParaRPr lang="en-US" sz="2400" dirty="0" smtClean="0"/>
          </a:p>
          <a:p>
            <a:r>
              <a:rPr lang="en-US" sz="2400" dirty="0" smtClean="0"/>
              <a:t>Irene </a:t>
            </a:r>
            <a:r>
              <a:rPr lang="en-US" sz="2400" dirty="0"/>
              <a:t>and Lee on the Hudson </a:t>
            </a:r>
            <a:r>
              <a:rPr lang="en-US" sz="2400" dirty="0" smtClean="0"/>
              <a:t>River</a:t>
            </a:r>
          </a:p>
          <a:p>
            <a:endParaRPr lang="en-US" sz="2400" dirty="0" smtClean="0"/>
          </a:p>
          <a:p>
            <a:r>
              <a:rPr lang="en-US" sz="2400" dirty="0" smtClean="0"/>
              <a:t>Hudson </a:t>
            </a:r>
            <a:r>
              <a:rPr lang="en-US" sz="2400" dirty="0"/>
              <a:t>River Environmental Society</a:t>
            </a:r>
          </a:p>
          <a:p>
            <a:r>
              <a:rPr lang="en-US" sz="2400" dirty="0"/>
              <a:t>Cary Institute of Ecosystems </a:t>
            </a:r>
            <a:r>
              <a:rPr lang="en-US" sz="2400" dirty="0" smtClean="0"/>
              <a:t>Studies</a:t>
            </a:r>
          </a:p>
          <a:p>
            <a:r>
              <a:rPr lang="en-US" sz="2400" dirty="0" smtClean="0"/>
              <a:t>Wednesday September 19, 2012</a:t>
            </a:r>
          </a:p>
          <a:p>
            <a:pPr>
              <a:lnSpc>
                <a:spcPct val="80000"/>
              </a:lnSpc>
            </a:pPr>
            <a:endParaRPr lang="en-US" sz="2400" b="1" dirty="0" smtClean="0">
              <a:effectLst/>
            </a:endParaRPr>
          </a:p>
          <a:p>
            <a:pPr>
              <a:lnSpc>
                <a:spcPct val="80000"/>
              </a:lnSpc>
            </a:pPr>
            <a:endParaRPr lang="en-US" sz="2400" b="1" dirty="0"/>
          </a:p>
          <a:p>
            <a:pPr>
              <a:lnSpc>
                <a:spcPct val="80000"/>
              </a:lnSpc>
            </a:pPr>
            <a:endParaRPr lang="en-US" sz="2400" b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</a:rPr>
              <a:t>Kevin </a:t>
            </a:r>
            <a:r>
              <a:rPr lang="en-US" sz="2400" b="1" dirty="0" err="1">
                <a:solidFill>
                  <a:srgbClr val="000000"/>
                </a:solidFill>
                <a:effectLst/>
              </a:rPr>
              <a:t>McGonigal</a:t>
            </a:r>
            <a:r>
              <a:rPr lang="en-US" sz="2400" b="1" dirty="0">
                <a:solidFill>
                  <a:srgbClr val="000000"/>
                </a:solidFill>
                <a:effectLst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1900" b="1" dirty="0" smtClean="0">
                <a:solidFill>
                  <a:srgbClr val="000000"/>
                </a:solidFill>
                <a:effectLst/>
              </a:rPr>
              <a:t>Environmental Scientist</a:t>
            </a:r>
            <a:endParaRPr lang="en-US" sz="1900" b="1" dirty="0">
              <a:solidFill>
                <a:srgbClr val="000000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en-US" sz="1900" b="1" dirty="0">
                <a:solidFill>
                  <a:srgbClr val="000000"/>
                </a:solidFill>
                <a:effectLst/>
              </a:rPr>
              <a:t>Susquehanna River </a:t>
            </a:r>
            <a:r>
              <a:rPr lang="en-US" sz="1900" b="1" dirty="0" smtClean="0">
                <a:solidFill>
                  <a:srgbClr val="000000"/>
                </a:solidFill>
                <a:effectLst/>
              </a:rPr>
              <a:t>Basin </a:t>
            </a:r>
            <a:r>
              <a:rPr lang="en-US" sz="1900" b="1" dirty="0">
                <a:solidFill>
                  <a:srgbClr val="000000"/>
                </a:solidFill>
                <a:effectLst/>
              </a:rPr>
              <a:t>Commission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FontTx/>
              <a:buNone/>
            </a:pPr>
            <a:endParaRPr lang="en-US" sz="1800" dirty="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2" descr="C:\Users\Kevin\Desktop\Pictur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87" y="1371600"/>
            <a:ext cx="2607297" cy="294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8777" y="1371600"/>
            <a:ext cx="2535221" cy="294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15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6013389"/>
              </p:ext>
            </p:extLst>
          </p:nvPr>
        </p:nvGraphicFramePr>
        <p:xfrm>
          <a:off x="533400" y="1295400"/>
          <a:ext cx="8015730" cy="350519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996182"/>
                <a:gridCol w="1004887"/>
                <a:gridCol w="1004887"/>
                <a:gridCol w="1004887"/>
                <a:gridCol w="1004887"/>
              </a:tblGrid>
              <a:tr h="417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Time </a:t>
                      </a:r>
                      <a:r>
                        <a:rPr lang="en-US" sz="2400" u="none" strike="noStrike" dirty="0" smtClean="0">
                          <a:effectLst/>
                        </a:rPr>
                        <a:t>Periods (Months)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% Flow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TN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TP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% SS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61746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Top 10% flow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10.09%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10.06%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18.17%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28.73%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61746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1993+2004+2011 </a:t>
                      </a:r>
                      <a:r>
                        <a:rPr lang="en-US" sz="2400" u="none" strike="noStrike" dirty="0" smtClean="0">
                          <a:effectLst/>
                        </a:rPr>
                        <a:t>(top </a:t>
                      </a:r>
                      <a:r>
                        <a:rPr lang="en-US" sz="2400" u="none" strike="noStrike" dirty="0">
                          <a:effectLst/>
                        </a:rPr>
                        <a:t>3 </a:t>
                      </a:r>
                      <a:r>
                        <a:rPr lang="en-US" sz="2400" u="none" strike="noStrike" dirty="0" smtClean="0">
                          <a:effectLst/>
                        </a:rPr>
                        <a:t>SS)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3.95%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4.03%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11.83%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23.75%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61746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2004+2011 (September)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2.03%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1.81%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8.17%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19.90%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61746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2011 </a:t>
                      </a:r>
                      <a:r>
                        <a:rPr lang="en-US" sz="2400" u="none" strike="noStrike" dirty="0" smtClean="0">
                          <a:effectLst/>
                        </a:rPr>
                        <a:t>(March, April, September)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3.70%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3.03%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7.92%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17.20%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61746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2011 </a:t>
                      </a:r>
                      <a:r>
                        <a:rPr lang="en-US" sz="2400" u="none" strike="noStrike" dirty="0" smtClean="0">
                          <a:effectLst/>
                        </a:rPr>
                        <a:t>(September)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1.12%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0.94%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4.71%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12.36%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37653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Historical High SS Comparison At Marietta 25 years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8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0"/>
            <a:ext cx="83058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3550" algn="l"/>
                <a:tab pos="914400" algn="l"/>
                <a:tab pos="1377950" algn="l"/>
              </a:tabLst>
            </a:pPr>
            <a:r>
              <a:rPr lang="en-US" sz="3200" dirty="0" smtClean="0"/>
              <a:t>Take home</a:t>
            </a:r>
          </a:p>
          <a:p>
            <a:pPr>
              <a:tabLst>
                <a:tab pos="463550" algn="l"/>
                <a:tab pos="914400" algn="l"/>
                <a:tab pos="1377950" algn="l"/>
              </a:tabLst>
            </a:pPr>
            <a:endParaRPr lang="en-US" dirty="0" smtClean="0"/>
          </a:p>
          <a:p>
            <a:pPr>
              <a:tabLst>
                <a:tab pos="463550" algn="l"/>
                <a:tab pos="914400" algn="l"/>
                <a:tab pos="137795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The “bad”</a:t>
            </a:r>
          </a:p>
          <a:p>
            <a:pPr>
              <a:tabLst>
                <a:tab pos="463550" algn="l"/>
                <a:tab pos="914400" algn="l"/>
                <a:tab pos="1377950" algn="l"/>
              </a:tabLst>
            </a:pPr>
            <a:endParaRPr lang="en-US" sz="2400" dirty="0"/>
          </a:p>
          <a:p>
            <a:pPr>
              <a:tabLst>
                <a:tab pos="463550" algn="l"/>
                <a:tab pos="914400" algn="l"/>
                <a:tab pos="1377950" algn="l"/>
              </a:tabLst>
            </a:pPr>
            <a:r>
              <a:rPr lang="en-US" sz="2400" dirty="0" smtClean="0"/>
              <a:t>		Individual high flow events versus sustained high flows</a:t>
            </a:r>
          </a:p>
          <a:p>
            <a:pPr>
              <a:tabLst>
                <a:tab pos="463550" algn="l"/>
                <a:tab pos="914400" algn="l"/>
                <a:tab pos="1377950" algn="l"/>
              </a:tabLst>
            </a:pPr>
            <a:endParaRPr lang="en-US" sz="2400" dirty="0"/>
          </a:p>
          <a:p>
            <a:pPr>
              <a:tabLst>
                <a:tab pos="463550" algn="l"/>
                <a:tab pos="914400" algn="l"/>
                <a:tab pos="1377950" algn="l"/>
              </a:tabLst>
            </a:pPr>
            <a:r>
              <a:rPr lang="en-US" sz="2400" dirty="0" smtClean="0"/>
              <a:t>		Increases in sediment due to scour of reservoirs  </a:t>
            </a:r>
          </a:p>
          <a:p>
            <a:pPr>
              <a:tabLst>
                <a:tab pos="463550" algn="l"/>
                <a:tab pos="914400" algn="l"/>
                <a:tab pos="1377950" algn="l"/>
              </a:tabLst>
            </a:pPr>
            <a:endParaRPr lang="en-US" sz="2400" dirty="0"/>
          </a:p>
          <a:p>
            <a:pPr>
              <a:tabLst>
                <a:tab pos="463550" algn="l"/>
                <a:tab pos="914400" algn="l"/>
                <a:tab pos="1377950" algn="l"/>
              </a:tabLst>
            </a:pPr>
            <a:r>
              <a:rPr lang="en-US" sz="2400" dirty="0" smtClean="0"/>
              <a:t>	The “good”</a:t>
            </a:r>
          </a:p>
          <a:p>
            <a:pPr>
              <a:tabLst>
                <a:tab pos="463550" algn="l"/>
                <a:tab pos="914400" algn="l"/>
                <a:tab pos="1377950" algn="l"/>
              </a:tabLst>
            </a:pPr>
            <a:endParaRPr lang="en-US" sz="2400" dirty="0" smtClean="0"/>
          </a:p>
          <a:p>
            <a:pPr>
              <a:tabLst>
                <a:tab pos="463550" algn="l"/>
                <a:tab pos="914400" algn="l"/>
                <a:tab pos="1377950" algn="l"/>
              </a:tabLst>
            </a:pPr>
            <a:r>
              <a:rPr lang="en-US" sz="2400" dirty="0" smtClean="0"/>
              <a:t>		Timing of storms </a:t>
            </a:r>
          </a:p>
          <a:p>
            <a:pPr>
              <a:tabLst>
                <a:tab pos="463550" algn="l"/>
                <a:tab pos="914400" algn="l"/>
                <a:tab pos="1377950" algn="l"/>
              </a:tabLst>
            </a:pPr>
            <a:endParaRPr lang="en-US" sz="2400" dirty="0"/>
          </a:p>
          <a:p>
            <a:pPr>
              <a:tabLst>
                <a:tab pos="463550" algn="l"/>
                <a:tab pos="914400" algn="l"/>
                <a:tab pos="1377950" algn="l"/>
              </a:tabLst>
            </a:pPr>
            <a:r>
              <a:rPr lang="en-US" sz="2400" dirty="0" smtClean="0"/>
              <a:t>			At end of summer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447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en-US" sz="2800" dirty="0" smtClean="0"/>
              <a:t>??Questions/Comments??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4572000"/>
            <a:ext cx="42672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107" y="1462706"/>
            <a:ext cx="4275484" cy="2137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6339" y="843677"/>
            <a:ext cx="350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3550" algn="l"/>
              </a:tabLst>
            </a:pPr>
            <a:r>
              <a:rPr lang="en-US" dirty="0" smtClean="0"/>
              <a:t>Image taken August 30</a:t>
            </a:r>
          </a:p>
          <a:p>
            <a:pPr>
              <a:tabLst>
                <a:tab pos="463550" algn="l"/>
              </a:tabLst>
            </a:pPr>
            <a:r>
              <a:rPr lang="en-US" dirty="0"/>
              <a:t>	</a:t>
            </a:r>
            <a:r>
              <a:rPr lang="en-US" dirty="0" smtClean="0"/>
              <a:t>8/30/11 max 83,500 </a:t>
            </a:r>
            <a:r>
              <a:rPr lang="en-US" dirty="0" err="1" smtClean="0"/>
              <a:t>cfs</a:t>
            </a:r>
            <a:r>
              <a:rPr lang="en-US" dirty="0" smtClean="0"/>
              <a:t> </a:t>
            </a:r>
          </a:p>
          <a:p>
            <a:pPr>
              <a:tabLst>
                <a:tab pos="463550" algn="l"/>
              </a:tabLst>
            </a:pPr>
            <a:r>
              <a:rPr lang="en-US" dirty="0" smtClean="0"/>
              <a:t>	</a:t>
            </a:r>
          </a:p>
          <a:p>
            <a:pPr>
              <a:tabLst>
                <a:tab pos="463550" algn="l"/>
              </a:tabLst>
            </a:pPr>
            <a:endParaRPr lang="en-US" dirty="0" smtClean="0"/>
          </a:p>
          <a:p>
            <a:pPr>
              <a:tabLst>
                <a:tab pos="463550" algn="l"/>
              </a:tabLst>
            </a:pPr>
            <a:endParaRPr lang="en-US" dirty="0" smtClean="0"/>
          </a:p>
          <a:p>
            <a:pPr>
              <a:tabLst>
                <a:tab pos="463550" algn="l"/>
              </a:tabLst>
            </a:pPr>
            <a:endParaRPr lang="en-US" dirty="0"/>
          </a:p>
          <a:p>
            <a:pPr>
              <a:tabLst>
                <a:tab pos="463550" algn="l"/>
              </a:tabLst>
            </a:pPr>
            <a:endParaRPr lang="en-US" dirty="0" smtClean="0"/>
          </a:p>
          <a:p>
            <a:pPr>
              <a:tabLst>
                <a:tab pos="463550" algn="l"/>
              </a:tabLst>
            </a:pPr>
            <a:endParaRPr lang="en-US" dirty="0"/>
          </a:p>
          <a:p>
            <a:pPr>
              <a:tabLst>
                <a:tab pos="463550" algn="l"/>
              </a:tabLst>
            </a:pPr>
            <a:endParaRPr lang="en-US" dirty="0" smtClean="0"/>
          </a:p>
          <a:p>
            <a:pPr>
              <a:tabLst>
                <a:tab pos="463550" algn="l"/>
              </a:tabLst>
            </a:pPr>
            <a:endParaRPr lang="en-US" dirty="0"/>
          </a:p>
          <a:p>
            <a:pPr algn="r">
              <a:tabLst>
                <a:tab pos="463550" algn="l"/>
              </a:tabLst>
            </a:pPr>
            <a:r>
              <a:rPr lang="en-US" dirty="0" smtClean="0"/>
              <a:t>Image taken September 13</a:t>
            </a:r>
          </a:p>
          <a:p>
            <a:pPr algn="r">
              <a:tabLst>
                <a:tab pos="463550" algn="l"/>
              </a:tabLst>
            </a:pPr>
            <a:r>
              <a:rPr lang="en-US" dirty="0" smtClean="0"/>
              <a:t>	9/9/11 max 778,000 </a:t>
            </a:r>
            <a:r>
              <a:rPr lang="en-US" dirty="0" err="1" smtClean="0"/>
              <a:t>cfs</a:t>
            </a:r>
            <a:endParaRPr lang="en-US" dirty="0" smtClean="0"/>
          </a:p>
          <a:p>
            <a:pPr algn="r">
              <a:tabLst>
                <a:tab pos="463550" algn="l"/>
              </a:tabLst>
            </a:pPr>
            <a:r>
              <a:rPr lang="en-US" dirty="0" smtClean="0"/>
              <a:t>(&gt;390,000 </a:t>
            </a:r>
            <a:r>
              <a:rPr lang="en-US" dirty="0" err="1"/>
              <a:t>cfs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/>
              <a:t>scour </a:t>
            </a:r>
            <a:r>
              <a:rPr lang="en-US" i="1" dirty="0" smtClean="0"/>
              <a:t>- USGS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367745" y="5850835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Satellite Image Source</a:t>
            </a:r>
          </a:p>
          <a:p>
            <a:r>
              <a:rPr lang="en-US" dirty="0" smtClean="0"/>
              <a:t> 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earthobservatory.nasa.gov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7" y="1431846"/>
            <a:ext cx="4038601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9147" y="4624721"/>
            <a:ext cx="5734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Columbia, PA South of Route 462 </a:t>
            </a:r>
          </a:p>
          <a:p>
            <a:r>
              <a:rPr lang="en-US" dirty="0" smtClean="0"/>
              <a:t>aka Marietta Site 9/10/11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105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evin\Desktop\Picture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0075"/>
            <a:ext cx="5994400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8237974"/>
              </p:ext>
            </p:extLst>
          </p:nvPr>
        </p:nvGraphicFramePr>
        <p:xfrm>
          <a:off x="76200" y="76200"/>
          <a:ext cx="4419599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0302"/>
                <a:gridCol w="1190898"/>
                <a:gridCol w="685800"/>
                <a:gridCol w="609600"/>
                <a:gridCol w="457201"/>
                <a:gridCol w="685798"/>
              </a:tblGrid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Site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Location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Drainage Area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(Sq. Mi.)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Wetland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Urban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Forest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Towanda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7,797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Marietta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25,990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1981200"/>
            <a:ext cx="304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914400" algn="l"/>
              </a:tabLst>
            </a:pPr>
            <a:r>
              <a:rPr lang="en-US" dirty="0" smtClean="0"/>
              <a:t>Where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dirty="0"/>
              <a:t>	</a:t>
            </a:r>
            <a:r>
              <a:rPr lang="en-US" dirty="0" smtClean="0"/>
              <a:t>Towanda – Mostly NY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dirty="0"/>
              <a:t>	</a:t>
            </a:r>
            <a:r>
              <a:rPr lang="en-US" dirty="0" smtClean="0"/>
              <a:t>Marietta – Above Dams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dirty="0"/>
              <a:t>What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dirty="0" smtClean="0"/>
              <a:t>	Precipitation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dirty="0"/>
              <a:t>	</a:t>
            </a:r>
            <a:r>
              <a:rPr lang="en-US" dirty="0" smtClean="0"/>
              <a:t>Flows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dirty="0" smtClean="0"/>
              <a:t>	Loads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dirty="0"/>
              <a:t>	</a:t>
            </a:r>
            <a:r>
              <a:rPr lang="en-US" dirty="0" smtClean="0"/>
              <a:t>Average Concentrations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dirty="0" smtClean="0"/>
              <a:t>When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dirty="0" smtClean="0"/>
              <a:t>	September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dirty="0"/>
              <a:t>	</a:t>
            </a:r>
            <a:r>
              <a:rPr lang="en-US" dirty="0" smtClean="0"/>
              <a:t>6-day peak flow period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dirty="0" smtClean="0"/>
              <a:t>How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dirty="0"/>
              <a:t>	</a:t>
            </a:r>
            <a:r>
              <a:rPr lang="en-US" dirty="0" smtClean="0"/>
              <a:t>Estimator</a:t>
            </a:r>
          </a:p>
        </p:txBody>
      </p:sp>
    </p:spTree>
    <p:extLst>
      <p:ext uri="{BB962C8B-B14F-4D97-AF65-F5344CB8AC3E}">
        <p14:creationId xmlns:p14="http://schemas.microsoft.com/office/powerpoint/2010/main" xmlns="" val="165985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kmcgo\Desktop\L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1236" y="255065"/>
            <a:ext cx="4336564" cy="340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kmcgo\Desktop\Ire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5065"/>
            <a:ext cx="4518991" cy="340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71889977"/>
              </p:ext>
            </p:extLst>
          </p:nvPr>
        </p:nvGraphicFramePr>
        <p:xfrm>
          <a:off x="331304" y="3720548"/>
          <a:ext cx="3873390" cy="305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C:\Users\Kevin\Desktop\Picture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9504" y="3796748"/>
            <a:ext cx="401209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811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3886334"/>
              </p:ext>
            </p:extLst>
          </p:nvPr>
        </p:nvGraphicFramePr>
        <p:xfrm>
          <a:off x="914400" y="222183"/>
          <a:ext cx="7315200" cy="137801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391960"/>
                <a:gridCol w="1036566"/>
                <a:gridCol w="1865821"/>
                <a:gridCol w="1155032"/>
                <a:gridCol w="1865821"/>
              </a:tblGrid>
              <a:tr h="35456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Precip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Inches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September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September 2011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5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Precip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Departure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Precip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Departure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54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NY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68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5.85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12.60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9.07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67708" y="1600200"/>
            <a:ext cx="48465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Source data at: http://www.erh.noaa.gov/marfc/Precipitation/Departures/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8489968"/>
              </p:ext>
            </p:extLst>
          </p:nvPr>
        </p:nvGraphicFramePr>
        <p:xfrm>
          <a:off x="1066800" y="2209800"/>
          <a:ext cx="6858000" cy="450342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190750"/>
                <a:gridCol w="1390649"/>
                <a:gridCol w="1888436"/>
                <a:gridCol w="1388165"/>
              </a:tblGrid>
              <a:tr h="252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September</a:t>
                      </a:r>
                      <a:r>
                        <a:rPr lang="en-US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</a:rPr>
                        <a:t>Flow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Daily</a:t>
                      </a:r>
                    </a:p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High </a:t>
                      </a:r>
                      <a:endParaRPr lang="en-US" sz="2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2011 </a:t>
                      </a:r>
                      <a:r>
                        <a:rPr lang="en-US" sz="2400" u="none" strike="noStrike" dirty="0" smtClean="0">
                          <a:effectLst/>
                        </a:rPr>
                        <a:t>Monthly Average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Monthly  </a:t>
                      </a:r>
                    </a:p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% </a:t>
                      </a:r>
                      <a:r>
                        <a:rPr lang="en-US" sz="2400" u="none" strike="noStrike" dirty="0">
                          <a:effectLst/>
                        </a:rPr>
                        <a:t>of </a:t>
                      </a:r>
                      <a:r>
                        <a:rPr lang="en-US" sz="2400" u="none" strike="noStrike" dirty="0" err="1">
                          <a:effectLst/>
                        </a:rPr>
                        <a:t>LTM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204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Towanda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0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2004 </a:t>
                      </a:r>
                      <a:endParaRPr lang="en-US" sz="2400" u="none" strike="noStrike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154,000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27,943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491%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20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2011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250,000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36,785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647%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20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LTM</a:t>
                      </a:r>
                      <a:endParaRPr lang="en-US" sz="2400" u="none" strike="noStrike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5,687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20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March 2011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124,000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47,732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202%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2046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204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Marietta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20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2004</a:t>
                      </a:r>
                      <a:endParaRPr lang="en-US" sz="2400" u="none" strike="noStrike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390,000*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110,893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465%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20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2011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664,000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137,867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578%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20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LTM</a:t>
                      </a:r>
                      <a:endParaRPr lang="en-US" sz="2400" u="none" strike="noStrike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23,610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20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March 2011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434,000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162,713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217%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365" y="4518991"/>
            <a:ext cx="7543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284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9488153"/>
              </p:ext>
            </p:extLst>
          </p:nvPr>
        </p:nvGraphicFramePr>
        <p:xfrm>
          <a:off x="1143000" y="776343"/>
          <a:ext cx="6982330" cy="463182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306640"/>
                <a:gridCol w="1254052"/>
                <a:gridCol w="1254052"/>
                <a:gridCol w="993752"/>
                <a:gridCol w="807424"/>
                <a:gridCol w="1366410"/>
              </a:tblGrid>
              <a:tr h="400022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September Loads in Tons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noFill/>
                  </a:tcPr>
                </a:tc>
              </a:tr>
              <a:tr h="400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Towanda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Daily High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 Mon Q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TN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TP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00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154,000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27,943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1,975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489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1,588,205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78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250,000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36,785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2,361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816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5,020,671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57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LTM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5,687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407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295,844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789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March 2011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124,000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47,732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4,033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367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578,135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7896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789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Marietta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 Mon Q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TN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TP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00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390,000*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110,893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14,203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3,459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7,333,922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00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664,000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137,867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15,242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4,712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12,014,186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7896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LTM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23,610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2,878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431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830,628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7896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March 2011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434,000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162,713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18,854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1,650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2,342,749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330" y="3124200"/>
            <a:ext cx="7543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963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3532500"/>
              </p:ext>
            </p:extLst>
          </p:nvPr>
        </p:nvGraphicFramePr>
        <p:xfrm>
          <a:off x="1066800" y="619298"/>
          <a:ext cx="7010400" cy="432905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661847"/>
                <a:gridCol w="1850101"/>
                <a:gridCol w="1278755"/>
                <a:gridCol w="1084164"/>
                <a:gridCol w="1135533"/>
              </a:tblGrid>
              <a:tr h="447023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September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Average Concentrations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mg/L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447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Towanda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 Mon Q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TN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TP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SS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47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27,943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0.216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23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36,785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0.274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1,688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99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LTM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5,687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0.168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23494">
                <a:tc gridSpan="5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3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Marietta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 Mon Q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TN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TP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SS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47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110,893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0.386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47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137,867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2349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LTM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23,610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0.226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24" y="2819400"/>
            <a:ext cx="8754946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384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152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Focus on Suspended Sediment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7079281"/>
              </p:ext>
            </p:extLst>
          </p:nvPr>
        </p:nvGraphicFramePr>
        <p:xfrm>
          <a:off x="685800" y="990600"/>
          <a:ext cx="7543800" cy="35916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81478"/>
                <a:gridCol w="1479774"/>
                <a:gridCol w="1371600"/>
                <a:gridCol w="1434548"/>
                <a:gridCol w="1676400"/>
              </a:tblGrid>
              <a:tr h="4428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SS </a:t>
                      </a:r>
                      <a:r>
                        <a:rPr lang="en-US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Tons</a:t>
                      </a:r>
                    </a:p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Towanda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Marietta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2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LTM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LTM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42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March 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578,135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214,944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2,342,739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517,595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8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April 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818,977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348,303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2,363,189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586,536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42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September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5,020,671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81,079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12,014,186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364,647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6740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6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Mo Total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6,417,783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644,326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16,720,114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1,468,777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67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Annual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6,848,659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1,660,532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19,071,838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3,888,205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017" y="3200400"/>
            <a:ext cx="870018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01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0642500"/>
              </p:ext>
            </p:extLst>
          </p:nvPr>
        </p:nvGraphicFramePr>
        <p:xfrm>
          <a:off x="914400" y="756970"/>
          <a:ext cx="7315200" cy="412299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14600"/>
                <a:gridCol w="1371600"/>
                <a:gridCol w="34925"/>
                <a:gridCol w="1905000"/>
                <a:gridCol w="34925"/>
                <a:gridCol w="1454150"/>
              </a:tblGrid>
              <a:tr h="3818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 </a:t>
                      </a:r>
                      <a:endParaRPr lang="en-US" sz="2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en-US" sz="2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6-day </a:t>
                      </a:r>
                      <a:r>
                        <a:rPr lang="en-US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Towanda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 Flow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Daily High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SS Tons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74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March </a:t>
                      </a:r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77,850 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124,000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182,501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64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April </a:t>
                      </a:r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25-30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81,033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128,000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294,713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74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Sept </a:t>
                      </a:r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7-12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115,717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250,000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3,158,767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838">
                <a:tc gridSpan="6"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8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 </a:t>
                      </a:r>
                      <a:endParaRPr lang="en-US" sz="2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en-US" sz="2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6-day </a:t>
                      </a:r>
                      <a:r>
                        <a:rPr lang="en-US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Marietta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 Flow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Daily</a:t>
                      </a:r>
                      <a:r>
                        <a:rPr lang="en-US" sz="2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Ave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SS Tons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8183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March </a:t>
                      </a:r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292,833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434,000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816,043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8183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April </a:t>
                      </a:r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25-30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225,667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370,000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720,619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8183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Sept </a:t>
                      </a:r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7-12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390,167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664,000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6,800,111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104" y="2640880"/>
            <a:ext cx="8050696" cy="391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6400" y="119270"/>
            <a:ext cx="5724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6-Day loads over peak of storm events</a:t>
            </a:r>
          </a:p>
        </p:txBody>
      </p:sp>
    </p:spTree>
    <p:extLst>
      <p:ext uri="{BB962C8B-B14F-4D97-AF65-F5344CB8AC3E}">
        <p14:creationId xmlns:p14="http://schemas.microsoft.com/office/powerpoint/2010/main" xmlns="" val="39238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95399714"/>
              </p:ext>
            </p:extLst>
          </p:nvPr>
        </p:nvGraphicFramePr>
        <p:xfrm>
          <a:off x="685800" y="152400"/>
          <a:ext cx="7848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6334784"/>
              </p:ext>
            </p:extLst>
          </p:nvPr>
        </p:nvGraphicFramePr>
        <p:xfrm>
          <a:off x="685800" y="5178219"/>
          <a:ext cx="7790497" cy="140546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57337"/>
                <a:gridCol w="674687"/>
                <a:gridCol w="1273176"/>
                <a:gridCol w="1905000"/>
                <a:gridCol w="1219200"/>
                <a:gridCol w="1161097"/>
              </a:tblGrid>
              <a:tr h="31094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September </a:t>
                      </a:r>
                      <a:r>
                        <a:rPr lang="en-US" sz="2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Towanda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</a:tr>
              <a:tr h="35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Days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 Flow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</a:t>
                      </a:r>
                      <a:r>
                        <a:rPr lang="en-US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daily Ave.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SS Tons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Ac-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ft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35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2004 -</a:t>
                      </a:r>
                      <a:r>
                        <a:rPr lang="en-US" sz="2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Ivan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18-23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71,216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127,000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809,553</a:t>
                      </a:r>
                      <a:endParaRPr lang="en-US" sz="2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627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2011-</a:t>
                      </a:r>
                      <a:r>
                        <a:rPr lang="en-US" sz="2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</a:t>
                      </a:r>
                      <a:r>
                        <a:rPr lang="en-US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7-12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115,717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220,000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3,158,767</a:t>
                      </a:r>
                      <a:endParaRPr lang="en-US" sz="2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2,447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06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3260</TotalTime>
  <Words>527</Words>
  <Application>Microsoft Office PowerPoint</Application>
  <PresentationFormat>On-screen Show (4:3)</PresentationFormat>
  <Paragraphs>357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2011 Storm impacts on nutrients and sediment in the Susquehanna River Basin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??Questions/Comments??</vt:lpstr>
    </vt:vector>
  </TitlesOfParts>
  <Company>Susquehanna River Basin Commission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Susquehanna River Basin Commission</dc:creator>
  <cp:lastModifiedBy>amonion</cp:lastModifiedBy>
  <cp:revision>143</cp:revision>
  <dcterms:created xsi:type="dcterms:W3CDTF">2012-04-11T18:17:20Z</dcterms:created>
  <dcterms:modified xsi:type="dcterms:W3CDTF">2012-09-25T15:18:03Z</dcterms:modified>
</cp:coreProperties>
</file>