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81" r:id="rId3"/>
    <p:sldId id="282" r:id="rId4"/>
    <p:sldId id="285" r:id="rId5"/>
    <p:sldId id="262" r:id="rId6"/>
    <p:sldId id="289" r:id="rId7"/>
    <p:sldId id="290" r:id="rId8"/>
    <p:sldId id="283" r:id="rId9"/>
    <p:sldId id="264" r:id="rId10"/>
    <p:sldId id="292" r:id="rId11"/>
    <p:sldId id="266" r:id="rId12"/>
    <p:sldId id="287" r:id="rId13"/>
    <p:sldId id="29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80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D8FF-F1D8-458E-B9FC-BA72FBFE2CDF}" type="datetimeFigureOut">
              <a:rPr lang="en-US" smtClean="0"/>
              <a:pPr/>
              <a:t>09/25/2012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67E6C-1E93-4DBD-B6DD-1714DCA168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regional</a:t>
            </a:r>
            <a:r>
              <a:rPr lang="en-US" baseline="0" dirty="0" smtClean="0"/>
              <a:t> integrated sciences and assessments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D95B9-32A4-4FC6-840D-C058D94E7B6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414" y="8684381"/>
            <a:ext cx="2972098" cy="45810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720" tIns="44859" rIns="89720" bIns="44859"/>
          <a:lstStyle/>
          <a:p>
            <a:fld id="{EF2DC35C-3752-4173-A70B-27BF65309555}" type="slidenum">
              <a:rPr lang="en-US"/>
              <a:pPr/>
              <a:t>4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z="900" dirty="0" smtClean="0"/>
              <a:t>All</a:t>
            </a:r>
            <a:r>
              <a:rPr lang="en-US" sz="900" baseline="0" dirty="0" smtClean="0"/>
              <a:t> along the Hudson you have about 10 cells across the channel, as well as 10 cells in the vertical to resolve vertical variations</a:t>
            </a:r>
            <a:endParaRPr lang="en-US" sz="9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question</a:t>
            </a:r>
            <a:r>
              <a:rPr lang="en-US" baseline="0" dirty="0" smtClean="0"/>
              <a:t> for surge modeling should move forward form whether or not these should be considered at all, to what complexity to use in incorporating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67E6C-1E93-4DBD-B6DD-1714DCA168F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question</a:t>
            </a:r>
            <a:r>
              <a:rPr lang="en-US" baseline="0" dirty="0" smtClean="0"/>
              <a:t> for surge modeling should move forward form whether or not these should be considered at all, to what complexity to use in incorporating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67E6C-1E93-4DBD-B6DD-1714DCA168F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regional</a:t>
            </a:r>
            <a:r>
              <a:rPr lang="en-US" baseline="0" dirty="0" smtClean="0"/>
              <a:t> integrated sciences and assessments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D95B9-32A4-4FC6-840D-C058D94E7B6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E9C55-A3B6-435D-B082-023F8389088F}" type="datetimeFigureOut">
              <a:rPr lang="en-US" smtClean="0"/>
              <a:pPr/>
              <a:t>09/25/2012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9C63-1923-42AF-AB0F-227ED2C89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E9C55-A3B6-435D-B082-023F8389088F}" type="datetimeFigureOut">
              <a:rPr lang="en-US" smtClean="0"/>
              <a:pPr/>
              <a:t>09/25/2012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9C63-1923-42AF-AB0F-227ED2C89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E9C55-A3B6-435D-B082-023F8389088F}" type="datetimeFigureOut">
              <a:rPr lang="en-US" smtClean="0"/>
              <a:pPr/>
              <a:t>09/25/2012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9C63-1923-42AF-AB0F-227ED2C89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E9C55-A3B6-435D-B082-023F8389088F}" type="datetimeFigureOut">
              <a:rPr lang="en-US" smtClean="0"/>
              <a:pPr/>
              <a:t>09/25/2012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9C63-1923-42AF-AB0F-227ED2C89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E9C55-A3B6-435D-B082-023F8389088F}" type="datetimeFigureOut">
              <a:rPr lang="en-US" smtClean="0"/>
              <a:pPr/>
              <a:t>09/25/2012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9C63-1923-42AF-AB0F-227ED2C89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E9C55-A3B6-435D-B082-023F8389088F}" type="datetimeFigureOut">
              <a:rPr lang="en-US" smtClean="0"/>
              <a:pPr/>
              <a:t>09/25/2012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9C63-1923-42AF-AB0F-227ED2C89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E9C55-A3B6-435D-B082-023F8389088F}" type="datetimeFigureOut">
              <a:rPr lang="en-US" smtClean="0"/>
              <a:pPr/>
              <a:t>09/25/2012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9C63-1923-42AF-AB0F-227ED2C89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E9C55-A3B6-435D-B082-023F8389088F}" type="datetimeFigureOut">
              <a:rPr lang="en-US" smtClean="0"/>
              <a:pPr/>
              <a:t>09/25/2012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9C63-1923-42AF-AB0F-227ED2C89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E9C55-A3B6-435D-B082-023F8389088F}" type="datetimeFigureOut">
              <a:rPr lang="en-US" smtClean="0"/>
              <a:pPr/>
              <a:t>09/25/2012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9C63-1923-42AF-AB0F-227ED2C89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E9C55-A3B6-435D-B082-023F8389088F}" type="datetimeFigureOut">
              <a:rPr lang="en-US" smtClean="0"/>
              <a:pPr/>
              <a:t>09/25/2012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9C63-1923-42AF-AB0F-227ED2C89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E9C55-A3B6-435D-B082-023F8389088F}" type="datetimeFigureOut">
              <a:rPr lang="en-US" smtClean="0"/>
              <a:pPr/>
              <a:t>09/25/2012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9C63-1923-42AF-AB0F-227ED2C89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E9C55-A3B6-435D-B082-023F8389088F}" type="datetimeFigureOut">
              <a:rPr lang="en-US" smtClean="0"/>
              <a:pPr/>
              <a:t>09/25/2012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49C63-1923-42AF-AB0F-227ED2C89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www.stevens.edu/sit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www.stevens.edu/sit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966" y="2438400"/>
            <a:ext cx="8915400" cy="147002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The Hudson River and Estuary Physical Response to Irene and Lee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038600"/>
            <a:ext cx="7848600" cy="25908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Philip Orton</a:t>
            </a: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Postdoctoral Research Associate, Stevens Institute of Technology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with </a:t>
            </a:r>
            <a:r>
              <a:rPr lang="en-US" sz="1600" dirty="0" err="1" smtClean="0">
                <a:solidFill>
                  <a:schemeClr val="tx1"/>
                </a:solidFill>
              </a:rPr>
              <a:t>Nickitas</a:t>
            </a:r>
            <a:r>
              <a:rPr lang="en-US" sz="1600" dirty="0" smtClean="0">
                <a:solidFill>
                  <a:schemeClr val="tx1"/>
                </a:solidFill>
              </a:rPr>
              <a:t> Georgas, Alan Blumberg and Julie Pullen, all at Stevens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Funding from the NOAA-RISA Program (</a:t>
            </a:r>
            <a:r>
              <a:rPr lang="en-US" sz="1600" dirty="0" err="1" smtClean="0">
                <a:solidFill>
                  <a:schemeClr val="tx1"/>
                </a:solidFill>
              </a:rPr>
              <a:t>Rosenzweig</a:t>
            </a:r>
            <a:r>
              <a:rPr lang="en-US" sz="1600" dirty="0" smtClean="0">
                <a:solidFill>
                  <a:schemeClr val="tx1"/>
                </a:solidFill>
              </a:rPr>
              <a:t> et al.) project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“Consortium for Climate Risk in the Urban Northeast (http://ccrun.org)”</a:t>
            </a:r>
          </a:p>
        </p:txBody>
      </p:sp>
      <p:pic>
        <p:nvPicPr>
          <p:cNvPr id="4" name="Picture 6" descr="stevens-official-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4419600"/>
            <a:ext cx="16557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r="84615"/>
          <a:stretch>
            <a:fillRect/>
          </a:stretch>
        </p:blipFill>
        <p:spPr bwMode="auto">
          <a:xfrm>
            <a:off x="8153400" y="5410200"/>
            <a:ext cx="899391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775" y="105177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-152400" y="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Cohoes Falls, Mohawk River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275" y="2141165"/>
            <a:ext cx="18357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Credit: John Speer, hriyc.org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reneNYlandfal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67300" y="76200"/>
            <a:ext cx="2996685" cy="22475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39000" y="35625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Tropical Storm Irene</a:t>
            </a:r>
          </a:p>
        </p:txBody>
      </p:sp>
      <p:pic>
        <p:nvPicPr>
          <p:cNvPr id="13" name="Picture 12" descr="slide_189242_341865_large_ManhattanWestSide_APPeterMorga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109848"/>
            <a:ext cx="3048000" cy="2216727"/>
          </a:xfrm>
          <a:prstGeom prst="rect">
            <a:avLst/>
          </a:prstGeom>
        </p:spPr>
      </p:pic>
    </p:spTree>
  </p:cSld>
  <p:clrMapOvr>
    <a:masterClrMapping/>
  </p:clrMapOvr>
  <p:transition advTm="4372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15.tif"/>
          <p:cNvPicPr>
            <a:picLocks noChangeAspect="1"/>
          </p:cNvPicPr>
          <p:nvPr/>
        </p:nvPicPr>
        <p:blipFill>
          <a:blip r:embed="rId2" cstate="print"/>
          <a:srcRect l="-1042" t="5556" r="67709" b="6944"/>
          <a:stretch>
            <a:fillRect/>
          </a:stretch>
        </p:blipFill>
        <p:spPr>
          <a:xfrm>
            <a:off x="1066800" y="1371600"/>
            <a:ext cx="2438400" cy="4800600"/>
          </a:xfrm>
          <a:prstGeom prst="rect">
            <a:avLst/>
          </a:prstGeom>
        </p:spPr>
      </p:pic>
      <p:pic>
        <p:nvPicPr>
          <p:cNvPr id="7" name="Picture 6" descr="Figure15.tif"/>
          <p:cNvPicPr>
            <a:picLocks noChangeAspect="1"/>
          </p:cNvPicPr>
          <p:nvPr/>
        </p:nvPicPr>
        <p:blipFill>
          <a:blip r:embed="rId2" cstate="print"/>
          <a:srcRect l="90625"/>
          <a:stretch>
            <a:fillRect/>
          </a:stretch>
        </p:blipFill>
        <p:spPr>
          <a:xfrm>
            <a:off x="3569525" y="1066800"/>
            <a:ext cx="6858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2964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Freshwater Input Influence on Peak Elevation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1447800"/>
            <a:ext cx="26670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March 2010 </a:t>
            </a:r>
          </a:p>
          <a:p>
            <a:pPr algn="ctr"/>
            <a:r>
              <a:rPr lang="en-US" b="1" dirty="0" smtClean="0"/>
              <a:t>Nor’easter Results</a:t>
            </a: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smtClean="0"/>
              <a:t>Similar in spite of major storm differences – coincided with spring freshet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2514600" cy="457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PECS 8/15/2012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fld id="{1EABF6F4-B263-4AA1-B84C-44AF95F5287C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457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Philip Orton, Stevens Institute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9200" y="10784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Aug 2011 Irene Results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48200" y="480060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FEMA flood maps and most storm surge models neglect freshwater, so likely underestimate middle-Hudson flood zones.</a:t>
            </a:r>
            <a:endParaRPr lang="en-US" dirty="0"/>
          </a:p>
        </p:txBody>
      </p:sp>
    </p:spTree>
  </p:cSld>
  <p:clrMapOvr>
    <a:masterClrMapping/>
  </p:clrMapOvr>
  <p:transition advTm="416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Hudson River Floods: What Does The Future Hold?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105400"/>
            <a:ext cx="8686800" cy="1447800"/>
          </a:xfrm>
        </p:spPr>
        <p:txBody>
          <a:bodyPr>
            <a:noAutofit/>
          </a:bodyPr>
          <a:lstStyle/>
          <a:p>
            <a:r>
              <a:rPr lang="en-US" sz="2000" dirty="0" smtClean="0">
                <a:cs typeface="Arial" charset="0"/>
              </a:rPr>
              <a:t>With sea level rise and potential further increases in rainfall, the Hudson is slowly getting doused from both ends</a:t>
            </a:r>
          </a:p>
          <a:p>
            <a:r>
              <a:rPr lang="en-US" sz="2000" dirty="0" smtClean="0">
                <a:cs typeface="Arial" charset="0"/>
              </a:rPr>
              <a:t>We have a new NYSERDA-funded project to create an online tool for users to map Hudson Valley flood zones (e.g. 100-year) for today and future decades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2514600" cy="457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Cary Institute 9/19/2012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fld id="{1EABF6F4-B263-4AA1-B84C-44AF95F5287C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3200400" cy="457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Philip Orton, Stevens Institute of Technology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24000" y="1676400"/>
            <a:ext cx="5638800" cy="3276600"/>
            <a:chOff x="304800" y="0"/>
            <a:chExt cx="8637282" cy="4565075"/>
          </a:xfrm>
        </p:grpSpPr>
        <p:pic>
          <p:nvPicPr>
            <p:cNvPr id="7" name="Picture 6" descr="Pederson_hvinstsummerannualprecipregimes.jpg"/>
            <p:cNvPicPr>
              <a:picLocks noChangeAspect="1"/>
            </p:cNvPicPr>
            <p:nvPr/>
          </p:nvPicPr>
          <p:blipFill>
            <a:blip r:embed="rId4" cstate="print"/>
            <a:srcRect l="5536" b="45556"/>
            <a:stretch>
              <a:fillRect/>
            </a:stretch>
          </p:blipFill>
          <p:spPr>
            <a:xfrm>
              <a:off x="685800" y="0"/>
              <a:ext cx="8256282" cy="3733800"/>
            </a:xfrm>
            <a:prstGeom prst="rect">
              <a:avLst/>
            </a:prstGeom>
          </p:spPr>
        </p:pic>
        <p:pic>
          <p:nvPicPr>
            <p:cNvPr id="8" name="Picture 7" descr="Pederson_hvinstsummerannualprecipregimes.jpg"/>
            <p:cNvPicPr>
              <a:picLocks noChangeAspect="1"/>
            </p:cNvPicPr>
            <p:nvPr/>
          </p:nvPicPr>
          <p:blipFill>
            <a:blip r:embed="rId4" cstate="print"/>
            <a:srcRect l="12511" t="86667"/>
            <a:stretch>
              <a:fillRect/>
            </a:stretch>
          </p:blipFill>
          <p:spPr>
            <a:xfrm>
              <a:off x="1295400" y="3650675"/>
              <a:ext cx="7646682" cy="914400"/>
            </a:xfrm>
            <a:prstGeom prst="rect">
              <a:avLst/>
            </a:prstGeom>
          </p:spPr>
        </p:pic>
        <p:pic>
          <p:nvPicPr>
            <p:cNvPr id="9" name="Picture 8" descr="Pederson_hvinstsummerannualprecipregimes.jpg"/>
            <p:cNvPicPr>
              <a:picLocks noChangeAspect="1"/>
            </p:cNvPicPr>
            <p:nvPr/>
          </p:nvPicPr>
          <p:blipFill>
            <a:blip r:embed="rId4" cstate="print"/>
            <a:srcRect l="305" t="21111" r="95336" b="36667"/>
            <a:stretch>
              <a:fillRect/>
            </a:stretch>
          </p:blipFill>
          <p:spPr>
            <a:xfrm>
              <a:off x="304800" y="533400"/>
              <a:ext cx="381000" cy="289560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2286000" y="4035623"/>
            <a:ext cx="32720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cs typeface="Arial" charset="0"/>
              </a:rPr>
              <a:t>(Pederson et al., 2012, Journal of Climate)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1000" y="838200"/>
            <a:ext cx="85344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Climate models show high uncertainty, but past century and a new 500-year tree-ring based record suggest a wet future</a:t>
            </a:r>
          </a:p>
        </p:txBody>
      </p:sp>
    </p:spTree>
    <p:custDataLst>
      <p:tags r:id="rId1"/>
    </p:custDataLst>
  </p:cSld>
  <p:clrMapOvr>
    <a:masterClrMapping/>
  </p:clrMapOvr>
  <p:transition advTm="585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Conclusions:  Hudson River Flooding, Irene/Lee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64819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Irene washed nearly all salt from the Hudson River estuary southward of Manhattan, and there was only a brief return to brackish conditions before Lee nearly did it again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cs typeface="Arial" charset="0"/>
              </a:rPr>
              <a:t>Irene’s tributary flows were 30-year (Mohawk) and 70-year (Troy) floods, while NYC had a ~20-year flood elevation event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cs typeface="Arial" charset="0"/>
              </a:rPr>
              <a:t>To model Hudson River water elevations, one needs to include both storm surge and rainfall effects</a:t>
            </a:r>
            <a:endParaRPr lang="en-US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cs typeface="Arial" charset="0"/>
              </a:rPr>
              <a:t>With sea level rise and potential further increases in rainfall, the Hudson is slowly getting doused from both ends – are defenses keeping up?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2514600" cy="457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Cary Institute 9/19/2012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fld id="{1EABF6F4-B263-4AA1-B84C-44AF95F5287C}" type="slidenum">
              <a:rPr lang="en-US" smtClean="0">
                <a:solidFill>
                  <a:schemeClr val="tx1"/>
                </a:solidFill>
              </a:rPr>
              <a:pPr/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3200400" cy="457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Philip Orton, Stevens Institute of Technology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36457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966" y="2438400"/>
            <a:ext cx="8915400" cy="147002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The Hudson River and Estuary Physical Response to Irene and Lee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038600"/>
            <a:ext cx="7848600" cy="25908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Philip Orton</a:t>
            </a: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Postdoctoral Research Associate, Stevens Institute of Technology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with </a:t>
            </a:r>
            <a:r>
              <a:rPr lang="en-US" sz="1600" dirty="0" err="1" smtClean="0">
                <a:solidFill>
                  <a:schemeClr val="tx1"/>
                </a:solidFill>
              </a:rPr>
              <a:t>Nickitas</a:t>
            </a:r>
            <a:r>
              <a:rPr lang="en-US" sz="1600" dirty="0" smtClean="0">
                <a:solidFill>
                  <a:schemeClr val="tx1"/>
                </a:solidFill>
              </a:rPr>
              <a:t> Georgas, Alan Blumberg and Julie Pullen, all at Stevens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Funding from the NOAA-RISA Program (</a:t>
            </a:r>
            <a:r>
              <a:rPr lang="en-US" sz="1600" dirty="0" err="1" smtClean="0">
                <a:solidFill>
                  <a:schemeClr val="tx1"/>
                </a:solidFill>
              </a:rPr>
              <a:t>Rosenzweig</a:t>
            </a:r>
            <a:r>
              <a:rPr lang="en-US" sz="1600" dirty="0" smtClean="0">
                <a:solidFill>
                  <a:schemeClr val="tx1"/>
                </a:solidFill>
              </a:rPr>
              <a:t> et al.) project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“Consortium for Climate Risk in the Urban Northeast (http://ccrun.org)”</a:t>
            </a:r>
          </a:p>
        </p:txBody>
      </p:sp>
      <p:pic>
        <p:nvPicPr>
          <p:cNvPr id="4" name="Picture 6" descr="stevens-official-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4419600"/>
            <a:ext cx="16557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r="84615"/>
          <a:stretch>
            <a:fillRect/>
          </a:stretch>
        </p:blipFill>
        <p:spPr bwMode="auto">
          <a:xfrm>
            <a:off x="8153400" y="5410200"/>
            <a:ext cx="899391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775" y="105177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-152400" y="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Cohoes Falls, Mohawk River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275" y="2141165"/>
            <a:ext cx="18357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Credit: John Speer, hriyc.org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reneNYlandfal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67300" y="76200"/>
            <a:ext cx="2996685" cy="22475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39000" y="35625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Tropical Storm Irene</a:t>
            </a:r>
          </a:p>
        </p:txBody>
      </p:sp>
      <p:pic>
        <p:nvPicPr>
          <p:cNvPr id="13" name="Picture 12" descr="slide_189242_341865_large_ManhattanWestSide_APPeterMorga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109848"/>
            <a:ext cx="3048000" cy="2216727"/>
          </a:xfrm>
          <a:prstGeom prst="rect">
            <a:avLst/>
          </a:prstGeom>
        </p:spPr>
      </p:pic>
    </p:spTree>
  </p:cSld>
  <p:clrMapOvr>
    <a:masterClrMapping/>
  </p:clrMapOvr>
  <p:transition advTm="4372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r>
              <a:rPr lang="en-US" dirty="0" smtClean="0"/>
              <a:t>Irene and Lee’s floods, in time-series</a:t>
            </a:r>
          </a:p>
          <a:p>
            <a:r>
              <a:rPr lang="en-US" dirty="0" smtClean="0"/>
              <a:t>Irene: “Hudson’s eye” and “Birds-eye” view animations</a:t>
            </a:r>
          </a:p>
          <a:p>
            <a:r>
              <a:rPr lang="en-US" dirty="0" smtClean="0"/>
              <a:t>Quantifying the merge … rainfall and surge</a:t>
            </a:r>
          </a:p>
          <a:p>
            <a:r>
              <a:rPr lang="en-US" dirty="0" smtClean="0"/>
              <a:t>What might the future hold for Hudson floods?</a:t>
            </a:r>
            <a:endParaRPr lang="en-US" dirty="0"/>
          </a:p>
        </p:txBody>
      </p:sp>
    </p:spTree>
  </p:cSld>
  <p:clrMapOvr>
    <a:masterClrMapping/>
  </p:clrMapOvr>
  <p:transition advTm="4369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rene_lee_timeseries_sta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" y="304800"/>
            <a:ext cx="8534400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Irene and Lee Observations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76200" y="6573973"/>
            <a:ext cx="502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 credits:  HR-ECOS, NOAA-NDBC, USGS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543800" y="2097737"/>
            <a:ext cx="1676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Irene’s flows:</a:t>
            </a:r>
          </a:p>
          <a:p>
            <a:r>
              <a:rPr lang="en-US" sz="1400" dirty="0" smtClean="0"/>
              <a:t>Mohawk-Cohoes:</a:t>
            </a:r>
          </a:p>
          <a:p>
            <a:r>
              <a:rPr lang="en-US" sz="1400" dirty="0" smtClean="0"/>
              <a:t>“30-year flow”</a:t>
            </a:r>
          </a:p>
          <a:p>
            <a:r>
              <a:rPr lang="en-US" sz="1400" dirty="0" smtClean="0"/>
              <a:t>Hudson-Troy:</a:t>
            </a:r>
          </a:p>
          <a:p>
            <a:r>
              <a:rPr lang="en-US" sz="1400" dirty="0" smtClean="0"/>
              <a:t>“70-year flow”</a:t>
            </a:r>
          </a:p>
          <a:p>
            <a:r>
              <a:rPr lang="en-US" sz="1400" dirty="0" smtClean="0"/>
              <a:t>(</a:t>
            </a:r>
            <a:r>
              <a:rPr lang="en-US" sz="1400" dirty="0" err="1" smtClean="0"/>
              <a:t>Suro</a:t>
            </a:r>
            <a:r>
              <a:rPr lang="en-US" sz="1400" dirty="0" smtClean="0"/>
              <a:t>, USGS, 2011)</a:t>
            </a:r>
          </a:p>
          <a:p>
            <a:endParaRPr lang="en-US" sz="1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702625" y="6107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Aug26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62800" y="6096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Sep13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43800" y="3505200"/>
            <a:ext cx="152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Battery elevation was fourth highest since 1930, a ~20 year event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800600" y="379812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, NYC</a:t>
            </a:r>
            <a:endParaRPr lang="en-US" dirty="0"/>
          </a:p>
        </p:txBody>
      </p:sp>
    </p:spTree>
  </p:cSld>
  <p:clrMapOvr>
    <a:masterClrMapping/>
  </p:clrMapOvr>
  <p:transition advTm="127702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3"/>
          <p:cNvSpPr txBox="1">
            <a:spLocks noChangeArrowheads="1"/>
          </p:cNvSpPr>
          <p:nvPr/>
        </p:nvSpPr>
        <p:spPr bwMode="auto">
          <a:xfrm>
            <a:off x="593725" y="34131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6200" y="352425"/>
            <a:ext cx="9067800" cy="5895975"/>
            <a:chOff x="0" y="192"/>
            <a:chExt cx="5712" cy="3714"/>
          </a:xfrm>
        </p:grpSpPr>
        <p:pic>
          <p:nvPicPr>
            <p:cNvPr id="15369" name="Picture 5" descr="msl_domai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0" y="192"/>
              <a:ext cx="2862" cy="3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0" name="Picture 7" descr="high_re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92"/>
              <a:ext cx="2862" cy="3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6" name="Rectangle 29"/>
          <p:cNvSpPr>
            <a:spLocks noChangeArrowheads="1"/>
          </p:cNvSpPr>
          <p:nvPr/>
        </p:nvSpPr>
        <p:spPr bwMode="auto">
          <a:xfrm>
            <a:off x="152400" y="6172200"/>
            <a:ext cx="82296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 smtClean="0"/>
              <a:t>High-resolution model </a:t>
            </a:r>
            <a:r>
              <a:rPr lang="en-US" dirty="0"/>
              <a:t>grid (147x452 x10 </a:t>
            </a:r>
            <a:r>
              <a:rPr lang="en-US" dirty="0" smtClean="0"/>
              <a:t>vertical). </a:t>
            </a:r>
            <a:r>
              <a:rPr lang="en-US" dirty="0"/>
              <a:t>150,680 water </a:t>
            </a:r>
            <a:r>
              <a:rPr lang="en-US" dirty="0" smtClean="0"/>
              <a:t>cells</a:t>
            </a:r>
            <a:endParaRPr lang="en-US" sz="2000" dirty="0"/>
          </a:p>
        </p:txBody>
      </p:sp>
      <p:sp>
        <p:nvSpPr>
          <p:cNvPr id="15364" name="Rectangle 21"/>
          <p:cNvSpPr>
            <a:spLocks noChangeArrowheads="1"/>
          </p:cNvSpPr>
          <p:nvPr/>
        </p:nvSpPr>
        <p:spPr bwMode="auto">
          <a:xfrm>
            <a:off x="7696200" y="4792586"/>
            <a:ext cx="457200" cy="182563"/>
          </a:xfrm>
          <a:prstGeom prst="rect">
            <a:avLst/>
          </a:prstGeom>
          <a:solidFill>
            <a:schemeClr val="bg1"/>
          </a:solidFill>
          <a:ln w="19050" algn="ctr">
            <a:noFill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" name="Isosceles Triangle 26"/>
          <p:cNvSpPr/>
          <p:nvPr/>
        </p:nvSpPr>
        <p:spPr bwMode="auto">
          <a:xfrm>
            <a:off x="8555421" y="28709007"/>
            <a:ext cx="304800" cy="228600"/>
          </a:xfrm>
          <a:prstGeom prst="triangl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937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63000" y="28543469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Indian Point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8610600" y="291801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Battery</a:t>
            </a:r>
            <a:endParaRPr lang="en-US" sz="2400" dirty="0"/>
          </a:p>
        </p:txBody>
      </p:sp>
      <p:sp>
        <p:nvSpPr>
          <p:cNvPr id="30" name="Isosceles Triangle 29"/>
          <p:cNvSpPr/>
          <p:nvPr/>
        </p:nvSpPr>
        <p:spPr bwMode="auto">
          <a:xfrm>
            <a:off x="8534400" y="29229269"/>
            <a:ext cx="381000" cy="304800"/>
          </a:xfrm>
          <a:prstGeom prst="triangl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937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0600" y="21336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Battery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074243" y="2638425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Battery</a:t>
            </a:r>
            <a:endParaRPr lang="en-US" dirty="0"/>
          </a:p>
        </p:txBody>
      </p:sp>
      <p:sp>
        <p:nvSpPr>
          <p:cNvPr id="39" name="Isosceles Triangle 38"/>
          <p:cNvSpPr/>
          <p:nvPr/>
        </p:nvSpPr>
        <p:spPr>
          <a:xfrm>
            <a:off x="1828800" y="2234514"/>
            <a:ext cx="152400" cy="152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7148385" y="3009126"/>
            <a:ext cx="152400" cy="152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07008" y="1124712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Albany</a:t>
            </a:r>
            <a:endParaRPr lang="en-US" dirty="0"/>
          </a:p>
        </p:txBody>
      </p:sp>
      <p:sp>
        <p:nvSpPr>
          <p:cNvPr id="23" name="Isosceles Triangle 22"/>
          <p:cNvSpPr/>
          <p:nvPr/>
        </p:nvSpPr>
        <p:spPr>
          <a:xfrm>
            <a:off x="1972056" y="1219200"/>
            <a:ext cx="152400" cy="152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52400" y="39469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Hydrodynamic MODEL</a:t>
            </a:r>
            <a:r>
              <a:rPr lang="en-US" dirty="0" smtClean="0"/>
              <a:t>:  Stevens ECOM (sECOM)</a:t>
            </a:r>
          </a:p>
          <a:p>
            <a:r>
              <a:rPr lang="en-US" b="1" dirty="0" smtClean="0"/>
              <a:t>The GRID/DOMAIN</a:t>
            </a:r>
            <a:r>
              <a:rPr lang="en-US" dirty="0" smtClean="0"/>
              <a:t>:   NYHOPS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69225" y="54864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NY Harbor Observing and Prediction System</a:t>
            </a:r>
          </a:p>
          <a:p>
            <a:r>
              <a:rPr lang="en-US" dirty="0" smtClean="0"/>
              <a:t>Daily forecasts at http://stevens.edu/NYHOPS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52400" y="6477000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285750" defTabSz="4937125" fontAlgn="base">
              <a:spcBef>
                <a:spcPts val="900"/>
              </a:spcBef>
              <a:spcAft>
                <a:spcPct val="0"/>
              </a:spcAft>
              <a:defRPr/>
            </a:pPr>
            <a:r>
              <a:rPr lang="en-US" u="sng" kern="0" dirty="0" smtClean="0"/>
              <a:t>Freshwater</a:t>
            </a:r>
            <a:r>
              <a:rPr lang="en-US" kern="0" dirty="0" smtClean="0"/>
              <a:t>:  </a:t>
            </a:r>
            <a:r>
              <a:rPr lang="en-US" kern="0" dirty="0" err="1" smtClean="0"/>
              <a:t>Gaged</a:t>
            </a:r>
            <a:r>
              <a:rPr lang="en-US" kern="0" dirty="0" smtClean="0"/>
              <a:t> major </a:t>
            </a:r>
            <a:r>
              <a:rPr lang="en-US" kern="0" dirty="0" err="1" smtClean="0"/>
              <a:t>tribs</a:t>
            </a:r>
            <a:r>
              <a:rPr lang="en-US" kern="0" dirty="0" smtClean="0"/>
              <a:t> (93), estimated minor </a:t>
            </a:r>
            <a:r>
              <a:rPr lang="en-US" kern="0" dirty="0" err="1" smtClean="0"/>
              <a:t>tribs</a:t>
            </a:r>
            <a:r>
              <a:rPr lang="en-US" kern="0" dirty="0" smtClean="0"/>
              <a:t> (146), WWTP (241), rain-on-water</a:t>
            </a:r>
          </a:p>
        </p:txBody>
      </p:sp>
    </p:spTree>
  </p:cSld>
  <p:clrMapOvr>
    <a:masterClrMapping/>
  </p:clrMapOvr>
  <p:transition advTm="77438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lev_movie_iren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7671" y="3032666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</a:t>
            </a:r>
            <a:r>
              <a:rPr lang="en-US" sz="1400" b="1" dirty="0" smtClean="0"/>
              <a:t>attery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31557" y="265464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Piermont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27671" y="22068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West Point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62448" y="5304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Albany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676400" y="3200400"/>
            <a:ext cx="253314" cy="1235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-4200000">
            <a:off x="5798157" y="990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Hudson River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 rot="-4200000">
            <a:off x="5697410" y="1987326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Manhattan</a:t>
            </a:r>
            <a:endParaRPr lang="en-US" sz="1200" b="1" dirty="0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2514600" cy="457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Cary Institute 9/19/2012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fld id="{1EABF6F4-B263-4AA1-B84C-44AF95F5287C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3200400" cy="457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Philip Orton, Stevens Institute of Technology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4173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rene_T1_sec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591" y="0"/>
            <a:ext cx="897081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683825"/>
            <a:ext cx="91440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-5400000">
            <a:off x="8053000" y="8140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velocity (m/s)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 rot="-5400000">
            <a:off x="8065775" y="3023801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salinity (</a:t>
            </a:r>
            <a:r>
              <a:rPr lang="en-US" sz="1200" dirty="0" err="1" smtClean="0"/>
              <a:t>ppt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</p:cSld>
  <p:clrMapOvr>
    <a:masterClrMapping/>
  </p:clrMapOvr>
  <p:transition advTm="11307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rene_section_movie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591" y="0"/>
            <a:ext cx="897081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683825"/>
            <a:ext cx="91440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-5400000">
            <a:off x="8053000" y="8140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velocity (m/s)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 rot="-5400000">
            <a:off x="8065775" y="3023801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salinity (</a:t>
            </a:r>
            <a:r>
              <a:rPr lang="en-US" sz="1200" dirty="0" err="1" smtClean="0"/>
              <a:t>ppt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</p:cSld>
  <p:clrMapOvr>
    <a:masterClrMapping/>
  </p:clrMapOvr>
  <p:transition advTm="3914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rene_T305_sec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591" y="0"/>
            <a:ext cx="897081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683825"/>
            <a:ext cx="91440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-5400000">
            <a:off x="8053000" y="8140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velocity (m/s)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 rot="-5400000">
            <a:off x="8065775" y="3023801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salinity (</a:t>
            </a:r>
            <a:r>
              <a:rPr lang="en-US" sz="1200" dirty="0" err="1" smtClean="0"/>
              <a:t>ppt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</p:cSld>
  <p:clrMapOvr>
    <a:masterClrMapping/>
  </p:clrMapOvr>
  <p:transition advTm="2644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2438400" y="6096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Looking closer at Irene’s flood elevations …</a:t>
            </a:r>
            <a:endParaRPr lang="en-US" dirty="0"/>
          </a:p>
        </p:txBody>
      </p:sp>
      <p:pic>
        <p:nvPicPr>
          <p:cNvPr id="9" name="Picture 8" descr="Figure09.tif"/>
          <p:cNvPicPr>
            <a:picLocks noChangeAspect="1"/>
          </p:cNvPicPr>
          <p:nvPr/>
        </p:nvPicPr>
        <p:blipFill>
          <a:blip r:embed="rId3" cstate="print"/>
          <a:srcRect l="8333" t="8333" r="61605" b="4167"/>
          <a:stretch>
            <a:fillRect/>
          </a:stretch>
        </p:blipFill>
        <p:spPr>
          <a:xfrm>
            <a:off x="0" y="381000"/>
            <a:ext cx="2199095" cy="4800600"/>
          </a:xfrm>
          <a:prstGeom prst="rect">
            <a:avLst/>
          </a:prstGeom>
        </p:spPr>
      </p:pic>
      <p:pic>
        <p:nvPicPr>
          <p:cNvPr id="14" name="Picture 13" descr="Figure09.tif"/>
          <p:cNvPicPr>
            <a:picLocks noChangeAspect="1"/>
          </p:cNvPicPr>
          <p:nvPr/>
        </p:nvPicPr>
        <p:blipFill>
          <a:blip r:embed="rId3" cstate="print"/>
          <a:srcRect l="38395" t="62500" r="36417" b="4167"/>
          <a:stretch>
            <a:fillRect/>
          </a:stretch>
        </p:blipFill>
        <p:spPr>
          <a:xfrm>
            <a:off x="314324" y="4800600"/>
            <a:ext cx="1842553" cy="1828800"/>
          </a:xfrm>
          <a:prstGeom prst="rect">
            <a:avLst/>
          </a:prstGeom>
        </p:spPr>
      </p:pic>
      <p:pic>
        <p:nvPicPr>
          <p:cNvPr id="19" name="Picture 18" descr="Figure09.tif"/>
          <p:cNvPicPr>
            <a:picLocks noChangeAspect="1"/>
          </p:cNvPicPr>
          <p:nvPr/>
        </p:nvPicPr>
        <p:blipFill>
          <a:blip r:embed="rId3" cstate="print"/>
          <a:srcRect l="38395" t="40833" r="36417" b="45834"/>
          <a:stretch>
            <a:fillRect/>
          </a:stretch>
        </p:blipFill>
        <p:spPr>
          <a:xfrm>
            <a:off x="4114800" y="335280"/>
            <a:ext cx="1842553" cy="73152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486275" y="2533650"/>
            <a:ext cx="4572000" cy="2495550"/>
            <a:chOff x="4486275" y="2533650"/>
            <a:chExt cx="4572000" cy="2495550"/>
          </a:xfrm>
        </p:grpSpPr>
        <p:pic>
          <p:nvPicPr>
            <p:cNvPr id="22" name="Picture 21" descr="Figure04.tif"/>
            <p:cNvPicPr>
              <a:picLocks noChangeAspect="1"/>
            </p:cNvPicPr>
            <p:nvPr/>
          </p:nvPicPr>
          <p:blipFill>
            <a:blip r:embed="rId4" cstate="print"/>
            <a:srcRect l="3333" t="62222" r="9167" b="6667"/>
            <a:stretch>
              <a:fillRect/>
            </a:stretch>
          </p:blipFill>
          <p:spPr>
            <a:xfrm>
              <a:off x="4486275" y="2895600"/>
              <a:ext cx="4572000" cy="2133600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/>
          </p:nvCxnSpPr>
          <p:spPr>
            <a:xfrm>
              <a:off x="6543675" y="2895600"/>
              <a:ext cx="0" cy="17526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895975" y="2533650"/>
              <a:ext cx="1295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0000"/>
                  </a:solidFill>
                </a:rPr>
                <a:t>peak surge at Battery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09600" y="878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run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019800" y="182940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Orton, P., N. Georgas, A. Blumberg, and J. Pullen, 2012. Detailed Modeling of Recent Severe Storm Tides in Estuaries of the New York City Region, </a:t>
            </a:r>
          </a:p>
          <a:p>
            <a:r>
              <a:rPr lang="en-US" sz="1600" i="1" dirty="0" smtClean="0"/>
              <a:t>Journal of Geophysical Research</a:t>
            </a:r>
            <a:endParaRPr lang="en-US" sz="1600" dirty="0"/>
          </a:p>
        </p:txBody>
      </p:sp>
      <p:pic>
        <p:nvPicPr>
          <p:cNvPr id="36" name="Picture 35" descr="Figure09.tif"/>
          <p:cNvPicPr>
            <a:picLocks noChangeAspect="1"/>
          </p:cNvPicPr>
          <p:nvPr/>
        </p:nvPicPr>
        <p:blipFill>
          <a:blip r:embed="rId3" cstate="print"/>
          <a:srcRect l="11458" t="2778" r="86459" b="69444"/>
          <a:stretch>
            <a:fillRect/>
          </a:stretch>
        </p:blipFill>
        <p:spPr>
          <a:xfrm>
            <a:off x="228600" y="4472050"/>
            <a:ext cx="152400" cy="15240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09800" y="76200"/>
            <a:ext cx="2362200" cy="6553200"/>
            <a:chOff x="2209800" y="76200"/>
            <a:chExt cx="2362200" cy="6553200"/>
          </a:xfrm>
        </p:grpSpPr>
        <p:grpSp>
          <p:nvGrpSpPr>
            <p:cNvPr id="29" name="Group 28"/>
            <p:cNvGrpSpPr/>
            <p:nvPr/>
          </p:nvGrpSpPr>
          <p:grpSpPr>
            <a:xfrm>
              <a:off x="2209800" y="76200"/>
              <a:ext cx="2362200" cy="6553200"/>
              <a:chOff x="2209800" y="76200"/>
              <a:chExt cx="2362200" cy="655320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209800" y="381000"/>
                <a:ext cx="2133600" cy="6248400"/>
                <a:chOff x="2209800" y="381000"/>
                <a:chExt cx="2133600" cy="6248400"/>
              </a:xfrm>
            </p:grpSpPr>
            <p:pic>
              <p:nvPicPr>
                <p:cNvPr id="20" name="Picture 19" descr="irene_elevvalid_elevnodis.tif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9375" t="8333" r="61458"/>
                <a:stretch>
                  <a:fillRect/>
                </a:stretch>
              </p:blipFill>
              <p:spPr>
                <a:xfrm>
                  <a:off x="2209800" y="381000"/>
                  <a:ext cx="2133600" cy="5029200"/>
                </a:xfrm>
                <a:prstGeom prst="rect">
                  <a:avLst/>
                </a:prstGeom>
              </p:spPr>
            </p:pic>
            <p:pic>
              <p:nvPicPr>
                <p:cNvPr id="21" name="Picture 20" descr="irene_elevvalid_elevnodis.tif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38542" t="62499" r="36458" b="4167"/>
                <a:stretch>
                  <a:fillRect/>
                </a:stretch>
              </p:blipFill>
              <p:spPr>
                <a:xfrm>
                  <a:off x="2457450" y="4800600"/>
                  <a:ext cx="1828800" cy="1828800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/>
              <p:cNvSpPr txBox="1"/>
              <p:nvPr/>
            </p:nvSpPr>
            <p:spPr>
              <a:xfrm>
                <a:off x="2286000" y="76200"/>
                <a:ext cx="228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neglecting freshwater</a:t>
                </a:r>
                <a:endParaRPr lang="en-US" dirty="0"/>
              </a:p>
            </p:txBody>
          </p:sp>
        </p:grpSp>
        <p:pic>
          <p:nvPicPr>
            <p:cNvPr id="37" name="Picture 36" descr="Figure09.tif"/>
            <p:cNvPicPr>
              <a:picLocks noChangeAspect="1"/>
            </p:cNvPicPr>
            <p:nvPr/>
          </p:nvPicPr>
          <p:blipFill>
            <a:blip r:embed="rId3" cstate="print"/>
            <a:srcRect l="11458" t="2778" r="86459" b="69444"/>
            <a:stretch>
              <a:fillRect/>
            </a:stretch>
          </p:blipFill>
          <p:spPr>
            <a:xfrm>
              <a:off x="2350325" y="4483925"/>
              <a:ext cx="152400" cy="1524000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2472050" y="35339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(HR-ECOS)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328550" y="352895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(HR-ECOS)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4724400" y="65810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Thanks to Gary Wall for help with estimates of Troy freshwater flows</a:t>
            </a:r>
            <a:endParaRPr lang="en-US" sz="1200" dirty="0"/>
          </a:p>
        </p:txBody>
      </p:sp>
    </p:spTree>
    <p:custDataLst>
      <p:tags r:id="rId1"/>
    </p:custDataLst>
  </p:cSld>
  <p:clrMapOvr>
    <a:masterClrMapping/>
  </p:clrMapOvr>
  <p:transition advTm="1414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6|2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6529</TotalTime>
  <Words>768</Words>
  <Application>Microsoft Office PowerPoint</Application>
  <PresentationFormat>On-screen Show (4:3)</PresentationFormat>
  <Paragraphs>111</Paragraphs>
  <Slides>13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The Hudson River and Estuary Physical Response to Irene and Lee</vt:lpstr>
      <vt:lpstr>Outline</vt:lpstr>
      <vt:lpstr>Irene and Lee Observations</vt:lpstr>
      <vt:lpstr>Slide 4</vt:lpstr>
      <vt:lpstr>Slide 5</vt:lpstr>
      <vt:lpstr>Slide 6</vt:lpstr>
      <vt:lpstr>Slide 7</vt:lpstr>
      <vt:lpstr>Slide 8</vt:lpstr>
      <vt:lpstr>Slide 9</vt:lpstr>
      <vt:lpstr>Freshwater Input Influence on Peak Elevation</vt:lpstr>
      <vt:lpstr>Hudson River Floods: What Does The Future Hold?</vt:lpstr>
      <vt:lpstr>Conclusions:  Hudson River Flooding, Irene/Lee</vt:lpstr>
      <vt:lpstr>The Hudson River and Estuary Physical Response to Irene and Lee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philip orton</dc:creator>
  <cp:lastModifiedBy>amonion</cp:lastModifiedBy>
  <cp:revision>237</cp:revision>
  <dcterms:created xsi:type="dcterms:W3CDTF">2012-08-10T11:24:54Z</dcterms:created>
  <dcterms:modified xsi:type="dcterms:W3CDTF">2012-09-25T15:14:21Z</dcterms:modified>
</cp:coreProperties>
</file>