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266" r:id="rId3"/>
    <p:sldId id="288" r:id="rId4"/>
    <p:sldId id="274" r:id="rId5"/>
    <p:sldId id="287" r:id="rId6"/>
    <p:sldId id="291" r:id="rId7"/>
    <p:sldId id="279" r:id="rId8"/>
    <p:sldId id="280" r:id="rId9"/>
    <p:sldId id="281" r:id="rId10"/>
    <p:sldId id="278" r:id="rId11"/>
    <p:sldId id="282" r:id="rId12"/>
    <p:sldId id="283" r:id="rId13"/>
    <p:sldId id="286" r:id="rId14"/>
    <p:sldId id="289" r:id="rId15"/>
    <p:sldId id="29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00FF"/>
    <a:srgbClr val="0066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AD999-6902-4A56-BEFE-E4A9F9213513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32B68-E20A-4B0C-B724-85B6EB0764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D32B68-E20A-4B0C-B724-85B6EB07644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1FAF9-E7B2-47F2-A4C8-5582A6ADBDC4}" type="datetimeFigureOut">
              <a:rPr lang="en-US" smtClean="0"/>
              <a:pPr/>
              <a:t>9/18/2012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1F29D-B49D-49B6-9CAA-8D82B15FB3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alston\Documents\Research\Projects\Hudson\images\hudson_haverstraw__tappanzee_irene_Aug31_2011.PNG"/>
          <p:cNvPicPr>
            <a:picLocks noChangeAspect="1" noChangeArrowheads="1"/>
          </p:cNvPicPr>
          <p:nvPr/>
        </p:nvPicPr>
        <p:blipFill>
          <a:blip r:embed="rId2" cstate="print"/>
          <a:srcRect l="20296" t="1717" r="28749" b="3170"/>
          <a:stretch>
            <a:fillRect/>
          </a:stretch>
        </p:blipFill>
        <p:spPr bwMode="auto">
          <a:xfrm>
            <a:off x="0" y="0"/>
            <a:ext cx="32004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6324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LANDSAT</a:t>
            </a:r>
            <a:br>
              <a:rPr lang="en-US" sz="1400" dirty="0" smtClean="0">
                <a:solidFill>
                  <a:schemeClr val="bg2"/>
                </a:solidFill>
              </a:rPr>
            </a:br>
            <a:r>
              <a:rPr lang="en-US" sz="1400" dirty="0" smtClean="0">
                <a:solidFill>
                  <a:schemeClr val="bg2"/>
                </a:solidFill>
              </a:rPr>
              <a:t>Aug 31, 2011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800" y="914400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</a:rPr>
              <a:t>Salinity and sediment</a:t>
            </a:r>
            <a:r>
              <a:rPr lang="en-US" sz="2800" dirty="0" smtClean="0">
                <a:latin typeface="Gill Sans MT" pitchFamily="34" charset="0"/>
              </a:rPr>
              <a:t> </a:t>
            </a:r>
            <a:br>
              <a:rPr lang="en-US" sz="2800" dirty="0" smtClean="0">
                <a:latin typeface="Gill Sans MT" pitchFamily="34" charset="0"/>
              </a:rPr>
            </a:br>
            <a:r>
              <a:rPr lang="en-US" sz="2800" dirty="0" smtClean="0">
                <a:latin typeface="Gill Sans MT" pitchFamily="34" charset="0"/>
              </a:rPr>
              <a:t>in the Hudson River estuary </a:t>
            </a:r>
            <a:br>
              <a:rPr lang="en-US" sz="2800" dirty="0" smtClean="0">
                <a:latin typeface="Gill Sans MT" pitchFamily="34" charset="0"/>
              </a:rPr>
            </a:br>
            <a:r>
              <a:rPr lang="en-US" sz="2800" dirty="0" smtClean="0">
                <a:latin typeface="Gill Sans MT" pitchFamily="34" charset="0"/>
              </a:rPr>
              <a:t>after Tropical Storms Irene &amp; Lee</a:t>
            </a:r>
            <a:endParaRPr lang="en-US" sz="2800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3925669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David Ralston,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Rocky Geyer,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and John Warner</a:t>
            </a:r>
          </a:p>
        </p:txBody>
      </p:sp>
      <p:pic>
        <p:nvPicPr>
          <p:cNvPr id="11" name="Picture 6" descr="blue301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760" y="4495800"/>
            <a:ext cx="1005840" cy="914400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800600"/>
            <a:ext cx="14511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00400" y="5906869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Impacts of Tropical Storms Irene and Lee on the Hudson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River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Cary Institute, Millbrook, NY – Sep 19, 2012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rene_salt_mud03_irene25_map_p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167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discharge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259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tide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39118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Salinity and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  <a:latin typeface="Gill Sans MT" pitchFamily="34" charset="0"/>
              </a:rPr>
              <a:t>Bed</a:t>
            </a:r>
            <a:r>
              <a:rPr lang="en-US" sz="2800" dirty="0" smtClean="0">
                <a:latin typeface="Gill Sans MT" pitchFamily="34" charset="0"/>
              </a:rPr>
              <a:t> Sediment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ralston\Documents\MATLAB\hudson\irene\figs_hrf\sal_mud03_vb_pcolor_irene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b="3611"/>
          <a:stretch/>
        </p:blipFill>
        <p:spPr bwMode="auto">
          <a:xfrm>
            <a:off x="66675" y="152966"/>
            <a:ext cx="8924925" cy="66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Salinity,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</a:rPr>
              <a:t>bed sediment</a:t>
            </a:r>
            <a:r>
              <a:rPr lang="en-US" sz="2400" dirty="0" smtClean="0">
                <a:latin typeface="Gill Sans MT" pitchFamily="34" charset="0"/>
              </a:rPr>
              <a:t>, velocity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4724400"/>
            <a:ext cx="17526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bottom velocity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3048000"/>
            <a:ext cx="16764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susp</a:t>
            </a:r>
            <a:r>
              <a:rPr lang="en-US" b="1" dirty="0" smtClean="0"/>
              <a:t>. </a:t>
            </a:r>
            <a:r>
              <a:rPr lang="en-US" b="1" dirty="0" err="1" smtClean="0"/>
              <a:t>sed</a:t>
            </a:r>
            <a:r>
              <a:rPr lang="en-US" b="1" dirty="0" smtClean="0"/>
              <a:t> (bed)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295400"/>
            <a:ext cx="16764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bottom salinity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dralston\Documents\MATLAB\hudson\irene\figs_hrf\bedth_estuary_irene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7" t="6945" r="40244" b="11482"/>
          <a:stretch/>
        </p:blipFill>
        <p:spPr bwMode="auto">
          <a:xfrm>
            <a:off x="3886200" y="304800"/>
            <a:ext cx="1800083" cy="626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ralston\Documents\MATLAB\hudson\irene\figs_hrf\bedth_tidalfreshupper_irene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4" t="7097" r="39260" b="11710"/>
          <a:stretch/>
        </p:blipFill>
        <p:spPr bwMode="auto">
          <a:xfrm>
            <a:off x="536359" y="228600"/>
            <a:ext cx="1749641" cy="6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ralston\Documents\MATLAB\hudson\irene\figs_hrf\bedth_tidalfreshlower_irene2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3" t="7141" r="42836" b="10580"/>
          <a:stretch/>
        </p:blipFill>
        <p:spPr bwMode="auto">
          <a:xfrm>
            <a:off x="2651911" y="310081"/>
            <a:ext cx="1005689" cy="63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8638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Bed changes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688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Gill Sans MT" pitchFamily="34" charset="0"/>
              </a:rPr>
              <a:t>Sept. 16</a:t>
            </a:r>
          </a:p>
        </p:txBody>
      </p:sp>
      <p:sp>
        <p:nvSpPr>
          <p:cNvPr id="3" name="Oval 2"/>
          <p:cNvSpPr/>
          <p:nvPr/>
        </p:nvSpPr>
        <p:spPr>
          <a:xfrm rot="19742481">
            <a:off x="4946866" y="997704"/>
            <a:ext cx="576756" cy="469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3" idx="6"/>
          </p:cNvCxnSpPr>
          <p:nvPr/>
        </p:nvCxnSpPr>
        <p:spPr>
          <a:xfrm flipH="1">
            <a:off x="5482540" y="990600"/>
            <a:ext cx="994461" cy="9349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7000" y="773668"/>
            <a:ext cx="2209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Haverstraw channel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[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Nitsche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 et al 2007]</a:t>
            </a:r>
          </a:p>
        </p:txBody>
      </p:sp>
      <p:sp>
        <p:nvSpPr>
          <p:cNvPr id="19" name="Oval 18"/>
          <p:cNvSpPr/>
          <p:nvPr/>
        </p:nvSpPr>
        <p:spPr>
          <a:xfrm rot="17982737">
            <a:off x="4846808" y="4136670"/>
            <a:ext cx="548655" cy="3640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096000" y="4201821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George Washington Bridge/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lower ETM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[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Traykovski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 et al. 2004]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263718" y="4463431"/>
            <a:ext cx="866386" cy="18376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03293" y="5629316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Upper Harbor</a:t>
            </a: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[inferred by Woodruff et al. 2001]</a:t>
            </a:r>
          </a:p>
        </p:txBody>
      </p:sp>
      <p:sp>
        <p:nvSpPr>
          <p:cNvPr id="27" name="Oval 26"/>
          <p:cNvSpPr/>
          <p:nvPr/>
        </p:nvSpPr>
        <p:spPr>
          <a:xfrm rot="17982737">
            <a:off x="4092472" y="5738735"/>
            <a:ext cx="642591" cy="672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4736907" y="5906315"/>
            <a:ext cx="866386" cy="411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572000" y="548342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0 km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1600" y="75902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60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62600" y="25146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40 km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38400" y="403562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100 km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90800" y="564859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80 km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27967" y="430954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40 km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63718" y="3990221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20 km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76600" y="2819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120 km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00400" y="110556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140 km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03185" y="57912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160 km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" y="41880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180 km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4400" y="2740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200 km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43000" y="12162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220 km</a:t>
            </a:r>
          </a:p>
        </p:txBody>
      </p:sp>
      <p:sp>
        <p:nvSpPr>
          <p:cNvPr id="4" name="Right Arrow 3"/>
          <p:cNvSpPr/>
          <p:nvPr/>
        </p:nvSpPr>
        <p:spPr>
          <a:xfrm rot="1760087">
            <a:off x="588227" y="4437208"/>
            <a:ext cx="473363" cy="345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2687758" y="947294"/>
            <a:ext cx="378041" cy="245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Arrow 44"/>
          <p:cNvSpPr/>
          <p:nvPr/>
        </p:nvSpPr>
        <p:spPr>
          <a:xfrm rot="7605593">
            <a:off x="5540386" y="1406116"/>
            <a:ext cx="272832" cy="15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 rot="451196">
            <a:off x="337478" y="5766016"/>
            <a:ext cx="272832" cy="153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392910" y="1143000"/>
            <a:ext cx="731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Rondout</a:t>
            </a:r>
            <a:endParaRPr lang="en-US" sz="1200" dirty="0"/>
          </a:p>
        </p:txBody>
      </p:sp>
      <p:sp>
        <p:nvSpPr>
          <p:cNvPr id="47" name="Rectangle 46"/>
          <p:cNvSpPr/>
          <p:nvPr/>
        </p:nvSpPr>
        <p:spPr>
          <a:xfrm>
            <a:off x="193472" y="4611678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Catskill</a:t>
            </a:r>
            <a:endParaRPr lang="en-US" sz="1200" dirty="0"/>
          </a:p>
        </p:txBody>
      </p:sp>
      <p:sp>
        <p:nvSpPr>
          <p:cNvPr id="48" name="Rectangle 47"/>
          <p:cNvSpPr/>
          <p:nvPr/>
        </p:nvSpPr>
        <p:spPr>
          <a:xfrm>
            <a:off x="48932" y="5525481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Esopus</a:t>
            </a:r>
            <a:endParaRPr lang="en-US" sz="1200" dirty="0"/>
          </a:p>
        </p:txBody>
      </p:sp>
      <p:sp>
        <p:nvSpPr>
          <p:cNvPr id="49" name="Rectangle 48"/>
          <p:cNvSpPr/>
          <p:nvPr/>
        </p:nvSpPr>
        <p:spPr>
          <a:xfrm>
            <a:off x="5614080" y="1120954"/>
            <a:ext cx="648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</a:rPr>
              <a:t>Croton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alston\Documents\Research\Projects\Hudson\images\hudson_haverstraw__tappanzee_irene_Aug31_2011.PNG"/>
          <p:cNvPicPr>
            <a:picLocks noChangeAspect="1" noChangeArrowheads="1"/>
          </p:cNvPicPr>
          <p:nvPr/>
        </p:nvPicPr>
        <p:blipFill>
          <a:blip r:embed="rId2" cstate="print"/>
          <a:srcRect l="20296" t="1717" r="28749" b="3170"/>
          <a:stretch>
            <a:fillRect/>
          </a:stretch>
        </p:blipFill>
        <p:spPr bwMode="auto">
          <a:xfrm>
            <a:off x="0" y="0"/>
            <a:ext cx="32004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6324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LANDSAT</a:t>
            </a:r>
            <a:br>
              <a:rPr lang="en-US" sz="1400" dirty="0" smtClean="0">
                <a:solidFill>
                  <a:schemeClr val="bg2"/>
                </a:solidFill>
              </a:rPr>
            </a:br>
            <a:r>
              <a:rPr lang="en-US" sz="1400" dirty="0" smtClean="0">
                <a:solidFill>
                  <a:schemeClr val="bg2"/>
                </a:solidFill>
              </a:rPr>
              <a:t>Aug 31, 2011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6600" y="1524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Summary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/>
            </a:r>
            <a:b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</a:br>
            <a:endParaRPr lang="en-US" sz="2800" dirty="0">
              <a:solidFill>
                <a:schemeClr val="accent3">
                  <a:lumMod val="7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6160" y="737175"/>
            <a:ext cx="557784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Salinity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 quickly pushed to lower estuary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but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odel response lags observations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Fluvial sediment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 mostly trapped upstream of salt</a:t>
            </a: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need observations in tidal freshwater</a:t>
            </a: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Estuarine bed sediment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 mobilized by high stresses, reduced stratification, dominates sediment signal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need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near-bed observations 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Deposition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near frontal trapping zones consistent with past observations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(GWB,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Haverstraw, harbor)</a:t>
            </a:r>
          </a:p>
          <a:p>
            <a:pPr marL="914400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need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post-event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survey of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bed</a:t>
            </a:r>
          </a:p>
          <a:p>
            <a:pPr marL="914400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Export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to Harbor and beyond occurs mainly during second pulse (Hurricane Lee).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need better estimates of </a:t>
            </a:r>
            <a:r>
              <a:rPr 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  <a:ea typeface="Tahoma" pitchFamily="34" charset="0"/>
                <a:cs typeface="Tahoma" pitchFamily="34" charset="0"/>
              </a:rPr>
              <a:t>settling velocity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pPr marL="914400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21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alston\Documents\MATLAB\hudson\irene\figs_hrf\sal_mud03_mud4_pcolor_irene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b="5687"/>
          <a:stretch/>
        </p:blipFill>
        <p:spPr bwMode="auto">
          <a:xfrm>
            <a:off x="76200" y="161925"/>
            <a:ext cx="8876545" cy="646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Salinity,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river sediment</a:t>
            </a:r>
            <a:r>
              <a:rPr lang="en-US" sz="2400" dirty="0" smtClean="0">
                <a:latin typeface="Gill Sans MT" pitchFamily="34" charset="0"/>
              </a:rPr>
              <a:t>, &amp;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latin typeface="Gill Sans MT" pitchFamily="34" charset="0"/>
              </a:rPr>
              <a:t>bed sediment</a:t>
            </a:r>
            <a:endParaRPr lang="en-US" sz="2400" dirty="0" smtClean="0">
              <a:latin typeface="Gill Sans M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3059668"/>
            <a:ext cx="12954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SSC (river)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371600"/>
            <a:ext cx="16764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bottom salinity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4736068"/>
            <a:ext cx="12192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SSC (bed)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ralston\Documents\MATLAB\hudson\hav09\roms\figs\bed_frac_init.png"/>
          <p:cNvPicPr>
            <a:picLocks noChangeAspect="1" noChangeArrowheads="1"/>
          </p:cNvPicPr>
          <p:nvPr/>
        </p:nvPicPr>
        <p:blipFill>
          <a:blip r:embed="rId2" cstate="print"/>
          <a:srcRect l="63542" t="8333" r="26041" b="11111"/>
          <a:stretch>
            <a:fillRect/>
          </a:stretch>
        </p:blipFill>
        <p:spPr bwMode="auto">
          <a:xfrm>
            <a:off x="202235" y="0"/>
            <a:ext cx="1182445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33400" y="2895600"/>
            <a:ext cx="914400" cy="11430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dralston\Documents\MATLAB\hudson\hav09\roms\figs\bathy_grid_detail_sim631.png"/>
          <p:cNvPicPr>
            <a:picLocks noChangeAspect="1" noChangeArrowheads="1"/>
          </p:cNvPicPr>
          <p:nvPr/>
        </p:nvPicPr>
        <p:blipFill>
          <a:blip r:embed="rId3" cstate="print"/>
          <a:srcRect l="33942" t="7928" r="31684" b="11516"/>
          <a:stretch>
            <a:fillRect/>
          </a:stretch>
        </p:blipFill>
        <p:spPr bwMode="auto">
          <a:xfrm>
            <a:off x="1981200" y="704275"/>
            <a:ext cx="3048000" cy="535709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91000" y="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Gill Sans MT" pitchFamily="34" charset="0"/>
              </a:rPr>
              <a:t>Bathymetry and grid</a:t>
            </a:r>
            <a:endParaRPr lang="en-US" sz="2800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838200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ROMS + CSTMS</a:t>
            </a:r>
            <a:br>
              <a:rPr lang="en-US" dirty="0" smtClean="0">
                <a:latin typeface="Gill Sans MT" pitchFamily="34" charset="0"/>
              </a:rPr>
            </a:b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Regional Ocean Modeling System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Gill Sans MT" pitchFamily="34" charset="0"/>
              </a:rPr>
              <a:t>Community Sediment Transport 	Modeling System</a:t>
            </a:r>
          </a:p>
          <a:p>
            <a:endParaRPr lang="en-US" dirty="0" smtClean="0">
              <a:latin typeface="Gill Sans MT" pitchFamily="34" charset="0"/>
            </a:endParaRPr>
          </a:p>
          <a:p>
            <a:r>
              <a:rPr lang="en-US" dirty="0" smtClean="0">
                <a:latin typeface="Gill Sans MT" pitchFamily="34" charset="0"/>
              </a:rPr>
              <a:t>Grid spacing 50 to 200 m, </a:t>
            </a:r>
            <a:br>
              <a:rPr lang="en-US" dirty="0" smtClean="0">
                <a:latin typeface="Gill Sans MT" pitchFamily="34" charset="0"/>
              </a:rPr>
            </a:br>
            <a:r>
              <a:rPr lang="en-US" dirty="0" smtClean="0">
                <a:latin typeface="Gill Sans MT" pitchFamily="34" charset="0"/>
              </a:rPr>
              <a:t>16 </a:t>
            </a:r>
            <a:r>
              <a:rPr lang="en-US" dirty="0" smtClean="0">
                <a:latin typeface="Gill Sans MT" pitchFamily="34" charset="0"/>
                <a:sym typeface="Symbol"/>
              </a:rPr>
              <a:t>sigma-</a:t>
            </a:r>
            <a:r>
              <a:rPr lang="en-US" dirty="0" smtClean="0">
                <a:latin typeface="Gill Sans MT" pitchFamily="34" charset="0"/>
              </a:rPr>
              <a:t>levels</a:t>
            </a:r>
          </a:p>
          <a:p>
            <a:endParaRPr lang="en-US" dirty="0" smtClean="0">
              <a:latin typeface="Gill Sans MT" pitchFamily="34" charset="0"/>
            </a:endParaRPr>
          </a:p>
          <a:p>
            <a:r>
              <a:rPr lang="en-US" u="sng" dirty="0" smtClean="0">
                <a:latin typeface="Gill Sans MT" pitchFamily="34" charset="0"/>
              </a:rPr>
              <a:t>Output fields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water level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velocity: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u,v,w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ill Sans MT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salinity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suspended sediment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bed composition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itchFamily="34" charset="0"/>
              </a:rPr>
              <a:t>turbulence intensity, bed stress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ralston\Documents\MATLAB\hudson\hav09\roms\figs\bed_frac_init.png"/>
          <p:cNvPicPr>
            <a:picLocks noChangeAspect="1" noChangeArrowheads="1"/>
          </p:cNvPicPr>
          <p:nvPr/>
        </p:nvPicPr>
        <p:blipFill>
          <a:blip r:embed="rId2" cstate="print"/>
          <a:srcRect l="63542" t="8333" r="26041" b="11111"/>
          <a:stretch>
            <a:fillRect/>
          </a:stretch>
        </p:blipFill>
        <p:spPr bwMode="auto">
          <a:xfrm>
            <a:off x="202235" y="0"/>
            <a:ext cx="1182445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19225" y="1524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Bed sediment distribution</a:t>
            </a:r>
            <a:endParaRPr lang="en-US" sz="2800" dirty="0">
              <a:latin typeface="Gill Sans MT" pitchFamily="34" charset="0"/>
            </a:endParaRPr>
          </a:p>
        </p:txBody>
      </p:sp>
      <p:pic>
        <p:nvPicPr>
          <p:cNvPr id="7" name="Picture 3" descr="C:\Users\dralston\Documents\MATLAB\hudson\hav09\roms\figs\bed_frac_init.png"/>
          <p:cNvPicPr>
            <a:picLocks noChangeAspect="1" noChangeArrowheads="1"/>
          </p:cNvPicPr>
          <p:nvPr/>
        </p:nvPicPr>
        <p:blipFill>
          <a:blip r:embed="rId3" cstate="print"/>
          <a:srcRect l="31253" t="8333" r="58505" b="11111"/>
          <a:stretch>
            <a:fillRect/>
          </a:stretch>
        </p:blipFill>
        <p:spPr bwMode="auto">
          <a:xfrm>
            <a:off x="6445713" y="45720"/>
            <a:ext cx="1155022" cy="6812280"/>
          </a:xfrm>
          <a:prstGeom prst="rect">
            <a:avLst/>
          </a:prstGeom>
          <a:noFill/>
        </p:spPr>
      </p:pic>
      <p:pic>
        <p:nvPicPr>
          <p:cNvPr id="8" name="Picture 3" descr="C:\Users\dralston\Documents\MATLAB\hudson\hav09\roms\figs\bed_frac_init.png"/>
          <p:cNvPicPr>
            <a:picLocks noChangeAspect="1" noChangeArrowheads="1"/>
          </p:cNvPicPr>
          <p:nvPr/>
        </p:nvPicPr>
        <p:blipFill>
          <a:blip r:embed="rId3" cstate="print"/>
          <a:srcRect l="47221" t="8333" r="42253" b="11111"/>
          <a:stretch>
            <a:fillRect/>
          </a:stretch>
        </p:blipFill>
        <p:spPr bwMode="auto">
          <a:xfrm>
            <a:off x="7656372" y="0"/>
            <a:ext cx="1194838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934200" y="990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0" y="990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mud</a:t>
            </a:r>
            <a:endParaRPr lang="en-US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32673" r="36192"/>
          <a:stretch>
            <a:fillRect/>
          </a:stretch>
        </p:blipFill>
        <p:spPr bwMode="auto">
          <a:xfrm>
            <a:off x="2743648" y="1702501"/>
            <a:ext cx="2514151" cy="446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609600" y="3048000"/>
            <a:ext cx="457200" cy="5334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7800" y="7620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a typeface="Tahoma" pitchFamily="34" charset="0"/>
                <a:cs typeface="Tahoma" pitchFamily="34" charset="0"/>
              </a:rPr>
              <a:t>Map observations of bed composition (</a:t>
            </a:r>
            <a:r>
              <a:rPr lang="en-US" sz="1600" dirty="0" err="1" smtClean="0">
                <a:ea typeface="Tahoma" pitchFamily="34" charset="0"/>
                <a:cs typeface="Tahoma" pitchFamily="34" charset="0"/>
              </a:rPr>
              <a:t>Nitsche</a:t>
            </a:r>
            <a:r>
              <a:rPr lang="en-US" sz="1600" dirty="0" smtClean="0">
                <a:ea typeface="Tahoma" pitchFamily="34" charset="0"/>
                <a:cs typeface="Tahoma" pitchFamily="34" charset="0"/>
              </a:rPr>
              <a:t> et al. 2007) to grid: </a:t>
            </a:r>
          </a:p>
          <a:p>
            <a:r>
              <a:rPr lang="en-US" sz="1600" dirty="0" smtClean="0">
                <a:ea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en-US" sz="1600" dirty="0" smtClean="0">
                <a:ea typeface="Tahoma" pitchFamily="34" charset="0"/>
                <a:cs typeface="Tahoma" pitchFamily="34" charset="0"/>
              </a:rPr>
              <a:t> fractional mud, fine sand, &amp; coarse sand</a:t>
            </a:r>
            <a:endParaRPr lang="en-US" sz="16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6758" t="4278" r="5618" b="6952"/>
          <a:stretch>
            <a:fillRect/>
          </a:stretch>
        </p:blipFill>
        <p:spPr bwMode="auto">
          <a:xfrm>
            <a:off x="2438400" y="76200"/>
            <a:ext cx="6332703" cy="673989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Model extension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0" y="304800"/>
            <a:ext cx="182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Estuary: 45 x 924 (to Green Island)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5029200"/>
            <a:ext cx="18288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Harbor: </a:t>
            </a:r>
            <a:br>
              <a:rPr lang="en-US" dirty="0" smtClean="0"/>
            </a:br>
            <a:r>
              <a:rPr lang="en-US" dirty="0" smtClean="0"/>
              <a:t>220 x 100 cells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2706469"/>
            <a:ext cx="1295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East River: 40x66 cells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609600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Gill Sans MT" pitchFamily="34" charset="0"/>
              </a:rPr>
              <a:t>Composite grid extends down to NY Harbor &amp; East River, up to dam at Green Island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dralston\Documents\MATLAB\hudson\irene\figs_hrf\bath_tidalfreshlowe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0" t="7727" r="43377" b="11941"/>
          <a:stretch/>
        </p:blipFill>
        <p:spPr bwMode="auto">
          <a:xfrm>
            <a:off x="2216605" y="968286"/>
            <a:ext cx="831395" cy="55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dralston\Documents\MATLAB\hudson\irene\figs_hrf\QrEta_full.png"/>
          <p:cNvPicPr>
            <a:picLocks noChangeArrowheads="1"/>
          </p:cNvPicPr>
          <p:nvPr/>
        </p:nvPicPr>
        <p:blipFill>
          <a:blip r:embed="rId4" cstate="print"/>
          <a:srcRect l="2843" t="35012" r="7074" b="35822"/>
          <a:stretch>
            <a:fillRect/>
          </a:stretch>
        </p:blipFill>
        <p:spPr bwMode="auto">
          <a:xfrm>
            <a:off x="4531554" y="1905169"/>
            <a:ext cx="4612446" cy="1600031"/>
          </a:xfrm>
          <a:prstGeom prst="rect">
            <a:avLst/>
          </a:prstGeom>
          <a:noFill/>
        </p:spPr>
      </p:pic>
      <p:pic>
        <p:nvPicPr>
          <p:cNvPr id="3" name="Picture 4" descr="C:\Users\dralston\Documents\MATLAB\hudson\irene\figs_hrf\QrEta_full.png"/>
          <p:cNvPicPr>
            <a:picLocks noChangeArrowheads="1"/>
          </p:cNvPicPr>
          <p:nvPr/>
        </p:nvPicPr>
        <p:blipFill>
          <a:blip r:embed="rId5" cstate="print"/>
          <a:srcRect l="8250" t="5179" r="7292" b="64265"/>
          <a:stretch>
            <a:fillRect/>
          </a:stretch>
        </p:blipFill>
        <p:spPr bwMode="auto">
          <a:xfrm>
            <a:off x="4619542" y="4724400"/>
            <a:ext cx="4324433" cy="1508657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486400" y="43434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Tides at </a:t>
            </a:r>
            <a:r>
              <a:rPr lang="en-US" dirty="0" smtClean="0">
                <a:solidFill>
                  <a:srgbClr val="C00000"/>
                </a:solidFill>
              </a:rPr>
              <a:t>Harbor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East River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 MT" pitchFamily="34" charset="0"/>
              </a:rPr>
              <a:t>Boundary forcing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63246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day, 2011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15200" y="24046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Green Island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2142292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Poughkeepsie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00" name="Picture 4" descr="C:\Users\dralston\Documents\MATLAB\hudson\irene\figs_hrf\bath_estuar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7855" r="39876" b="11416"/>
          <a:stretch/>
        </p:blipFill>
        <p:spPr bwMode="auto">
          <a:xfrm>
            <a:off x="2922394" y="888110"/>
            <a:ext cx="1497206" cy="553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ralston\Documents\MATLAB\hudson\irene\figs_hrf\bath_tidalfreshupper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7" t="8334" r="40204" b="11382"/>
          <a:stretch/>
        </p:blipFill>
        <p:spPr bwMode="auto">
          <a:xfrm>
            <a:off x="447674" y="971550"/>
            <a:ext cx="1457326" cy="550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 rot="21103196">
            <a:off x="4526948" y="4425344"/>
            <a:ext cx="952500" cy="209550"/>
          </a:xfrm>
          <a:custGeom>
            <a:avLst/>
            <a:gdLst>
              <a:gd name="connsiteX0" fmla="*/ 809625 w 809625"/>
              <a:gd name="connsiteY0" fmla="*/ 209550 h 209550"/>
              <a:gd name="connsiteX1" fmla="*/ 561975 w 809625"/>
              <a:gd name="connsiteY1" fmla="*/ 0 h 209550"/>
              <a:gd name="connsiteX2" fmla="*/ 0 w 809625"/>
              <a:gd name="connsiteY2" fmla="*/ 20955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209550">
                <a:moveTo>
                  <a:pt x="809625" y="209550"/>
                </a:moveTo>
                <a:cubicBezTo>
                  <a:pt x="753268" y="104775"/>
                  <a:pt x="696912" y="0"/>
                  <a:pt x="561975" y="0"/>
                </a:cubicBezTo>
                <a:cubicBezTo>
                  <a:pt x="427038" y="0"/>
                  <a:pt x="213519" y="104775"/>
                  <a:pt x="0" y="209550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352800" y="4530120"/>
            <a:ext cx="2136773" cy="1842106"/>
          </a:xfrm>
          <a:custGeom>
            <a:avLst/>
            <a:gdLst>
              <a:gd name="connsiteX0" fmla="*/ 2085975 w 2136773"/>
              <a:gd name="connsiteY0" fmla="*/ 0 h 1495425"/>
              <a:gd name="connsiteX1" fmla="*/ 1866900 w 2136773"/>
              <a:gd name="connsiteY1" fmla="*/ 314325 h 1495425"/>
              <a:gd name="connsiteX2" fmla="*/ 0 w 2136773"/>
              <a:gd name="connsiteY2" fmla="*/ 1495425 h 149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6773" h="1495425">
                <a:moveTo>
                  <a:pt x="2085975" y="0"/>
                </a:moveTo>
                <a:cubicBezTo>
                  <a:pt x="2150268" y="32544"/>
                  <a:pt x="2214562" y="65088"/>
                  <a:pt x="1866900" y="314325"/>
                </a:cubicBezTo>
                <a:cubicBezTo>
                  <a:pt x="1519238" y="563562"/>
                  <a:pt x="759619" y="1029493"/>
                  <a:pt x="0" y="149542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62400" y="52447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Discharge and sediment load at 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Green Island</a:t>
            </a:r>
            <a:r>
              <a:rPr lang="en-US" dirty="0" smtClean="0"/>
              <a:t> + tributaries:</a:t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Catskill,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Esopus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Rondout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Croton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2103622">
            <a:off x="551009" y="4510505"/>
            <a:ext cx="459370" cy="341541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4425" y="3972580"/>
            <a:ext cx="776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Catskill </a:t>
            </a:r>
            <a:br>
              <a:rPr lang="en-US" sz="1400" dirty="0" smtClean="0"/>
            </a:br>
            <a:r>
              <a:rPr lang="en-US" sz="1400" dirty="0" smtClean="0"/>
              <a:t>(0.6 Mt)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0791" y="99536"/>
            <a:ext cx="122180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Mohawk + </a:t>
            </a:r>
            <a:br>
              <a:rPr lang="en-US" sz="1400" dirty="0" smtClean="0"/>
            </a:br>
            <a:r>
              <a:rPr lang="en-US" sz="1400" dirty="0" smtClean="0"/>
              <a:t>upper Hudson</a:t>
            </a:r>
            <a:br>
              <a:rPr lang="en-US" sz="1400" dirty="0" smtClean="0"/>
            </a:br>
            <a:r>
              <a:rPr lang="en-US" sz="1400" dirty="0" smtClean="0"/>
              <a:t>(1.7 Mt)</a:t>
            </a:r>
            <a:endParaRPr lang="en-US" sz="1400" dirty="0"/>
          </a:p>
        </p:txBody>
      </p:sp>
      <p:sp>
        <p:nvSpPr>
          <p:cNvPr id="27" name="Right Arrow 26"/>
          <p:cNvSpPr/>
          <p:nvPr/>
        </p:nvSpPr>
        <p:spPr>
          <a:xfrm rot="7318786">
            <a:off x="1670642" y="337723"/>
            <a:ext cx="799601" cy="609500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2209800" y="1812113"/>
            <a:ext cx="378041" cy="245287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 rot="7605593">
            <a:off x="4230984" y="1801739"/>
            <a:ext cx="190516" cy="149227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451196">
            <a:off x="337530" y="5757823"/>
            <a:ext cx="148717" cy="169993"/>
          </a:xfrm>
          <a:prstGeom prst="rightArrow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-29345" y="5267980"/>
            <a:ext cx="867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Esopus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(0.03 Mt)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1863819" y="1981200"/>
            <a:ext cx="812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err="1" smtClean="0"/>
              <a:t>Rondout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(0.3 Mt)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4038600" y="1229380"/>
            <a:ext cx="867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Croton</a:t>
            </a:r>
            <a:br>
              <a:rPr lang="en-US" sz="1400" dirty="0" smtClean="0"/>
            </a:br>
            <a:r>
              <a:rPr lang="en-US" sz="1400" dirty="0" smtClean="0"/>
              <a:t>(0.03 Mt)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5715000" y="1371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Sediment based on rating curves &amp; estimates from G. Wall/USGS</a:t>
            </a: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ene_salt_irene25_map_p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38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Salinity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1676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discharge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4094202"/>
            <a:ext cx="91440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bottom salinity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4465766"/>
            <a:ext cx="1104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surface salinity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259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tide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2514600"/>
            <a:ext cx="17526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salinity (</a:t>
            </a:r>
            <a:r>
              <a:rPr lang="en-US" dirty="0" err="1" smtClean="0">
                <a:latin typeface="Gill Sans MT" pitchFamily="34" charset="0"/>
              </a:rPr>
              <a:t>thalweg</a:t>
            </a:r>
            <a:r>
              <a:rPr lang="en-US" dirty="0" smtClean="0">
                <a:latin typeface="Gill Sans MT" pitchFamily="34" charset="0"/>
              </a:rPr>
              <a:t>)</a:t>
            </a:r>
            <a:endParaRPr lang="en-US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37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dralston\Documents\MATLAB\hudson\irene\figs_hrf\sal_compare_sim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8" b="28646"/>
          <a:stretch/>
        </p:blipFill>
        <p:spPr bwMode="auto">
          <a:xfrm>
            <a:off x="76200" y="1431546"/>
            <a:ext cx="8463190" cy="489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337101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Salinity - observations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13832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observed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1383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Gill Sans MT" pitchFamily="34" charset="0"/>
              </a:rPr>
              <a:t>model, bottom</a:t>
            </a:r>
            <a:endParaRPr lang="en-US" dirty="0">
              <a:solidFill>
                <a:srgbClr val="006600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1383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Gill Sans MT" pitchFamily="34" charset="0"/>
              </a:rPr>
              <a:t>model, surface</a:t>
            </a:r>
            <a:endParaRPr lang="en-US" dirty="0">
              <a:solidFill>
                <a:srgbClr val="0000FF"/>
              </a:solidFill>
              <a:latin typeface="Gill Sans M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8712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buoy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3528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pier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8430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pier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6138446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d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itchFamily="34" charset="0"/>
              </a:rPr>
              <a:t>ay, 2011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Gill Sans MT" pitchFamily="34" charset="0"/>
            </a:endParaRPr>
          </a:p>
        </p:txBody>
      </p:sp>
      <p:pic>
        <p:nvPicPr>
          <p:cNvPr id="3076" name="Picture 4" descr="C:\Users\dralston\Documents\MATLAB\hudson\irene\figs_hrf\sal_compare_sim22_qrtid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6667" r="7701" b="74442"/>
          <a:stretch/>
        </p:blipFill>
        <p:spPr bwMode="auto">
          <a:xfrm>
            <a:off x="1087512" y="443984"/>
            <a:ext cx="7396390" cy="100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Tidal Height and Discharge</a:t>
            </a:r>
            <a:endParaRPr lang="en-US" sz="2400" dirty="0" smtClean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rene_salt_mud04_irene25_map_pr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1600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discharge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2590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 MT" pitchFamily="34" charset="0"/>
              </a:rPr>
              <a:t>tide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39118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 MT" pitchFamily="34" charset="0"/>
              </a:rPr>
              <a:t>Salinity and </a:t>
            </a:r>
            <a:r>
              <a:rPr lang="en-US" sz="2800" dirty="0" smtClean="0">
                <a:solidFill>
                  <a:srgbClr val="92D050"/>
                </a:solidFill>
                <a:latin typeface="Gill Sans MT" pitchFamily="34" charset="0"/>
              </a:rPr>
              <a:t>River</a:t>
            </a:r>
            <a:r>
              <a:rPr lang="en-US" sz="2800" dirty="0" smtClean="0">
                <a:latin typeface="Gill Sans MT" pitchFamily="34" charset="0"/>
              </a:rPr>
              <a:t> Sediment</a:t>
            </a:r>
            <a:endParaRPr lang="en-US" sz="2800" dirty="0" smtClean="0">
              <a:solidFill>
                <a:schemeClr val="accent3">
                  <a:lumMod val="75000"/>
                </a:schemeClr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ralston\Documents\MATLAB\hudson\irene\figs_hrf\sal_mud04_vb_pcolor_irene2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b="2492"/>
          <a:stretch/>
        </p:blipFill>
        <p:spPr bwMode="auto">
          <a:xfrm>
            <a:off x="96005" y="171450"/>
            <a:ext cx="8819395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Salinity,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Gill Sans MT" pitchFamily="34" charset="0"/>
              </a:rPr>
              <a:t>river sediment</a:t>
            </a:r>
            <a:r>
              <a:rPr lang="en-US" sz="2400" dirty="0" smtClean="0">
                <a:latin typeface="Gill Sans MT" pitchFamily="34" charset="0"/>
              </a:rPr>
              <a:t>, velocity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4724400"/>
            <a:ext cx="17526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bottom velocity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3048000"/>
            <a:ext cx="17526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susp</a:t>
            </a:r>
            <a:r>
              <a:rPr lang="en-US" b="1" dirty="0" smtClean="0"/>
              <a:t>. </a:t>
            </a:r>
            <a:r>
              <a:rPr lang="en-US" b="1" dirty="0" err="1" smtClean="0"/>
              <a:t>sed</a:t>
            </a:r>
            <a:r>
              <a:rPr lang="en-US" b="1" dirty="0" smtClean="0"/>
              <a:t> (river)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1295400"/>
            <a:ext cx="1676400" cy="369332"/>
          </a:xfrm>
          <a:prstGeom prst="rect">
            <a:avLst/>
          </a:prstGeom>
          <a:solidFill>
            <a:srgbClr val="F2F2F2">
              <a:alpha val="89804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bottom salinity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289</Words>
  <Application>Microsoft Office PowerPoint</Application>
  <PresentationFormat>On-screen Show (4:3)</PresentationFormat>
  <Paragraphs>114</Paragraphs>
  <Slides>15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dralston</dc:creator>
  <cp:lastModifiedBy>Chair</cp:lastModifiedBy>
  <cp:revision>137</cp:revision>
  <dcterms:created xsi:type="dcterms:W3CDTF">2012-01-30T01:43:41Z</dcterms:created>
  <dcterms:modified xsi:type="dcterms:W3CDTF">2012-09-18T17:40:50Z</dcterms:modified>
</cp:coreProperties>
</file>