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67" r:id="rId4"/>
    <p:sldId id="269" r:id="rId5"/>
    <p:sldId id="270" r:id="rId6"/>
    <p:sldId id="272" r:id="rId7"/>
    <p:sldId id="273" r:id="rId8"/>
    <p:sldId id="256" r:id="rId9"/>
    <p:sldId id="257" r:id="rId10"/>
    <p:sldId id="283" r:id="rId11"/>
    <p:sldId id="259" r:id="rId12"/>
    <p:sldId id="276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78-9E14-4B70-B88D-AE78B5970423}" type="datetimeFigureOut">
              <a:rPr lang="en-US" smtClean="0"/>
              <a:pPr/>
              <a:t>9/17/2012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9268-6A9E-4564-9E77-BE468AB856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78-9E14-4B70-B88D-AE78B5970423}" type="datetimeFigureOut">
              <a:rPr lang="en-US" smtClean="0"/>
              <a:pPr/>
              <a:t>9/17/2012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9268-6A9E-4564-9E77-BE468AB856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78-9E14-4B70-B88D-AE78B5970423}" type="datetimeFigureOut">
              <a:rPr lang="en-US" smtClean="0"/>
              <a:pPr/>
              <a:t>9/17/2012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9268-6A9E-4564-9E77-BE468AB856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78-9E14-4B70-B88D-AE78B5970423}" type="datetimeFigureOut">
              <a:rPr lang="en-US" smtClean="0"/>
              <a:pPr/>
              <a:t>9/17/2012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9268-6A9E-4564-9E77-BE468AB856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78-9E14-4B70-B88D-AE78B5970423}" type="datetimeFigureOut">
              <a:rPr lang="en-US" smtClean="0"/>
              <a:pPr/>
              <a:t>9/17/2012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9268-6A9E-4564-9E77-BE468AB856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78-9E14-4B70-B88D-AE78B5970423}" type="datetimeFigureOut">
              <a:rPr lang="en-US" smtClean="0"/>
              <a:pPr/>
              <a:t>9/17/2012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9268-6A9E-4564-9E77-BE468AB856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78-9E14-4B70-B88D-AE78B5970423}" type="datetimeFigureOut">
              <a:rPr lang="en-US" smtClean="0"/>
              <a:pPr/>
              <a:t>9/17/2012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9268-6A9E-4564-9E77-BE468AB856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78-9E14-4B70-B88D-AE78B5970423}" type="datetimeFigureOut">
              <a:rPr lang="en-US" smtClean="0"/>
              <a:pPr/>
              <a:t>9/17/2012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9268-6A9E-4564-9E77-BE468AB856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78-9E14-4B70-B88D-AE78B5970423}" type="datetimeFigureOut">
              <a:rPr lang="en-US" smtClean="0"/>
              <a:pPr/>
              <a:t>9/17/2012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9268-6A9E-4564-9E77-BE468AB856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78-9E14-4B70-B88D-AE78B5970423}" type="datetimeFigureOut">
              <a:rPr lang="en-US" smtClean="0"/>
              <a:pPr/>
              <a:t>9/17/2012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9268-6A9E-4564-9E77-BE468AB856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78-9E14-4B70-B88D-AE78B5970423}" type="datetimeFigureOut">
              <a:rPr lang="en-US" smtClean="0"/>
              <a:pPr/>
              <a:t>9/17/2012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249268-6A9E-4564-9E77-BE468AB856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A7F478-9E14-4B70-B88D-AE78B5970423}" type="datetimeFigureOut">
              <a:rPr lang="en-US" smtClean="0"/>
              <a:pPr/>
              <a:t>9/17/2012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249268-6A9E-4564-9E77-BE468AB856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tif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Assessing the effects of Hurricane Irene on benthic macroinvertebrate communities in the Upper Esopus Creek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Alexander J. Smith, Barry P. Baldigo, Mike R. McHale</a:t>
            </a:r>
            <a:endParaRPr lang="en-US" dirty="0"/>
          </a:p>
        </p:txBody>
      </p:sp>
      <p:pic>
        <p:nvPicPr>
          <p:cNvPr id="5" name="Picture 4" descr="USGSBlack2inch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5800" y="5943600"/>
            <a:ext cx="1828800" cy="68884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200400" y="6248400"/>
            <a:ext cx="6934200" cy="1371600"/>
            <a:chOff x="3200400" y="6248400"/>
            <a:chExt cx="6934200" cy="1371600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3200400" y="6419671"/>
              <a:ext cx="69342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i="1" dirty="0" smtClean="0">
                  <a:latin typeface="Constantia" pitchFamily="18" charset="0"/>
                </a:rPr>
                <a:t>New </a:t>
              </a:r>
              <a:r>
                <a:rPr lang="en-US" sz="1600" i="1" dirty="0">
                  <a:latin typeface="Constantia" pitchFamily="18" charset="0"/>
                </a:rPr>
                <a:t>York State Department of Environmental Conservation</a:t>
              </a:r>
            </a:p>
            <a:p>
              <a:endParaRPr lang="en-US" dirty="0">
                <a:latin typeface="Constantia" pitchFamily="18" charset="0"/>
              </a:endParaRPr>
            </a:p>
            <a:p>
              <a:endParaRPr lang="en-US" dirty="0">
                <a:latin typeface="Constantia" pitchFamily="18" charset="0"/>
              </a:endParaRPr>
            </a:p>
            <a:p>
              <a:endParaRPr lang="en-US" dirty="0">
                <a:latin typeface="Constantia" pitchFamily="18" charset="0"/>
              </a:endParaRPr>
            </a:p>
          </p:txBody>
        </p:sp>
        <p:pic>
          <p:nvPicPr>
            <p:cNvPr id="10" name="Picture 9" descr="C:\Documents and Settings\kmczajko\Desktop\Mohawk River Basin\DEC Logo\DECcolor2inword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58200" y="62484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057400"/>
            <a:ext cx="66294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Processing Effort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763713" y="1947862"/>
          <a:ext cx="5616575" cy="4224338"/>
        </p:xfrm>
        <a:graphic>
          <a:graphicData uri="http://schemas.openxmlformats.org/presentationml/2006/ole">
            <p:oleObj spid="_x0000_s32770" name="SPW 11.0 Graph" r:id="rId3" imgW="5617080" imgH="4224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828800"/>
            <a:ext cx="76200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SamplingMonth_MD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627" y="1981200"/>
            <a:ext cx="7228746" cy="46122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entrellaTurbida_MD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1972" y="843744"/>
            <a:ext cx="6035540" cy="3021676"/>
          </a:xfrm>
          <a:prstGeom prst="rect">
            <a:avLst/>
          </a:prstGeom>
        </p:spPr>
      </p:pic>
      <p:pic>
        <p:nvPicPr>
          <p:cNvPr id="7" name="Picture 6" descr="BaetisFlavistriga_MDS.emf"/>
          <p:cNvPicPr>
            <a:picLocks noChangeAspect="1"/>
          </p:cNvPicPr>
          <p:nvPr/>
        </p:nvPicPr>
        <p:blipFill>
          <a:blip r:embed="rId3" cstate="print"/>
          <a:srcRect t="7782"/>
          <a:stretch>
            <a:fillRect/>
          </a:stretch>
        </p:blipFill>
        <p:spPr>
          <a:xfrm>
            <a:off x="1180409" y="3848794"/>
            <a:ext cx="6013244" cy="2791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 significant impacts to diversity, the Upper Esopus is a resilient system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Water quality assessment not necessarily the best indicator of recovery</a:t>
            </a:r>
          </a:p>
          <a:p>
            <a:pPr lvl="1"/>
            <a:r>
              <a:rPr lang="en-US" dirty="0" smtClean="0"/>
              <a:t>Multivariate ordination of community data shows a more complete picture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Monitoring is complete, full analysis and work up by spring/summer 2013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Background</a:t>
            </a:r>
          </a:p>
          <a:p>
            <a:pPr lvl="1"/>
            <a:r>
              <a:rPr lang="en-US" i="1" dirty="0" smtClean="0"/>
              <a:t>“Quantitative Assessment of Water Quality in the Upper Esopus Creek: fish, macroinvertebrates, periphyton, turbidity and nutrients”</a:t>
            </a:r>
          </a:p>
          <a:p>
            <a:endParaRPr lang="en-US" sz="1000" dirty="0" smtClean="0"/>
          </a:p>
          <a:p>
            <a:r>
              <a:rPr lang="en-US" dirty="0" smtClean="0"/>
              <a:t>Response to Hurricane Irene</a:t>
            </a:r>
          </a:p>
          <a:p>
            <a:endParaRPr lang="en-US" sz="1000" dirty="0" smtClean="0"/>
          </a:p>
          <a:p>
            <a:r>
              <a:rPr lang="en-US" dirty="0" smtClean="0"/>
              <a:t>Current Results</a:t>
            </a:r>
          </a:p>
          <a:p>
            <a:endParaRPr lang="en-US" sz="1000" dirty="0" smtClean="0"/>
          </a:p>
          <a:p>
            <a:r>
              <a:rPr lang="en-US" dirty="0" smtClean="0"/>
              <a:t>Next steps</a:t>
            </a:r>
          </a:p>
        </p:txBody>
      </p:sp>
      <p:pic>
        <p:nvPicPr>
          <p:cNvPr id="4" name="Picture 2" descr="http://www.alternativeconsumer.com/wp-content/uploads/02011/0008/Bridge__Wind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76600"/>
            <a:ext cx="3680180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3200400" y="6248400"/>
            <a:ext cx="6934200" cy="1371600"/>
            <a:chOff x="3200400" y="6248400"/>
            <a:chExt cx="6934200" cy="137160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200400" y="6419671"/>
              <a:ext cx="69342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i="1" dirty="0" smtClean="0">
                  <a:latin typeface="Constantia" pitchFamily="18" charset="0"/>
                </a:rPr>
                <a:t>New </a:t>
              </a:r>
              <a:r>
                <a:rPr lang="en-US" sz="1600" i="1" dirty="0">
                  <a:latin typeface="Constantia" pitchFamily="18" charset="0"/>
                </a:rPr>
                <a:t>York State Department of Environmental Conservation</a:t>
              </a:r>
            </a:p>
            <a:p>
              <a:endParaRPr lang="en-US" dirty="0">
                <a:latin typeface="Constantia" pitchFamily="18" charset="0"/>
              </a:endParaRPr>
            </a:p>
            <a:p>
              <a:endParaRPr lang="en-US" dirty="0">
                <a:latin typeface="Constantia" pitchFamily="18" charset="0"/>
              </a:endParaRPr>
            </a:p>
            <a:p>
              <a:endParaRPr lang="en-US" dirty="0">
                <a:latin typeface="Constantia" pitchFamily="18" charset="0"/>
              </a:endParaRPr>
            </a:p>
          </p:txBody>
        </p:sp>
        <p:pic>
          <p:nvPicPr>
            <p:cNvPr id="7" name="Picture 6" descr="C:\Documents and Settings\kmczajko\Desktop\Mohawk River Basin\DEC Logo\DECcolor2inword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58200" y="62484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Esopus Creek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Assess water quality and identify sources of: </a:t>
            </a:r>
          </a:p>
          <a:p>
            <a:pPr lvl="2"/>
            <a:r>
              <a:rPr lang="en-US" dirty="0" smtClean="0"/>
              <a:t>Turbidity </a:t>
            </a:r>
          </a:p>
          <a:p>
            <a:pPr lvl="2"/>
            <a:r>
              <a:rPr lang="en-US" dirty="0" smtClean="0"/>
              <a:t>Nutrients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Quantify the impacts of: </a:t>
            </a:r>
          </a:p>
          <a:p>
            <a:pPr lvl="2"/>
            <a:r>
              <a:rPr lang="en-US" dirty="0" smtClean="0"/>
              <a:t>Shandaken Portal </a:t>
            </a:r>
          </a:p>
          <a:p>
            <a:pPr lvl="2"/>
            <a:r>
              <a:rPr lang="en-US" dirty="0" smtClean="0"/>
              <a:t>Village of Phoenicia (septic systems)</a:t>
            </a:r>
          </a:p>
          <a:p>
            <a:pPr lvl="2"/>
            <a:r>
              <a:rPr lang="en-US" dirty="0" smtClean="0"/>
              <a:t>Turbidity and Nutrients</a:t>
            </a:r>
          </a:p>
          <a:p>
            <a:pPr lvl="2"/>
            <a:endParaRPr lang="en-US" sz="1100" dirty="0" smtClean="0"/>
          </a:p>
          <a:p>
            <a:pPr lvl="1"/>
            <a:r>
              <a:rPr lang="en-US" dirty="0" smtClean="0"/>
              <a:t>Methods</a:t>
            </a:r>
          </a:p>
          <a:p>
            <a:pPr lvl="2"/>
            <a:r>
              <a:rPr lang="en-US" dirty="0" smtClean="0"/>
              <a:t>20 sites in August 2009, 2010, and 2011</a:t>
            </a:r>
          </a:p>
          <a:p>
            <a:pPr lvl="2"/>
            <a:r>
              <a:rPr lang="en-US" dirty="0" smtClean="0"/>
              <a:t>Biological communities</a:t>
            </a:r>
          </a:p>
          <a:p>
            <a:pPr lvl="2"/>
            <a:r>
              <a:rPr lang="en-US" dirty="0" smtClean="0"/>
              <a:t>Water chemistries and discharge</a:t>
            </a:r>
          </a:p>
          <a:p>
            <a:pPr lvl="1"/>
            <a:endParaRPr lang="en-US" dirty="0" smtClean="0"/>
          </a:p>
        </p:txBody>
      </p:sp>
      <p:pic>
        <p:nvPicPr>
          <p:cNvPr id="5" name="Picture 2" descr="C:\NYBackup\Digital Pictures\Esopus\Hurricane Irene\Phoenicia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2276918" cy="170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Picture 1" descr="C:\NYBackup\Sampling\EsopusCrk\USOP2009\RECONimages\DSCF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3200400" y="6248400"/>
            <a:ext cx="6934200" cy="1371600"/>
            <a:chOff x="3200400" y="6248400"/>
            <a:chExt cx="6934200" cy="1371600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3200400" y="6419671"/>
              <a:ext cx="69342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i="1" dirty="0" smtClean="0">
                  <a:latin typeface="Constantia" pitchFamily="18" charset="0"/>
                </a:rPr>
                <a:t>New </a:t>
              </a:r>
              <a:r>
                <a:rPr lang="en-US" sz="1600" i="1" dirty="0">
                  <a:latin typeface="Constantia" pitchFamily="18" charset="0"/>
                </a:rPr>
                <a:t>York State Department of Environmental Conservation</a:t>
              </a:r>
            </a:p>
            <a:p>
              <a:endParaRPr lang="en-US" dirty="0">
                <a:latin typeface="Constantia" pitchFamily="18" charset="0"/>
              </a:endParaRPr>
            </a:p>
            <a:p>
              <a:endParaRPr lang="en-US" dirty="0">
                <a:latin typeface="Constantia" pitchFamily="18" charset="0"/>
              </a:endParaRPr>
            </a:p>
            <a:p>
              <a:endParaRPr lang="en-US" dirty="0">
                <a:latin typeface="Constantia" pitchFamily="18" charset="0"/>
              </a:endParaRPr>
            </a:p>
          </p:txBody>
        </p:sp>
        <p:pic>
          <p:nvPicPr>
            <p:cNvPr id="10" name="Picture 9" descr="C:\Documents and Settings\kmczajko\Desktop\Mohawk River Basin\DEC Logo\DECcolor2inword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58200" y="62484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E:\7-13-09\4881c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886200"/>
            <a:ext cx="1575345" cy="2365327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pic>
        <p:nvPicPr>
          <p:cNvPr id="4" name="Picture 8" descr="New York: 8/29/2011 1-Day Observed Precipitation Valid at 8/29/2011 1200 UTC - Created 8/31/11 23:30 UTC"/>
          <p:cNvPicPr>
            <a:picLocks noChangeAspect="1" noChangeArrowheads="1"/>
          </p:cNvPicPr>
          <p:nvPr/>
        </p:nvPicPr>
        <p:blipFill>
          <a:blip r:embed="rId2" cstate="print"/>
          <a:srcRect t="11458" r="6821" b="2604"/>
          <a:stretch>
            <a:fillRect/>
          </a:stretch>
        </p:blipFill>
        <p:spPr bwMode="auto">
          <a:xfrm>
            <a:off x="559723" y="4191000"/>
            <a:ext cx="4114800" cy="2190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New York: 8/28/2011 1-Day Observed Precipitation Valid at 8/28/2011 1200 UTC - Created 8/30/11 23:30 UTC"/>
          <p:cNvPicPr>
            <a:picLocks noChangeAspect="1" noChangeArrowheads="1"/>
          </p:cNvPicPr>
          <p:nvPr/>
        </p:nvPicPr>
        <p:blipFill>
          <a:blip r:embed="rId3" cstate="print"/>
          <a:srcRect t="10417" r="5318" b="1042"/>
          <a:stretch>
            <a:fillRect/>
          </a:stretch>
        </p:blipFill>
        <p:spPr bwMode="auto">
          <a:xfrm>
            <a:off x="559723" y="1894113"/>
            <a:ext cx="4114800" cy="222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13906" y="4160520"/>
            <a:ext cx="1512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August 29</a:t>
            </a:r>
            <a:endParaRPr lang="en-US" sz="2400" dirty="0"/>
          </a:p>
        </p:txBody>
      </p:sp>
      <p:pic>
        <p:nvPicPr>
          <p:cNvPr id="9" name="Picture 3" descr="C:\NYBackup\Doug\Pictures\Logos\USGS all-whit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1" y="6096000"/>
            <a:ext cx="1241406" cy="457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88721" y="1884219"/>
            <a:ext cx="1512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August 28</a:t>
            </a:r>
            <a:endParaRPr lang="en-US" sz="2400" dirty="0"/>
          </a:p>
        </p:txBody>
      </p:sp>
      <p:pic>
        <p:nvPicPr>
          <p:cNvPr id="12" name="Picture 11" descr="USGSBlack2inch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1194" y="6398768"/>
            <a:ext cx="1219200" cy="45923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00400" y="6248400"/>
            <a:ext cx="6934200" cy="1371600"/>
            <a:chOff x="3200400" y="6248400"/>
            <a:chExt cx="6934200" cy="1371600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3200400" y="6419671"/>
              <a:ext cx="69342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i="1" dirty="0" smtClean="0">
                  <a:latin typeface="Constantia" pitchFamily="18" charset="0"/>
                </a:rPr>
                <a:t>New </a:t>
              </a:r>
              <a:r>
                <a:rPr lang="en-US" sz="1600" i="1" dirty="0">
                  <a:latin typeface="Constantia" pitchFamily="18" charset="0"/>
                </a:rPr>
                <a:t>York State Department of Environmental Conservation</a:t>
              </a:r>
            </a:p>
            <a:p>
              <a:endParaRPr lang="en-US" dirty="0">
                <a:latin typeface="Constantia" pitchFamily="18" charset="0"/>
              </a:endParaRPr>
            </a:p>
            <a:p>
              <a:endParaRPr lang="en-US" dirty="0">
                <a:latin typeface="Constantia" pitchFamily="18" charset="0"/>
              </a:endParaRPr>
            </a:p>
            <a:p>
              <a:endParaRPr lang="en-US" dirty="0">
                <a:latin typeface="Constantia" pitchFamily="18" charset="0"/>
              </a:endParaRPr>
            </a:p>
          </p:txBody>
        </p:sp>
        <p:pic>
          <p:nvPicPr>
            <p:cNvPr id="15" name="Picture 14" descr="C:\Documents and Settings\kmczajko\Desktop\Mohawk River Basin\DEC Logo\DECcolor2inwords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58200" y="62484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Oval 15"/>
          <p:cNvSpPr/>
          <p:nvPr/>
        </p:nvSpPr>
        <p:spPr>
          <a:xfrm>
            <a:off x="3024446" y="2963487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085406" y="5127568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2" descr="http://www.nrcc.cornell.edu/img/20110902.png"/>
          <p:cNvPicPr>
            <a:picLocks noChangeAspect="1" noChangeArrowheads="1"/>
          </p:cNvPicPr>
          <p:nvPr/>
        </p:nvPicPr>
        <p:blipFill>
          <a:blip r:embed="rId7" cstate="print"/>
          <a:srcRect l="11905" b="8333"/>
          <a:stretch>
            <a:fillRect/>
          </a:stretch>
        </p:blipFill>
        <p:spPr bwMode="auto">
          <a:xfrm>
            <a:off x="5279967" y="505690"/>
            <a:ext cx="28194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Oval 20"/>
          <p:cNvSpPr/>
          <p:nvPr/>
        </p:nvSpPr>
        <p:spPr>
          <a:xfrm>
            <a:off x="6349537" y="2340032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1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Irene Flooding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819400" cy="44348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Flood recurrence interval was 100-500 years</a:t>
            </a:r>
          </a:p>
          <a:p>
            <a:endParaRPr lang="en-US" dirty="0" smtClean="0"/>
          </a:p>
          <a:p>
            <a:r>
              <a:rPr lang="en-US" dirty="0" smtClean="0"/>
              <a:t>Irene ~ 80,000 cfs</a:t>
            </a:r>
          </a:p>
          <a:p>
            <a:pPr>
              <a:buNone/>
            </a:pPr>
            <a:r>
              <a:rPr lang="en-US" dirty="0" smtClean="0"/>
              <a:t>	Ave. ~ 300 cfs </a:t>
            </a:r>
          </a:p>
          <a:p>
            <a:endParaRPr lang="en-US" dirty="0" smtClean="0"/>
          </a:p>
          <a:p>
            <a:r>
              <a:rPr lang="en-US" dirty="0" smtClean="0"/>
              <a:t>One of the worst in recorded history for the Esopus Creek drainage</a:t>
            </a:r>
          </a:p>
          <a:p>
            <a:endParaRPr lang="en-US" dirty="0" smtClean="0"/>
          </a:p>
        </p:txBody>
      </p:sp>
      <p:sp>
        <p:nvSpPr>
          <p:cNvPr id="5122" name="AutoShape 2" descr="cid:_1_0B0EE5300B0FECBC0050DCFA852579C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4" name="Picture 4" descr="Graph of  Discharge, cubic feet per sec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00" y="1905000"/>
            <a:ext cx="55245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6400800" y="2678668"/>
            <a:ext cx="1923047" cy="369332"/>
            <a:chOff x="6400800" y="2678668"/>
            <a:chExt cx="1923047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400800" y="2895600"/>
              <a:ext cx="1295400" cy="152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620000" y="2678668"/>
              <a:ext cx="703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Irene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10400" y="3048000"/>
            <a:ext cx="1756142" cy="381000"/>
            <a:chOff x="7010400" y="3048000"/>
            <a:chExt cx="1756142" cy="38100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7010400" y="3276600"/>
              <a:ext cx="1295400" cy="152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229600" y="3048000"/>
              <a:ext cx="536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NYBackup\Projects\Esopus QW\Pictures\Irene Pics\Portal_up_p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02" y="133006"/>
            <a:ext cx="37338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NYBackup\Projects\Esopus QW\Pictures\Irene Pics\Portal_Up_P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2308" y="133006"/>
            <a:ext cx="37338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04114" y="133006"/>
            <a:ext cx="121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Pre-Irene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65377" y="133006"/>
            <a:ext cx="13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Post-Irene</a:t>
            </a:r>
            <a:endParaRPr lang="en-US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87652" y="3066894"/>
            <a:ext cx="4500226" cy="3433812"/>
            <a:chOff x="4497186" y="3058428"/>
            <a:chExt cx="4500226" cy="3433812"/>
          </a:xfrm>
        </p:grpSpPr>
        <p:pic>
          <p:nvPicPr>
            <p:cNvPr id="5121" name="Picture 1" descr="C:\NYBackup\Sampling\EsopusCrk\Recolonization\images\IMG_0796.JPG"/>
            <p:cNvPicPr>
              <a:picLocks noChangeAspect="1" noChangeArrowheads="1"/>
            </p:cNvPicPr>
            <p:nvPr/>
          </p:nvPicPr>
          <p:blipFill>
            <a:blip r:embed="rId4" cstate="print"/>
            <a:srcRect b="28457"/>
            <a:stretch>
              <a:fillRect/>
            </a:stretch>
          </p:blipFill>
          <p:spPr bwMode="auto">
            <a:xfrm>
              <a:off x="5242764" y="3058428"/>
              <a:ext cx="3019151" cy="16133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123" name="Picture 3" descr="C:\NYBackup\Sampling\EsopusCrk\Recolonization\images\IMG_0829.JPG"/>
            <p:cNvPicPr>
              <a:picLocks noChangeAspect="1" noChangeArrowheads="1"/>
            </p:cNvPicPr>
            <p:nvPr/>
          </p:nvPicPr>
          <p:blipFill>
            <a:blip r:embed="rId5" cstate="print"/>
            <a:srcRect l="14464" t="11707" r="11476" b="11810"/>
            <a:stretch>
              <a:fillRect/>
            </a:stretch>
          </p:blipFill>
          <p:spPr bwMode="auto">
            <a:xfrm>
              <a:off x="6475615" y="4547062"/>
              <a:ext cx="2521797" cy="19451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122" name="Picture 2" descr="C:\NYBackup\Sampling\EsopusCrk\Recolonization\images\IMG_0812.JPG"/>
            <p:cNvPicPr>
              <a:picLocks noChangeAspect="1" noChangeArrowheads="1"/>
            </p:cNvPicPr>
            <p:nvPr/>
          </p:nvPicPr>
          <p:blipFill>
            <a:blip r:embed="rId6" cstate="print"/>
            <a:srcRect l="14003" t="13570" r="3249" b="6095"/>
            <a:stretch>
              <a:fillRect/>
            </a:stretch>
          </p:blipFill>
          <p:spPr bwMode="auto">
            <a:xfrm>
              <a:off x="4497186" y="4319201"/>
              <a:ext cx="2286000" cy="1657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4906049" y="3105428"/>
            <a:ext cx="4005349" cy="3354638"/>
            <a:chOff x="0" y="3337106"/>
            <a:chExt cx="4005349" cy="3354638"/>
          </a:xfrm>
        </p:grpSpPr>
        <p:pic>
          <p:nvPicPr>
            <p:cNvPr id="25603" name="Picture 3" descr="C:\NYBackup\Sampling\EsopusCrk\Recolonization\images\IMG_0786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5549" y="3337106"/>
              <a:ext cx="2209800" cy="16505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2" descr="C:\NYBackup\Projects\Esopus QW\Irene\DSCF320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5883"/>
              <a:ext cx="2231136" cy="16733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4" name="Picture 4" descr="C:\NYBackup\Sampling\EsopusCrk\Recolonization\images\IMG_0789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26524" y="5015344"/>
              <a:ext cx="2244436" cy="167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NYBackup\Presentations&amp;Posters\NEAEB2012\fig1_map_aj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366" y="990600"/>
            <a:ext cx="8055234" cy="5128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3200400" y="6248400"/>
            <a:ext cx="6934200" cy="1371600"/>
            <a:chOff x="3200400" y="6248400"/>
            <a:chExt cx="6934200" cy="137160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200400" y="6419671"/>
              <a:ext cx="69342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i="1" dirty="0" smtClean="0">
                  <a:latin typeface="Constantia" pitchFamily="18" charset="0"/>
                </a:rPr>
                <a:t>New </a:t>
              </a:r>
              <a:r>
                <a:rPr lang="en-US" sz="1600" i="1" dirty="0">
                  <a:latin typeface="Constantia" pitchFamily="18" charset="0"/>
                </a:rPr>
                <a:t>York State Department of Environmental Conservation</a:t>
              </a:r>
            </a:p>
            <a:p>
              <a:endParaRPr lang="en-US" dirty="0">
                <a:latin typeface="Constantia" pitchFamily="18" charset="0"/>
              </a:endParaRPr>
            </a:p>
            <a:p>
              <a:endParaRPr lang="en-US" dirty="0">
                <a:latin typeface="Constantia" pitchFamily="18" charset="0"/>
              </a:endParaRPr>
            </a:p>
            <a:p>
              <a:endParaRPr lang="en-US" dirty="0">
                <a:latin typeface="Constantia" pitchFamily="18" charset="0"/>
              </a:endParaRPr>
            </a:p>
          </p:txBody>
        </p:sp>
        <p:pic>
          <p:nvPicPr>
            <p:cNvPr id="7" name="Picture 6" descr="C:\Documents and Settings\kmczajko\Desktop\Mohawk River Basin\DEC Logo\DECcolor2inword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58200" y="62484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24200" y="2057400"/>
            <a:ext cx="58674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36393" y="1905000"/>
          <a:ext cx="5907607" cy="4415771"/>
        </p:xfrm>
        <a:graphic>
          <a:graphicData uri="http://schemas.openxmlformats.org/presentationml/2006/ole">
            <p:oleObj spid="_x0000_s1027" name="SPW 11.0 Graph" r:id="rId3" imgW="5652000" imgH="4224600" progId="">
              <p:embed/>
            </p:oleObj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Assessment - BAP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2423160"/>
            <a:ext cx="4038600" cy="4434840"/>
          </a:xfrm>
        </p:spPr>
        <p:txBody>
          <a:bodyPr/>
          <a:lstStyle/>
          <a:p>
            <a:r>
              <a:rPr lang="en-US" dirty="0" smtClean="0"/>
              <a:t>Multimetric </a:t>
            </a:r>
          </a:p>
          <a:p>
            <a:pPr lvl="1"/>
            <a:r>
              <a:rPr lang="en-US" dirty="0" smtClean="0"/>
              <a:t>Spp. Richness</a:t>
            </a:r>
          </a:p>
          <a:p>
            <a:pPr lvl="1"/>
            <a:r>
              <a:rPr lang="en-US" dirty="0" smtClean="0"/>
              <a:t>EPT Richness</a:t>
            </a:r>
          </a:p>
          <a:p>
            <a:pPr lvl="1"/>
            <a:r>
              <a:rPr lang="en-US" dirty="0" smtClean="0"/>
              <a:t>Biotic Index</a:t>
            </a:r>
          </a:p>
          <a:p>
            <a:pPr lvl="1"/>
            <a:r>
              <a:rPr lang="en-US" dirty="0" smtClean="0"/>
              <a:t>Model Affinity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52015" y="906088"/>
            <a:ext cx="7714512" cy="5647966"/>
            <a:chOff x="560575" y="964277"/>
            <a:chExt cx="7714512" cy="5647966"/>
          </a:xfrm>
        </p:grpSpPr>
        <p:grpSp>
          <p:nvGrpSpPr>
            <p:cNvPr id="9" name="Group 8"/>
            <p:cNvGrpSpPr/>
            <p:nvPr/>
          </p:nvGrpSpPr>
          <p:grpSpPr>
            <a:xfrm>
              <a:off x="560575" y="964277"/>
              <a:ext cx="3915295" cy="5647966"/>
              <a:chOff x="294568" y="124691"/>
              <a:chExt cx="3915295" cy="5647966"/>
            </a:xfrm>
          </p:grpSpPr>
          <p:graphicFrame>
            <p:nvGraphicFramePr>
              <p:cNvPr id="2050" name="Object 2"/>
              <p:cNvGraphicFramePr>
                <a:graphicFrameLocks noChangeAspect="1"/>
              </p:cNvGraphicFramePr>
              <p:nvPr/>
            </p:nvGraphicFramePr>
            <p:xfrm>
              <a:off x="294568" y="124691"/>
              <a:ext cx="3915295" cy="2981855"/>
            </p:xfrm>
            <a:graphic>
              <a:graphicData uri="http://schemas.openxmlformats.org/presentationml/2006/ole">
                <p:oleObj spid="_x0000_s2050" name="SPW 11.0 Graph" r:id="rId3" imgW="5546160" imgH="4224600" progId="">
                  <p:embed/>
                </p:oleObj>
              </a:graphicData>
            </a:graphic>
          </p:graphicFrame>
          <p:graphicFrame>
            <p:nvGraphicFramePr>
              <p:cNvPr id="2052" name="Object 4"/>
              <p:cNvGraphicFramePr>
                <a:graphicFrameLocks noChangeAspect="1"/>
              </p:cNvGraphicFramePr>
              <p:nvPr/>
            </p:nvGraphicFramePr>
            <p:xfrm>
              <a:off x="298191" y="2790470"/>
              <a:ext cx="3908049" cy="2982187"/>
            </p:xfrm>
            <a:graphic>
              <a:graphicData uri="http://schemas.openxmlformats.org/presentationml/2006/ole">
                <p:oleObj spid="_x0000_s2052" name="SPW 11.0 Graph" r:id="rId4" imgW="5551920" imgH="4235400" progId="">
                  <p:embed/>
                </p:oleObj>
              </a:graphicData>
            </a:graphic>
          </p:graphicFrame>
        </p:grpSp>
        <p:grpSp>
          <p:nvGrpSpPr>
            <p:cNvPr id="10" name="Group 9"/>
            <p:cNvGrpSpPr/>
            <p:nvPr/>
          </p:nvGrpSpPr>
          <p:grpSpPr>
            <a:xfrm>
              <a:off x="4317449" y="964277"/>
              <a:ext cx="3957638" cy="5645516"/>
              <a:chOff x="4716462" y="124691"/>
              <a:chExt cx="3957638" cy="5645516"/>
            </a:xfrm>
          </p:grpSpPr>
          <p:graphicFrame>
            <p:nvGraphicFramePr>
              <p:cNvPr id="2051" name="Object 3"/>
              <p:cNvGraphicFramePr>
                <a:graphicFrameLocks noChangeAspect="1"/>
              </p:cNvGraphicFramePr>
              <p:nvPr/>
            </p:nvGraphicFramePr>
            <p:xfrm>
              <a:off x="4738687" y="124691"/>
              <a:ext cx="3913188" cy="2979738"/>
            </p:xfrm>
            <a:graphic>
              <a:graphicData uri="http://schemas.openxmlformats.org/presentationml/2006/ole">
                <p:oleObj spid="_x0000_s2051" name="SPW 11.0 Graph" r:id="rId5" imgW="5546160" imgH="4224600" progId="">
                  <p:embed/>
                </p:oleObj>
              </a:graphicData>
            </a:graphic>
          </p:graphicFrame>
          <p:graphicFrame>
            <p:nvGraphicFramePr>
              <p:cNvPr id="2053" name="Object 5"/>
              <p:cNvGraphicFramePr>
                <a:graphicFrameLocks noChangeAspect="1"/>
              </p:cNvGraphicFramePr>
              <p:nvPr/>
            </p:nvGraphicFramePr>
            <p:xfrm>
              <a:off x="4716462" y="2790470"/>
              <a:ext cx="3957638" cy="2979737"/>
            </p:xfrm>
            <a:graphic>
              <a:graphicData uri="http://schemas.openxmlformats.org/presentationml/2006/ole">
                <p:oleObj spid="_x0000_s2053" name="SPW 11.0 Graph" r:id="rId6" imgW="5622480" imgH="4235400" progId="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942</TotalTime>
  <Words>233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Flow</vt:lpstr>
      <vt:lpstr>SPW 11.0 Graph</vt:lpstr>
      <vt:lpstr>Assessing the effects of Hurricane Irene on benthic macroinvertebrate communities in the Upper Esopus Creek</vt:lpstr>
      <vt:lpstr>Outline</vt:lpstr>
      <vt:lpstr>Upper Esopus Creek Project</vt:lpstr>
      <vt:lpstr>Precipitation</vt:lpstr>
      <vt:lpstr>Hurricane Irene Flooding</vt:lpstr>
      <vt:lpstr>Slide 6</vt:lpstr>
      <vt:lpstr>Slide 7</vt:lpstr>
      <vt:lpstr>Condition Assessment - BAP</vt:lpstr>
      <vt:lpstr>Slide 9</vt:lpstr>
      <vt:lpstr>Sample Processing Effort</vt:lpstr>
      <vt:lpstr>Community Structure</vt:lpstr>
      <vt:lpstr>Slide 12</vt:lpstr>
      <vt:lpstr>Conclusions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ajsmith</dc:creator>
  <cp:lastModifiedBy>Brian Cooke</cp:lastModifiedBy>
  <cp:revision>90</cp:revision>
  <dcterms:created xsi:type="dcterms:W3CDTF">2012-02-22T18:38:34Z</dcterms:created>
  <dcterms:modified xsi:type="dcterms:W3CDTF">2012-09-17T16:01:08Z</dcterms:modified>
</cp:coreProperties>
</file>