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Default Extension="pdf" ContentType="application/pdf"/>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57" r:id="rId3"/>
    <p:sldId id="298" r:id="rId4"/>
    <p:sldId id="271" r:id="rId5"/>
    <p:sldId id="272" r:id="rId6"/>
    <p:sldId id="273" r:id="rId7"/>
    <p:sldId id="275" r:id="rId8"/>
    <p:sldId id="323" r:id="rId9"/>
    <p:sldId id="324" r:id="rId10"/>
    <p:sldId id="276" r:id="rId11"/>
    <p:sldId id="277" r:id="rId12"/>
    <p:sldId id="278" r:id="rId13"/>
    <p:sldId id="299" r:id="rId14"/>
    <p:sldId id="280" r:id="rId15"/>
    <p:sldId id="279" r:id="rId16"/>
    <p:sldId id="284" r:id="rId17"/>
    <p:sldId id="285" r:id="rId18"/>
    <p:sldId id="286" r:id="rId19"/>
    <p:sldId id="301" r:id="rId20"/>
    <p:sldId id="325" r:id="rId21"/>
    <p:sldId id="288" r:id="rId22"/>
    <p:sldId id="294" r:id="rId23"/>
    <p:sldId id="293" r:id="rId24"/>
    <p:sldId id="326" r:id="rId25"/>
    <p:sldId id="289" r:id="rId26"/>
    <p:sldId id="290" r:id="rId27"/>
    <p:sldId id="291" r:id="rId28"/>
    <p:sldId id="292" r:id="rId29"/>
    <p:sldId id="302" r:id="rId30"/>
    <p:sldId id="303" r:id="rId31"/>
    <p:sldId id="304" r:id="rId32"/>
    <p:sldId id="305" r:id="rId33"/>
    <p:sldId id="300" r:id="rId34"/>
    <p:sldId id="306" r:id="rId35"/>
    <p:sldId id="282" r:id="rId36"/>
    <p:sldId id="316" r:id="rId37"/>
    <p:sldId id="322" r:id="rId38"/>
    <p:sldId id="317" r:id="rId39"/>
    <p:sldId id="318" r:id="rId40"/>
    <p:sldId id="307" r:id="rId41"/>
    <p:sldId id="308" r:id="rId42"/>
    <p:sldId id="314" r:id="rId43"/>
    <p:sldId id="320" r:id="rId44"/>
    <p:sldId id="309" r:id="rId45"/>
    <p:sldId id="310" r:id="rId46"/>
    <p:sldId id="311" r:id="rId47"/>
    <p:sldId id="313" r:id="rId48"/>
    <p:sldId id="319"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1014" y="-7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1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E5ED14-3E19-F045-A193-D4D170E3C942}" type="datetimeFigureOut">
              <a:rPr lang="en-US" smtClean="0"/>
              <a:pPr/>
              <a:t>5/7/2013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76A71C-382B-4244-91A2-0A2ECE0956A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76A71C-382B-4244-91A2-0A2ECE0956AC}" type="slidenum">
              <a:rPr lang="en-US" smtClean="0"/>
              <a:pPr/>
              <a:t>45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09CA32-4217-634F-9B29-CBCFC8EC78D7}" type="datetimeFigureOut">
              <a:rPr lang="en-US" smtClean="0"/>
              <a:pPr/>
              <a:t>5/7/2013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C2E1A-7DDD-3D48-A8A9-DEEADEA27DB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9CA32-4217-634F-9B29-CBCFC8EC78D7}" type="datetimeFigureOut">
              <a:rPr lang="en-US" smtClean="0"/>
              <a:pPr/>
              <a:t>5/7/2013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C2E1A-7DDD-3D48-A8A9-DEEADEA27DB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9CA32-4217-634F-9B29-CBCFC8EC78D7}" type="datetimeFigureOut">
              <a:rPr lang="en-US" smtClean="0"/>
              <a:pPr/>
              <a:t>5/7/2013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C2E1A-7DDD-3D48-A8A9-DEEADEA27DB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9CA32-4217-634F-9B29-CBCFC8EC78D7}" type="datetimeFigureOut">
              <a:rPr lang="en-US" smtClean="0"/>
              <a:pPr/>
              <a:t>5/7/2013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C2E1A-7DDD-3D48-A8A9-DEEADEA27DB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09CA32-4217-634F-9B29-CBCFC8EC78D7}" type="datetimeFigureOut">
              <a:rPr lang="en-US" smtClean="0"/>
              <a:pPr/>
              <a:t>5/7/2013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C2E1A-7DDD-3D48-A8A9-DEEADEA27DB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09CA32-4217-634F-9B29-CBCFC8EC78D7}" type="datetimeFigureOut">
              <a:rPr lang="en-US" smtClean="0"/>
              <a:pPr/>
              <a:t>5/7/2013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C2E1A-7DDD-3D48-A8A9-DEEADEA27DB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09CA32-4217-634F-9B29-CBCFC8EC78D7}" type="datetimeFigureOut">
              <a:rPr lang="en-US" smtClean="0"/>
              <a:pPr/>
              <a:t>5/7/2013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C2E1A-7DDD-3D48-A8A9-DEEADEA27DB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09CA32-4217-634F-9B29-CBCFC8EC78D7}" type="datetimeFigureOut">
              <a:rPr lang="en-US" smtClean="0"/>
              <a:pPr/>
              <a:t>5/7/2013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C2E1A-7DDD-3D48-A8A9-DEEADEA27DB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09CA32-4217-634F-9B29-CBCFC8EC78D7}" type="datetimeFigureOut">
              <a:rPr lang="en-US" smtClean="0"/>
              <a:pPr/>
              <a:t>5/7/2013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C2E1A-7DDD-3D48-A8A9-DEEADEA27DB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09CA32-4217-634F-9B29-CBCFC8EC78D7}" type="datetimeFigureOut">
              <a:rPr lang="en-US" smtClean="0"/>
              <a:pPr/>
              <a:t>5/7/2013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C2E1A-7DDD-3D48-A8A9-DEEADEA27DB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09CA32-4217-634F-9B29-CBCFC8EC78D7}" type="datetimeFigureOut">
              <a:rPr lang="en-US" smtClean="0"/>
              <a:pPr/>
              <a:t>5/7/2013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C2E1A-7DDD-3D48-A8A9-DEEADEA27DB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9CA32-4217-634F-9B29-CBCFC8EC78D7}" type="datetimeFigureOut">
              <a:rPr lang="en-US" smtClean="0"/>
              <a:pPr/>
              <a:t>5/7/2013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C2E1A-7DDD-3D48-A8A9-DEEADEA27DB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3.pd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d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d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c.boscobelsouth04cloud_3.jpg"/>
          <p:cNvPicPr>
            <a:picLocks noChangeAspect="1"/>
          </p:cNvPicPr>
          <p:nvPr/>
        </p:nvPicPr>
        <p:blipFill>
          <a:blip r:embed="rId2"/>
          <a:stretch>
            <a:fillRect/>
          </a:stretch>
        </p:blipFill>
        <p:spPr>
          <a:xfrm>
            <a:off x="-831677" y="-13806"/>
            <a:ext cx="10573657" cy="6936319"/>
          </a:xfrm>
          <a:prstGeom prst="rect">
            <a:avLst/>
          </a:prstGeom>
        </p:spPr>
      </p:pic>
      <p:sp>
        <p:nvSpPr>
          <p:cNvPr id="2" name="Title 1"/>
          <p:cNvSpPr>
            <a:spLocks noGrp="1"/>
          </p:cNvSpPr>
          <p:nvPr>
            <p:ph type="ctrTitle"/>
          </p:nvPr>
        </p:nvSpPr>
        <p:spPr/>
        <p:txBody>
          <a:bodyPr>
            <a:normAutofit fontScale="90000"/>
          </a:bodyPr>
          <a:lstStyle/>
          <a:p>
            <a:r>
              <a:rPr lang="en-US" dirty="0"/>
              <a:t>Hudson River Science: Scanning the Rearview Mirror While Looking Forward</a:t>
            </a:r>
            <a:br>
              <a:rPr lang="en-US" dirty="0"/>
            </a:br>
            <a:endParaRPr lang="en-US" dirty="0"/>
          </a:p>
        </p:txBody>
      </p:sp>
      <p:sp>
        <p:nvSpPr>
          <p:cNvPr id="3" name="Subtitle 2"/>
          <p:cNvSpPr>
            <a:spLocks noGrp="1"/>
          </p:cNvSpPr>
          <p:nvPr>
            <p:ph type="subTitle" idx="1"/>
          </p:nvPr>
        </p:nvSpPr>
        <p:spPr>
          <a:xfrm>
            <a:off x="-1320354" y="5169913"/>
            <a:ext cx="6400800" cy="1752600"/>
          </a:xfrm>
        </p:spPr>
        <p:txBody>
          <a:bodyPr/>
          <a:lstStyle/>
          <a:p>
            <a:r>
              <a:rPr lang="en-US" dirty="0" smtClean="0">
                <a:solidFill>
                  <a:srgbClr val="FF0000"/>
                </a:solidFill>
              </a:rPr>
              <a:t>Jeff Levinton</a:t>
            </a:r>
          </a:p>
          <a:p>
            <a:r>
              <a:rPr lang="en-US" dirty="0" smtClean="0">
                <a:solidFill>
                  <a:srgbClr val="FF0000"/>
                </a:solidFill>
              </a:rPr>
              <a:t>Stony Brook University</a:t>
            </a:r>
          </a:p>
          <a:p>
            <a:r>
              <a:rPr lang="en-US" dirty="0" smtClean="0">
                <a:solidFill>
                  <a:srgbClr val="FF0000"/>
                </a:solidFill>
              </a:rPr>
              <a:t>4/25/2013</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Spatial-Temporal Scales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Days – high precipitation events </a:t>
            </a:r>
            <a:r>
              <a:rPr lang="en-US" dirty="0" err="1" smtClean="0">
                <a:sym typeface="Wingdings"/>
              </a:rPr>
              <a:t></a:t>
            </a:r>
            <a:r>
              <a:rPr lang="en-US" dirty="0" smtClean="0">
                <a:sym typeface="Wingdings"/>
              </a:rPr>
              <a:t> increase in discharge, strong changes in salinity gradient, change in residence time</a:t>
            </a:r>
          </a:p>
          <a:p>
            <a:r>
              <a:rPr lang="en-US" dirty="0" smtClean="0">
                <a:sym typeface="Wingdings"/>
              </a:rPr>
              <a:t>Season – effects on water column (productivity, zooplankton); migration effects of </a:t>
            </a:r>
            <a:r>
              <a:rPr lang="en-US" dirty="0" err="1" smtClean="0">
                <a:sym typeface="Wingdings"/>
              </a:rPr>
              <a:t>diadromous</a:t>
            </a:r>
            <a:r>
              <a:rPr lang="en-US" dirty="0" smtClean="0">
                <a:sym typeface="Wingdings"/>
              </a:rPr>
              <a:t> fish (e.g., striped bass, shad); sediment distribution;</a:t>
            </a:r>
          </a:p>
          <a:p>
            <a:r>
              <a:rPr lang="en-US" dirty="0" err="1" smtClean="0">
                <a:sym typeface="Wingdings"/>
              </a:rPr>
              <a:t>Interannual</a:t>
            </a:r>
            <a:r>
              <a:rPr lang="en-US" dirty="0" smtClean="0">
                <a:sym typeface="Wingdings"/>
              </a:rPr>
              <a:t> – nutrient input, discharge, effects on water column</a:t>
            </a:r>
          </a:p>
          <a:p>
            <a:r>
              <a:rPr lang="en-US" dirty="0" smtClean="0">
                <a:sym typeface="Wingdings"/>
              </a:rPr>
              <a:t>Decades – precipitation changes, sea level rise, temperature increase, effects of habitat alterations, loss of key biota –CRUCIAL BUT USUALLY NEGLECTED</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Spatial-Temporal Scales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Days – high precipitation events </a:t>
            </a:r>
            <a:r>
              <a:rPr lang="en-US" dirty="0" err="1" smtClean="0">
                <a:sym typeface="Wingdings"/>
              </a:rPr>
              <a:t></a:t>
            </a:r>
            <a:r>
              <a:rPr lang="en-US" dirty="0" smtClean="0">
                <a:sym typeface="Wingdings"/>
              </a:rPr>
              <a:t> increased in discharge, strong changes in salinity gradient</a:t>
            </a:r>
          </a:p>
          <a:p>
            <a:r>
              <a:rPr lang="en-US" dirty="0" smtClean="0">
                <a:sym typeface="Wingdings"/>
              </a:rPr>
              <a:t>Season – effects on water column (productivity, zooplankton); migration effects of </a:t>
            </a:r>
            <a:r>
              <a:rPr lang="en-US" dirty="0" err="1" smtClean="0">
                <a:sym typeface="Wingdings"/>
              </a:rPr>
              <a:t>diadromous</a:t>
            </a:r>
            <a:r>
              <a:rPr lang="en-US" dirty="0" smtClean="0">
                <a:sym typeface="Wingdings"/>
              </a:rPr>
              <a:t> fish (e.g., striped bass, shad); sediment distribution;</a:t>
            </a:r>
          </a:p>
          <a:p>
            <a:r>
              <a:rPr lang="en-US" b="1" dirty="0" err="1" smtClean="0">
                <a:solidFill>
                  <a:srgbClr val="FF0000"/>
                </a:solidFill>
                <a:sym typeface="Wingdings"/>
              </a:rPr>
              <a:t>Interannual</a:t>
            </a:r>
            <a:r>
              <a:rPr lang="en-US" b="1" dirty="0" smtClean="0">
                <a:solidFill>
                  <a:srgbClr val="FF0000"/>
                </a:solidFill>
                <a:sym typeface="Wingdings"/>
              </a:rPr>
              <a:t> – nutrient input, discharge, effects on water column</a:t>
            </a:r>
          </a:p>
          <a:p>
            <a:r>
              <a:rPr lang="en-US" dirty="0" smtClean="0">
                <a:sym typeface="Wingdings"/>
              </a:rPr>
              <a:t>Decades – precipitation changes, sea level rise, temperature increase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4-20 at 3.52.10 PM.png"/>
          <p:cNvPicPr>
            <a:picLocks noGrp="1" noChangeAspect="1"/>
          </p:cNvPicPr>
          <p:nvPr>
            <p:ph idx="1"/>
          </p:nvPr>
        </p:nvPicPr>
        <p:blipFill>
          <a:blip r:embed="rId2"/>
          <a:srcRect l="-53608" r="-53608"/>
          <a:stretch>
            <a:fillRect/>
          </a:stretch>
        </p:blipFill>
        <p:spPr>
          <a:xfrm>
            <a:off x="-1045582" y="949792"/>
            <a:ext cx="10215557" cy="5618163"/>
          </a:xfrm>
        </p:spPr>
      </p:pic>
      <p:sp>
        <p:nvSpPr>
          <p:cNvPr id="5" name="TextBox 4"/>
          <p:cNvSpPr txBox="1"/>
          <p:nvPr/>
        </p:nvSpPr>
        <p:spPr>
          <a:xfrm>
            <a:off x="0" y="6516306"/>
            <a:ext cx="4165849" cy="369332"/>
          </a:xfrm>
          <a:prstGeom prst="rect">
            <a:avLst/>
          </a:prstGeom>
          <a:noFill/>
        </p:spPr>
        <p:txBody>
          <a:bodyPr wrap="none" rtlCol="0">
            <a:spAutoFit/>
          </a:bodyPr>
          <a:lstStyle/>
          <a:p>
            <a:r>
              <a:rPr lang="en-US" dirty="0" smtClean="0"/>
              <a:t>Findlay, S. et al. 1996 Estuaries 19:666-673</a:t>
            </a:r>
            <a:endParaRPr lang="en-US" dirty="0"/>
          </a:p>
        </p:txBody>
      </p:sp>
      <p:sp>
        <p:nvSpPr>
          <p:cNvPr id="6" name="TextBox 5"/>
          <p:cNvSpPr txBox="1"/>
          <p:nvPr/>
        </p:nvSpPr>
        <p:spPr>
          <a:xfrm>
            <a:off x="1339072" y="303461"/>
            <a:ext cx="6914761" cy="646331"/>
          </a:xfrm>
          <a:prstGeom prst="rect">
            <a:avLst/>
          </a:prstGeom>
          <a:noFill/>
        </p:spPr>
        <p:txBody>
          <a:bodyPr wrap="none" rtlCol="0">
            <a:spAutoFit/>
          </a:bodyPr>
          <a:lstStyle/>
          <a:p>
            <a:r>
              <a:rPr lang="en-US" dirty="0" smtClean="0"/>
              <a:t>Spatial discordance among variables in a year (e.g., bacteria, chlorophyll</a:t>
            </a:r>
          </a:p>
          <a:p>
            <a:r>
              <a:rPr lang="en-US" dirty="0" err="1" smtClean="0"/>
              <a:t>Interannual</a:t>
            </a:r>
            <a:r>
              <a:rPr lang="en-US" dirty="0" smtClean="0"/>
              <a:t> discordance (DOC</a:t>
            </a:r>
            <a:r>
              <a:rPr lang="en-US" smtClean="0"/>
              <a:t>, Bacteria)</a:t>
            </a: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Spatial-Temporal Scales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Days – high precipitation events </a:t>
            </a:r>
            <a:r>
              <a:rPr lang="en-US" dirty="0" err="1" smtClean="0">
                <a:sym typeface="Wingdings"/>
              </a:rPr>
              <a:t></a:t>
            </a:r>
            <a:r>
              <a:rPr lang="en-US" dirty="0" smtClean="0">
                <a:sym typeface="Wingdings"/>
              </a:rPr>
              <a:t> increased in discharge, strong changes in salinity gradient</a:t>
            </a:r>
          </a:p>
          <a:p>
            <a:r>
              <a:rPr lang="en-US" dirty="0" smtClean="0">
                <a:sym typeface="Wingdings"/>
              </a:rPr>
              <a:t>Season – effects on water column (productivity, zooplankton); migration effects of </a:t>
            </a:r>
            <a:r>
              <a:rPr lang="en-US" dirty="0" err="1" smtClean="0">
                <a:sym typeface="Wingdings"/>
              </a:rPr>
              <a:t>diadromous</a:t>
            </a:r>
            <a:r>
              <a:rPr lang="en-US" dirty="0" smtClean="0">
                <a:sym typeface="Wingdings"/>
              </a:rPr>
              <a:t> fish (e.g., striped bass, shad); sediment distribution;</a:t>
            </a:r>
          </a:p>
          <a:p>
            <a:r>
              <a:rPr lang="en-US" dirty="0" err="1" smtClean="0">
                <a:sym typeface="Wingdings"/>
              </a:rPr>
              <a:t>Interannual</a:t>
            </a:r>
            <a:r>
              <a:rPr lang="en-US" dirty="0" smtClean="0">
                <a:sym typeface="Wingdings"/>
              </a:rPr>
              <a:t> – nutrient input, discharge, effects on water column</a:t>
            </a:r>
          </a:p>
          <a:p>
            <a:r>
              <a:rPr lang="en-US" b="1" dirty="0" smtClean="0">
                <a:solidFill>
                  <a:srgbClr val="FF0000"/>
                </a:solidFill>
                <a:sym typeface="Wingdings"/>
              </a:rPr>
              <a:t>Decadal – precipitation changes, sea level rise, temperature increase</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YPRCP2.gif"/>
          <p:cNvPicPr>
            <a:picLocks noChangeAspect="1"/>
          </p:cNvPicPr>
          <p:nvPr/>
        </p:nvPicPr>
        <p:blipFill>
          <a:blip r:embed="rId2"/>
          <a:stretch>
            <a:fillRect/>
          </a:stretch>
        </p:blipFill>
        <p:spPr>
          <a:xfrm>
            <a:off x="0" y="637779"/>
            <a:ext cx="9144000" cy="558244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2"/>
          <a:srcRect/>
          <a:stretch>
            <a:fillRect/>
          </a:stretch>
        </p:blipFill>
        <p:spPr bwMode="auto">
          <a:xfrm>
            <a:off x="581445" y="518488"/>
            <a:ext cx="7867650" cy="631190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solidFill>
                  <a:srgbClr val="FFFF00"/>
                </a:solidFill>
              </a:rPr>
              <a:t>“Getting so much better all the time”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4-17 at 9.55.49 PM.png"/>
          <p:cNvPicPr>
            <a:picLocks noGrp="1" noChangeAspect="1"/>
          </p:cNvPicPr>
          <p:nvPr>
            <p:ph idx="1"/>
          </p:nvPr>
        </p:nvPicPr>
        <p:blipFill>
          <a:blip r:embed="rId2"/>
          <a:srcRect l="-22207" r="-22207"/>
          <a:stretch>
            <a:fillRect/>
          </a:stretch>
        </p:blipFill>
        <p:spPr>
          <a:xfrm>
            <a:off x="-1343491" y="0"/>
            <a:ext cx="11684782" cy="6426200"/>
          </a:xfrm>
        </p:spPr>
      </p:pic>
      <p:sp>
        <p:nvSpPr>
          <p:cNvPr id="5" name="TextBox 4"/>
          <p:cNvSpPr txBox="1"/>
          <p:nvPr/>
        </p:nvSpPr>
        <p:spPr>
          <a:xfrm>
            <a:off x="2350012" y="6425835"/>
            <a:ext cx="4544834" cy="369332"/>
          </a:xfrm>
          <a:prstGeom prst="rect">
            <a:avLst/>
          </a:prstGeom>
          <a:noFill/>
        </p:spPr>
        <p:txBody>
          <a:bodyPr wrap="none" rtlCol="0">
            <a:spAutoFit/>
          </a:bodyPr>
          <a:lstStyle/>
          <a:p>
            <a:r>
              <a:rPr lang="en-US" dirty="0" smtClean="0">
                <a:solidFill>
                  <a:srgbClr val="FF0000"/>
                </a:solidFill>
              </a:rPr>
              <a:t>Source: the State of the Hudson 2009, NYSDEC</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st cd geography.png"/>
          <p:cNvPicPr>
            <a:picLocks noGrp="1" noChangeAspect="1"/>
          </p:cNvPicPr>
          <p:nvPr>
            <p:ph idx="1"/>
          </p:nvPr>
        </p:nvPicPr>
        <p:blipFill>
          <a:blip r:embed="rId2"/>
          <a:srcRect l="-5234" r="-5234"/>
          <a:stretch>
            <a:fillRect/>
          </a:stretch>
        </p:blipFill>
        <p:spPr/>
      </p:pic>
      <p:sp>
        <p:nvSpPr>
          <p:cNvPr id="5" name="TextBox 4"/>
          <p:cNvSpPr txBox="1"/>
          <p:nvPr/>
        </p:nvSpPr>
        <p:spPr>
          <a:xfrm>
            <a:off x="136368" y="6510426"/>
            <a:ext cx="4367715" cy="369332"/>
          </a:xfrm>
          <a:prstGeom prst="rect">
            <a:avLst/>
          </a:prstGeom>
          <a:noFill/>
        </p:spPr>
        <p:txBody>
          <a:bodyPr wrap="none" rtlCol="0">
            <a:spAutoFit/>
          </a:bodyPr>
          <a:lstStyle/>
          <a:p>
            <a:r>
              <a:rPr lang="en-US" dirty="0" smtClean="0"/>
              <a:t>Levinton and </a:t>
            </a:r>
            <a:r>
              <a:rPr lang="en-US" dirty="0" err="1" smtClean="0"/>
              <a:t>Pochron</a:t>
            </a:r>
            <a:r>
              <a:rPr lang="en-US" dirty="0" smtClean="0"/>
              <a:t> 2006 </a:t>
            </a:r>
            <a:r>
              <a:rPr lang="en-US" dirty="0" err="1" smtClean="0"/>
              <a:t>Env</a:t>
            </a:r>
            <a:r>
              <a:rPr lang="en-US" dirty="0" smtClean="0"/>
              <a:t>. Sci. Technol.</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Hg decline in fish over time</a:t>
            </a:r>
            <a:endParaRPr lang="en-US" dirty="0"/>
          </a:p>
        </p:txBody>
      </p:sp>
      <p:pic>
        <p:nvPicPr>
          <p:cNvPr id="4" name="Content Placeholder 3" descr="yearfigure.eps"/>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21244" r="-21244"/>
              <a:stretch>
                <a:fillRect/>
              </a:stretch>
            </p:blipFill>
          </mc:Choice>
          <mc:Fallback>
            <p:blipFill>
              <a:blip r:embed="rId3"/>
              <a:srcRect l="-21244" r="-21244"/>
              <a:stretch>
                <a:fillRect/>
              </a:stretch>
            </p:blipFill>
          </mc:Fallback>
        </mc:AlternateConten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4-17 at 9.51.21 PM.png"/>
          <p:cNvPicPr>
            <a:picLocks noGrp="1" noChangeAspect="1"/>
          </p:cNvPicPr>
          <p:nvPr>
            <p:ph idx="1"/>
          </p:nvPr>
        </p:nvPicPr>
        <p:blipFill>
          <a:blip r:embed="rId2"/>
          <a:srcRect l="-25731" r="-25731"/>
          <a:stretch>
            <a:fillRect/>
          </a:stretch>
        </p:blipFill>
        <p:spPr/>
      </p:pic>
      <p:sp>
        <p:nvSpPr>
          <p:cNvPr id="5" name="TextBox 4"/>
          <p:cNvSpPr txBox="1"/>
          <p:nvPr/>
        </p:nvSpPr>
        <p:spPr>
          <a:xfrm>
            <a:off x="457200" y="6537160"/>
            <a:ext cx="3082895" cy="369332"/>
          </a:xfrm>
          <a:prstGeom prst="rect">
            <a:avLst/>
          </a:prstGeom>
          <a:noFill/>
        </p:spPr>
        <p:txBody>
          <a:bodyPr wrap="none" rtlCol="0">
            <a:spAutoFit/>
          </a:bodyPr>
          <a:lstStyle/>
          <a:p>
            <a:r>
              <a:rPr lang="en-US" dirty="0" smtClean="0"/>
              <a:t>Source: NYSDEC 30 year trends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must be said</a:t>
            </a:r>
            <a:endParaRPr lang="en-US" dirty="0"/>
          </a:p>
        </p:txBody>
      </p:sp>
      <p:sp>
        <p:nvSpPr>
          <p:cNvPr id="3" name="Content Placeholder 2"/>
          <p:cNvSpPr>
            <a:spLocks noGrp="1"/>
          </p:cNvSpPr>
          <p:nvPr>
            <p:ph idx="1"/>
          </p:nvPr>
        </p:nvSpPr>
        <p:spPr/>
        <p:txBody>
          <a:bodyPr/>
          <a:lstStyle/>
          <a:p>
            <a:r>
              <a:rPr lang="en-US" dirty="0" smtClean="0"/>
              <a:t>Much progress has been made in the past few decades</a:t>
            </a:r>
          </a:p>
          <a:p>
            <a:r>
              <a:rPr lang="en-US" dirty="0" smtClean="0"/>
              <a:t>We are grateful for a large number of crucial studies done by individuals and groups from many institutions</a:t>
            </a:r>
          </a:p>
          <a:p>
            <a:r>
              <a:rPr lang="en-US" dirty="0" smtClean="0"/>
              <a:t>We were lucky to get timely support from generous agencies and donors</a:t>
            </a:r>
          </a:p>
          <a:p>
            <a:r>
              <a:rPr lang="en-US" dirty="0" smtClean="0"/>
              <a:t>But there is much more needed to be done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Recovery</a:t>
            </a:r>
            <a:br>
              <a:rPr lang="en-US" dirty="0" smtClean="0"/>
            </a:br>
            <a:r>
              <a:rPr lang="en-US" dirty="0" err="1" smtClean="0"/>
              <a:t>shortnose</a:t>
            </a:r>
            <a:r>
              <a:rPr lang="en-US" dirty="0" smtClean="0"/>
              <a:t> sturgeon</a:t>
            </a:r>
            <a:br>
              <a:rPr lang="en-US" dirty="0" smtClean="0"/>
            </a:br>
            <a:r>
              <a:rPr lang="en-US" dirty="0" smtClean="0"/>
              <a:t>4x in 30 years</a:t>
            </a:r>
            <a:endParaRPr lang="en-US" dirty="0"/>
          </a:p>
        </p:txBody>
      </p:sp>
      <p:pic>
        <p:nvPicPr>
          <p:cNvPr id="73730" name="Picture 2"/>
          <p:cNvPicPr>
            <a:picLocks noChangeAspect="1" noChangeArrowheads="1"/>
          </p:cNvPicPr>
          <p:nvPr/>
        </p:nvPicPr>
        <p:blipFill>
          <a:blip r:embed="rId2"/>
          <a:srcRect/>
          <a:stretch>
            <a:fillRect/>
          </a:stretch>
        </p:blipFill>
        <p:spPr bwMode="auto">
          <a:xfrm>
            <a:off x="1756303" y="2862263"/>
            <a:ext cx="6678613" cy="1625600"/>
          </a:xfrm>
          <a:prstGeom prst="rect">
            <a:avLst/>
          </a:prstGeom>
          <a:noFill/>
          <a:ln w="9525">
            <a:noFill/>
            <a:miter lim="800000"/>
            <a:headEnd/>
            <a:tailEnd/>
          </a:ln>
          <a:effectLst/>
        </p:spPr>
      </p:pic>
      <p:sp>
        <p:nvSpPr>
          <p:cNvPr id="5" name="TextBox 4"/>
          <p:cNvSpPr txBox="1"/>
          <p:nvPr/>
        </p:nvSpPr>
        <p:spPr>
          <a:xfrm>
            <a:off x="457200" y="6553200"/>
            <a:ext cx="5832734" cy="369332"/>
          </a:xfrm>
          <a:prstGeom prst="rect">
            <a:avLst/>
          </a:prstGeom>
          <a:noFill/>
        </p:spPr>
        <p:txBody>
          <a:bodyPr wrap="none" rtlCol="0">
            <a:spAutoFit/>
          </a:bodyPr>
          <a:lstStyle/>
          <a:p>
            <a:r>
              <a:rPr lang="en-US" dirty="0" smtClean="0"/>
              <a:t>Woodland and </a:t>
            </a:r>
            <a:r>
              <a:rPr lang="en-US" dirty="0" err="1" smtClean="0"/>
              <a:t>Secor</a:t>
            </a:r>
            <a:r>
              <a:rPr lang="en-US" dirty="0" smtClean="0"/>
              <a:t> 2007, Trans. Amer. Fish. Soc.136: 72-81</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3010" name="Picture 2"/>
          <p:cNvPicPr>
            <a:picLocks noChangeAspect="1" noChangeArrowheads="1"/>
          </p:cNvPicPr>
          <p:nvPr/>
        </p:nvPicPr>
        <p:blipFill>
          <a:blip r:embed="rId2"/>
          <a:srcRect/>
          <a:stretch>
            <a:fillRect/>
          </a:stretch>
        </p:blipFill>
        <p:spPr bwMode="auto">
          <a:xfrm>
            <a:off x="-234683" y="0"/>
            <a:ext cx="10734433" cy="718891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rgbClr val="FF0000"/>
                </a:solidFill>
              </a:rPr>
              <a:t>“Can’t get more worse.”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a:srcRect/>
          <a:stretch>
            <a:fillRect/>
          </a:stretch>
        </p:blipFill>
        <p:spPr bwMode="auto">
          <a:xfrm>
            <a:off x="1925022" y="-52812"/>
            <a:ext cx="5036135" cy="6950598"/>
          </a:xfrm>
          <a:prstGeom prst="rect">
            <a:avLst/>
          </a:prstGeom>
          <a:noFill/>
          <a:ln w="9525">
            <a:noFill/>
            <a:miter lim="800000"/>
            <a:headEnd/>
            <a:tailEnd/>
          </a:ln>
          <a:effectLst/>
        </p:spPr>
      </p:pic>
      <p:sp>
        <p:nvSpPr>
          <p:cNvPr id="5" name="Rectangle 4"/>
          <p:cNvSpPr/>
          <p:nvPr/>
        </p:nvSpPr>
        <p:spPr>
          <a:xfrm>
            <a:off x="208950" y="6443549"/>
            <a:ext cx="1716072" cy="369332"/>
          </a:xfrm>
          <a:prstGeom prst="rect">
            <a:avLst/>
          </a:prstGeom>
        </p:spPr>
        <p:txBody>
          <a:bodyPr wrap="none">
            <a:spAutoFit/>
          </a:bodyPr>
          <a:lstStyle/>
          <a:p>
            <a:r>
              <a:rPr lang="en-US" dirty="0" err="1" smtClean="0">
                <a:solidFill>
                  <a:srgbClr val="FF0000"/>
                </a:solidFill>
              </a:rPr>
              <a:t>www.dec.ny.gov</a:t>
            </a:r>
            <a:endParaRPr lang="en-US" dirty="0">
              <a:solidFill>
                <a:srgbClr val="FF0000"/>
              </a:solidFill>
            </a:endParaRPr>
          </a:p>
        </p:txBody>
      </p:sp>
      <p:sp>
        <p:nvSpPr>
          <p:cNvPr id="6" name="TextBox 5"/>
          <p:cNvSpPr txBox="1"/>
          <p:nvPr/>
        </p:nvSpPr>
        <p:spPr>
          <a:xfrm>
            <a:off x="2205789" y="274638"/>
            <a:ext cx="2428870" cy="369332"/>
          </a:xfrm>
          <a:prstGeom prst="rect">
            <a:avLst/>
          </a:prstGeom>
          <a:noFill/>
        </p:spPr>
        <p:txBody>
          <a:bodyPr wrap="none" rtlCol="0">
            <a:spAutoFit/>
          </a:bodyPr>
          <a:lstStyle/>
          <a:p>
            <a:r>
              <a:rPr lang="en-US" dirty="0" smtClean="0"/>
              <a:t>A network of tributaries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oxic sites.gif                                                0001777FRoamer                         ABA78158:"/>
          <p:cNvPicPr>
            <a:picLocks noChangeAspect="1" noChangeArrowheads="1"/>
          </p:cNvPicPr>
          <p:nvPr/>
        </p:nvPicPr>
        <p:blipFill>
          <a:blip r:embed="rId2"/>
          <a:srcRect/>
          <a:stretch>
            <a:fillRect/>
          </a:stretch>
        </p:blipFill>
        <p:spPr bwMode="auto">
          <a:xfrm>
            <a:off x="1295400" y="838200"/>
            <a:ext cx="6705600" cy="5021263"/>
          </a:xfrm>
          <a:prstGeom prst="rect">
            <a:avLst/>
          </a:prstGeom>
          <a:noFill/>
        </p:spPr>
      </p:pic>
      <p:sp>
        <p:nvSpPr>
          <p:cNvPr id="60419" name="Text Box 3"/>
          <p:cNvSpPr txBox="1">
            <a:spLocks noChangeArrowheads="1"/>
          </p:cNvSpPr>
          <p:nvPr/>
        </p:nvSpPr>
        <p:spPr bwMode="auto">
          <a:xfrm>
            <a:off x="1752600" y="6096000"/>
            <a:ext cx="5943600" cy="78483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dirty="0">
                <a:solidFill>
                  <a:srgbClr val="000000"/>
                </a:solidFill>
              </a:rPr>
              <a:t>Hazardous Waste and Toxic Water </a:t>
            </a:r>
            <a:r>
              <a:rPr lang="en-US" dirty="0" smtClean="0">
                <a:solidFill>
                  <a:srgbClr val="000000"/>
                </a:solidFill>
              </a:rPr>
              <a:t>Discharges</a:t>
            </a:r>
          </a:p>
          <a:p>
            <a:pPr algn="ctr">
              <a:spcBef>
                <a:spcPct val="50000"/>
              </a:spcBef>
            </a:pPr>
            <a:r>
              <a:rPr lang="en-US" dirty="0" smtClean="0">
                <a:solidFill>
                  <a:srgbClr val="000000"/>
                </a:solidFill>
              </a:rPr>
              <a:t>(not to </a:t>
            </a:r>
            <a:r>
              <a:rPr lang="en-US" dirty="0" err="1" smtClean="0">
                <a:solidFill>
                  <a:srgbClr val="000000"/>
                </a:solidFill>
              </a:rPr>
              <a:t>mention..Newtown</a:t>
            </a:r>
            <a:r>
              <a:rPr lang="en-US" dirty="0" smtClean="0">
                <a:solidFill>
                  <a:srgbClr val="000000"/>
                </a:solidFill>
              </a:rPr>
              <a:t> Creek!)</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4-24 at 8.21.14 AM.png"/>
          <p:cNvPicPr>
            <a:picLocks noChangeAspect="1"/>
          </p:cNvPicPr>
          <p:nvPr/>
        </p:nvPicPr>
        <p:blipFill>
          <a:blip r:embed="rId2"/>
          <a:stretch>
            <a:fillRect/>
          </a:stretch>
        </p:blipFill>
        <p:spPr>
          <a:xfrm>
            <a:off x="480475" y="1352550"/>
            <a:ext cx="9029700" cy="4152900"/>
          </a:xfrm>
          <a:prstGeom prst="rect">
            <a:avLst/>
          </a:prstGeom>
        </p:spPr>
      </p:pic>
      <p:sp>
        <p:nvSpPr>
          <p:cNvPr id="3" name="TextBox 2"/>
          <p:cNvSpPr txBox="1"/>
          <p:nvPr/>
        </p:nvSpPr>
        <p:spPr>
          <a:xfrm>
            <a:off x="480475" y="6553200"/>
            <a:ext cx="4506011" cy="369332"/>
          </a:xfrm>
          <a:prstGeom prst="rect">
            <a:avLst/>
          </a:prstGeom>
          <a:noFill/>
        </p:spPr>
        <p:txBody>
          <a:bodyPr wrap="none" rtlCol="0">
            <a:spAutoFit/>
          </a:bodyPr>
          <a:lstStyle/>
          <a:p>
            <a:r>
              <a:rPr lang="en-US" dirty="0" smtClean="0"/>
              <a:t>SOURCE: Swimmable River. </a:t>
            </a:r>
            <a:r>
              <a:rPr lang="en-US" dirty="0" err="1" smtClean="0"/>
              <a:t>Riverkeeper</a:t>
            </a:r>
            <a:r>
              <a:rPr lang="en-US" dirty="0" smtClean="0"/>
              <a:t>, 2008.</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Invasives</a:t>
            </a:r>
            <a:r>
              <a:rPr lang="en-US" dirty="0" smtClean="0"/>
              <a:t> – Ecosystem Engineers</a:t>
            </a:r>
            <a:endParaRPr lang="en-US" dirty="0"/>
          </a:p>
        </p:txBody>
      </p:sp>
      <p:pic>
        <p:nvPicPr>
          <p:cNvPr id="4" name="Content Placeholder 3" descr="Screen shot 2013-04-21 at 9.56.14 PM.png"/>
          <p:cNvPicPr>
            <a:picLocks noGrp="1" noChangeAspect="1"/>
          </p:cNvPicPr>
          <p:nvPr>
            <p:ph idx="1"/>
          </p:nvPr>
        </p:nvPicPr>
        <p:blipFill>
          <a:blip r:embed="rId2"/>
          <a:srcRect l="-47876" r="-47876"/>
          <a:stretch>
            <a:fillRect/>
          </a:stretch>
        </p:blipFill>
        <p:spPr/>
      </p:pic>
      <p:sp>
        <p:nvSpPr>
          <p:cNvPr id="5" name="TextBox 4"/>
          <p:cNvSpPr txBox="1"/>
          <p:nvPr/>
        </p:nvSpPr>
        <p:spPr>
          <a:xfrm>
            <a:off x="4077371" y="5708322"/>
            <a:ext cx="2659239" cy="369332"/>
          </a:xfrm>
          <a:prstGeom prst="rect">
            <a:avLst/>
          </a:prstGeom>
          <a:noFill/>
        </p:spPr>
        <p:txBody>
          <a:bodyPr wrap="none" rtlCol="0">
            <a:spAutoFit/>
          </a:bodyPr>
          <a:lstStyle/>
          <a:p>
            <a:r>
              <a:rPr lang="en-US" dirty="0" smtClean="0"/>
              <a:t>87               92 93         1996</a:t>
            </a:r>
            <a:endParaRPr lang="en-US" dirty="0"/>
          </a:p>
        </p:txBody>
      </p:sp>
      <p:sp>
        <p:nvSpPr>
          <p:cNvPr id="6" name="TextBox 5"/>
          <p:cNvSpPr txBox="1"/>
          <p:nvPr/>
        </p:nvSpPr>
        <p:spPr>
          <a:xfrm>
            <a:off x="267368" y="6470322"/>
            <a:ext cx="3991823" cy="369332"/>
          </a:xfrm>
          <a:prstGeom prst="rect">
            <a:avLst/>
          </a:prstGeom>
          <a:noFill/>
        </p:spPr>
        <p:txBody>
          <a:bodyPr wrap="none" rtlCol="0">
            <a:spAutoFit/>
          </a:bodyPr>
          <a:lstStyle/>
          <a:p>
            <a:r>
              <a:rPr lang="en-US" dirty="0" err="1" smtClean="0"/>
              <a:t>Strayer</a:t>
            </a:r>
            <a:r>
              <a:rPr lang="en-US" dirty="0" smtClean="0"/>
              <a:t> et al. 1999,</a:t>
            </a:r>
            <a:r>
              <a:rPr lang="en-US" i="1" dirty="0" smtClean="0"/>
              <a:t> </a:t>
            </a:r>
            <a:r>
              <a:rPr lang="en-US" i="1" dirty="0" err="1" smtClean="0"/>
              <a:t>BioScience</a:t>
            </a:r>
            <a:r>
              <a:rPr lang="en-US" dirty="0" smtClean="0"/>
              <a:t>, 49, 19-27 </a:t>
            </a:r>
            <a:endParaRPr lang="en-US" dirty="0"/>
          </a:p>
        </p:txBody>
      </p:sp>
      <p:pic>
        <p:nvPicPr>
          <p:cNvPr id="7" name="Picture 6" descr="zebrapenny.jpg"/>
          <p:cNvPicPr>
            <a:picLocks noChangeAspect="1"/>
          </p:cNvPicPr>
          <p:nvPr/>
        </p:nvPicPr>
        <p:blipFill>
          <a:blip r:embed="rId3"/>
          <a:stretch>
            <a:fillRect/>
          </a:stretch>
        </p:blipFill>
        <p:spPr>
          <a:xfrm>
            <a:off x="267367" y="1770513"/>
            <a:ext cx="2606843" cy="2199416"/>
          </a:xfrm>
          <a:prstGeom prst="rect">
            <a:avLst/>
          </a:prstGeom>
        </p:spPr>
      </p:pic>
      <p:sp>
        <p:nvSpPr>
          <p:cNvPr id="8" name="TextBox 7"/>
          <p:cNvSpPr txBox="1"/>
          <p:nvPr/>
        </p:nvSpPr>
        <p:spPr>
          <a:xfrm>
            <a:off x="203205" y="4097870"/>
            <a:ext cx="2334531" cy="646331"/>
          </a:xfrm>
          <a:prstGeom prst="rect">
            <a:avLst/>
          </a:prstGeom>
          <a:noFill/>
        </p:spPr>
        <p:txBody>
          <a:bodyPr wrap="none" rtlCol="0">
            <a:spAutoFit/>
          </a:bodyPr>
          <a:lstStyle/>
          <a:p>
            <a:r>
              <a:rPr lang="en-US" dirty="0" smtClean="0"/>
              <a:t>Zebra mussel, </a:t>
            </a:r>
          </a:p>
          <a:p>
            <a:r>
              <a:rPr lang="en-US" i="1" dirty="0" smtClean="0"/>
              <a:t>Dreissena polymorpha</a:t>
            </a:r>
            <a:endParaRPr lang="en-US" i="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Invasives</a:t>
            </a:r>
            <a:r>
              <a:rPr lang="en-US" dirty="0" smtClean="0">
                <a:solidFill>
                  <a:srgbClr val="FF0000"/>
                </a:solidFill>
              </a:rPr>
              <a:t> – ecosystem engineers</a:t>
            </a:r>
            <a:endParaRPr lang="en-US" dirty="0">
              <a:solidFill>
                <a:srgbClr val="FF0000"/>
              </a:solidFill>
            </a:endParaRPr>
          </a:p>
        </p:txBody>
      </p:sp>
      <p:pic>
        <p:nvPicPr>
          <p:cNvPr id="6" name="Content Placeholder 5" descr="waterchestnut@_54.JPG"/>
          <p:cNvPicPr>
            <a:picLocks noGrp="1" noChangeAspect="1"/>
          </p:cNvPicPr>
          <p:nvPr>
            <p:ph idx="1"/>
          </p:nvPr>
        </p:nvPicPr>
        <p:blipFill>
          <a:blip r:embed="rId2"/>
          <a:srcRect l="-9641" r="-9641"/>
          <a:stretch>
            <a:fillRect/>
          </a:stretch>
        </p:blipFill>
        <p:spPr/>
      </p:pic>
      <p:sp>
        <p:nvSpPr>
          <p:cNvPr id="4" name="TextBox 3"/>
          <p:cNvSpPr txBox="1"/>
          <p:nvPr/>
        </p:nvSpPr>
        <p:spPr>
          <a:xfrm>
            <a:off x="2336800" y="6485467"/>
            <a:ext cx="2954793" cy="369332"/>
          </a:xfrm>
          <a:prstGeom prst="rect">
            <a:avLst/>
          </a:prstGeom>
          <a:noFill/>
        </p:spPr>
        <p:txBody>
          <a:bodyPr wrap="none" rtlCol="0">
            <a:spAutoFit/>
          </a:bodyPr>
          <a:lstStyle/>
          <a:p>
            <a:r>
              <a:rPr lang="en-US" dirty="0" smtClean="0">
                <a:solidFill>
                  <a:srgbClr val="FF0000"/>
                </a:solidFill>
              </a:rPr>
              <a:t>Water chestnut </a:t>
            </a:r>
            <a:r>
              <a:rPr lang="en-US" i="1" dirty="0" smtClean="0">
                <a:solidFill>
                  <a:srgbClr val="FF0000"/>
                </a:solidFill>
              </a:rPr>
              <a:t>Trapa natans</a:t>
            </a:r>
            <a:endParaRPr lang="en-US" i="1" dirty="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Toxics – PCBs!</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a:blip r:embed="rId2"/>
          <a:srcRect/>
          <a:stretch>
            <a:fillRect/>
          </a:stretch>
        </p:blipFill>
        <p:spPr bwMode="auto">
          <a:xfrm>
            <a:off x="712787" y="1549400"/>
            <a:ext cx="7974013" cy="530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11" dirty="0" smtClean="0">
                <a:solidFill>
                  <a:srgbClr val="FF0000"/>
                </a:solidFill>
              </a:rPr>
              <a:t/>
            </a:r>
            <a:br>
              <a:rPr lang="en-US" sz="3111" dirty="0" smtClean="0">
                <a:solidFill>
                  <a:srgbClr val="FF0000"/>
                </a:solidFill>
              </a:rPr>
            </a:br>
            <a:r>
              <a:rPr lang="en-US" sz="3111" dirty="0" smtClean="0">
                <a:solidFill>
                  <a:srgbClr val="FF0000"/>
                </a:solidFill>
              </a:rPr>
              <a:t/>
            </a:r>
            <a:br>
              <a:rPr lang="en-US" sz="3111" dirty="0" smtClean="0">
                <a:solidFill>
                  <a:srgbClr val="FF0000"/>
                </a:solidFill>
              </a:rPr>
            </a:br>
            <a:r>
              <a:rPr lang="en-US" sz="3111" dirty="0" smtClean="0">
                <a:solidFill>
                  <a:srgbClr val="FF0000"/>
                </a:solidFill>
              </a:rPr>
              <a:t>“..there are also unknown unknowns – there are things we do not know we don’t know.”</a:t>
            </a:r>
            <a:r>
              <a:rPr lang="en-US" dirty="0" smtClean="0">
                <a:solidFill>
                  <a:srgbClr val="FF0000"/>
                </a:solidFill>
              </a:rPr>
              <a:t/>
            </a:r>
            <a:br>
              <a:rPr lang="en-US" dirty="0" smtClean="0">
                <a:solidFill>
                  <a:srgbClr val="FF0000"/>
                </a:solidFill>
              </a:rPr>
            </a:br>
            <a:r>
              <a:rPr lang="en-US" dirty="0" smtClean="0"/>
              <a:t/>
            </a:r>
            <a:br>
              <a:rPr lang="en-US" dirty="0" smtClean="0"/>
            </a:br>
            <a:endParaRPr lang="en-US"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47106" name="Picture 2"/>
          <p:cNvPicPr>
            <a:picLocks noChangeAspect="1" noChangeArrowheads="1"/>
          </p:cNvPicPr>
          <p:nvPr/>
        </p:nvPicPr>
        <p:blipFill>
          <a:blip r:embed="rId2"/>
          <a:srcRect/>
          <a:stretch>
            <a:fillRect/>
          </a:stretch>
        </p:blipFill>
        <p:spPr bwMode="auto">
          <a:xfrm>
            <a:off x="2082717" y="2135313"/>
            <a:ext cx="4922336" cy="3990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CLIMATE CHANGE – GETTING READY WITH DATA COLLECTION AND MODELLING</a:t>
            </a:r>
            <a:endParaRPr lang="en-US" dirty="0"/>
          </a:p>
        </p:txBody>
      </p:sp>
      <p:sp>
        <p:nvSpPr>
          <p:cNvPr id="3" name="Content Placeholder 2"/>
          <p:cNvSpPr>
            <a:spLocks noGrp="1"/>
          </p:cNvSpPr>
          <p:nvPr>
            <p:ph idx="1"/>
          </p:nvPr>
        </p:nvSpPr>
        <p:spPr>
          <a:xfrm>
            <a:off x="457200" y="2054712"/>
            <a:ext cx="8229600" cy="4525963"/>
          </a:xfrm>
        </p:spPr>
        <p:txBody>
          <a:bodyPr/>
          <a:lstStyle/>
          <a:p>
            <a:r>
              <a:rPr lang="en-US" dirty="0" smtClean="0"/>
              <a:t>Temperature</a:t>
            </a:r>
          </a:p>
          <a:p>
            <a:r>
              <a:rPr lang="en-US" dirty="0" smtClean="0"/>
              <a:t>Precipitation-Discharge</a:t>
            </a:r>
          </a:p>
          <a:p>
            <a:r>
              <a:rPr lang="en-US" dirty="0" smtClean="0"/>
              <a:t>Sea Level Rise</a:t>
            </a:r>
          </a:p>
          <a:p>
            <a:r>
              <a:rPr lang="en-US" dirty="0" smtClean="0"/>
              <a:t>Sedimentation changes</a:t>
            </a:r>
          </a:p>
          <a:p>
            <a:r>
              <a:rPr lang="en-US" dirty="0" smtClean="0"/>
              <a:t>Salinity changes</a:t>
            </a:r>
          </a:p>
          <a:p>
            <a:r>
              <a:rPr lang="en-US" dirty="0" smtClean="0"/>
              <a:t>Reorganization of water motion, affecting larval dispersal and migration patterns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c.ruthbrendanzany04_4.JPG"/>
          <p:cNvPicPr>
            <a:picLocks noGrp="1" noChangeAspect="1"/>
          </p:cNvPicPr>
          <p:nvPr>
            <p:ph idx="1"/>
          </p:nvPr>
        </p:nvPicPr>
        <p:blipFill>
          <a:blip r:embed="rId2"/>
          <a:srcRect l="-18187" r="-18187"/>
          <a:stretch>
            <a:fillRect/>
          </a:stretch>
        </p:blipFill>
        <p:spPr>
          <a:xfrm>
            <a:off x="-1820604" y="0"/>
            <a:ext cx="13221566" cy="7271309"/>
          </a:xfrm>
        </p:spPr>
      </p:pic>
      <p:sp>
        <p:nvSpPr>
          <p:cNvPr id="5" name="TextBox 4"/>
          <p:cNvSpPr txBox="1"/>
          <p:nvPr/>
        </p:nvSpPr>
        <p:spPr>
          <a:xfrm>
            <a:off x="3796347" y="483201"/>
            <a:ext cx="1835771" cy="369332"/>
          </a:xfrm>
          <a:prstGeom prst="rect">
            <a:avLst/>
          </a:prstGeom>
          <a:noFill/>
        </p:spPr>
        <p:txBody>
          <a:bodyPr wrap="none" rtlCol="0">
            <a:spAutoFit/>
          </a:bodyPr>
          <a:lstStyle/>
          <a:p>
            <a:r>
              <a:rPr lang="en-US" dirty="0" smtClean="0">
                <a:solidFill>
                  <a:srgbClr val="FFFF00"/>
                </a:solidFill>
              </a:rPr>
              <a:t>ANY QUESTIONS?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4-17 at 9.45.40 PM.png"/>
          <p:cNvPicPr>
            <a:picLocks noGrp="1" noChangeAspect="1"/>
          </p:cNvPicPr>
          <p:nvPr>
            <p:ph idx="1"/>
          </p:nvPr>
        </p:nvPicPr>
        <p:blipFill>
          <a:blip r:embed="rId2"/>
          <a:srcRect l="-65551" r="-65551"/>
          <a:stretch>
            <a:fillRect/>
          </a:stretch>
        </p:blipFill>
        <p:spPr>
          <a:xfrm>
            <a:off x="-2452459" y="0"/>
            <a:ext cx="12281525" cy="6754366"/>
          </a:xfrm>
        </p:spPr>
      </p:pic>
      <p:sp>
        <p:nvSpPr>
          <p:cNvPr id="5" name="TextBox 4"/>
          <p:cNvSpPr txBox="1"/>
          <p:nvPr/>
        </p:nvSpPr>
        <p:spPr>
          <a:xfrm>
            <a:off x="5646187" y="6502502"/>
            <a:ext cx="3580315" cy="369332"/>
          </a:xfrm>
          <a:prstGeom prst="rect">
            <a:avLst/>
          </a:prstGeom>
          <a:noFill/>
        </p:spPr>
        <p:txBody>
          <a:bodyPr wrap="none" rtlCol="0">
            <a:spAutoFit/>
          </a:bodyPr>
          <a:lstStyle/>
          <a:p>
            <a:r>
              <a:rPr lang="en-US" dirty="0" err="1" smtClean="0"/>
              <a:t>Seekell</a:t>
            </a:r>
            <a:r>
              <a:rPr lang="en-US" dirty="0" smtClean="0"/>
              <a:t> and Pace 2011 J. </a:t>
            </a:r>
            <a:r>
              <a:rPr lang="en-US" dirty="0" err="1" smtClean="0"/>
              <a:t>Env</a:t>
            </a:r>
            <a:r>
              <a:rPr lang="en-US" dirty="0" smtClean="0"/>
              <a:t>. Model.</a:t>
            </a:r>
            <a:endParaRPr lang="en-US" dirty="0"/>
          </a:p>
        </p:txBody>
      </p:sp>
      <p:sp>
        <p:nvSpPr>
          <p:cNvPr id="6" name="TextBox 5"/>
          <p:cNvSpPr txBox="1"/>
          <p:nvPr/>
        </p:nvSpPr>
        <p:spPr>
          <a:xfrm>
            <a:off x="6265333" y="2624667"/>
            <a:ext cx="2509070" cy="1200328"/>
          </a:xfrm>
          <a:prstGeom prst="rect">
            <a:avLst/>
          </a:prstGeom>
          <a:noFill/>
        </p:spPr>
        <p:txBody>
          <a:bodyPr wrap="none" rtlCol="0">
            <a:spAutoFit/>
          </a:bodyPr>
          <a:lstStyle/>
          <a:p>
            <a:r>
              <a:rPr lang="en-US" sz="2400" dirty="0" smtClean="0"/>
              <a:t>The bumpy road</a:t>
            </a:r>
          </a:p>
          <a:p>
            <a:r>
              <a:rPr lang="en-US" sz="2400" dirty="0" smtClean="0"/>
              <a:t>to increased water </a:t>
            </a:r>
          </a:p>
          <a:p>
            <a:r>
              <a:rPr lang="en-US" sz="2400" dirty="0" smtClean="0"/>
              <a:t>temperature</a:t>
            </a:r>
            <a:endParaRPr lang="en-US"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2 at 5.55.38 PM.png"/>
          <p:cNvPicPr>
            <a:picLocks noChangeAspect="1"/>
          </p:cNvPicPr>
          <p:nvPr/>
        </p:nvPicPr>
        <p:blipFill>
          <a:blip r:embed="rId2"/>
          <a:stretch>
            <a:fillRect/>
          </a:stretch>
        </p:blipFill>
        <p:spPr>
          <a:xfrm>
            <a:off x="342900" y="463550"/>
            <a:ext cx="8458200" cy="5930900"/>
          </a:xfrm>
          <a:prstGeom prst="rect">
            <a:avLst/>
          </a:prstGeom>
        </p:spPr>
      </p:pic>
      <p:sp>
        <p:nvSpPr>
          <p:cNvPr id="5" name="TextBox 4"/>
          <p:cNvSpPr txBox="1"/>
          <p:nvPr/>
        </p:nvSpPr>
        <p:spPr>
          <a:xfrm>
            <a:off x="1002654" y="3235167"/>
            <a:ext cx="2920729" cy="369332"/>
          </a:xfrm>
          <a:prstGeom prst="rect">
            <a:avLst/>
          </a:prstGeom>
          <a:noFill/>
        </p:spPr>
        <p:txBody>
          <a:bodyPr wrap="none" rtlCol="0">
            <a:spAutoFit/>
          </a:bodyPr>
          <a:lstStyle/>
          <a:p>
            <a:r>
              <a:rPr lang="en-US" dirty="0" smtClean="0"/>
              <a:t>Race Rocks, Vancouver Island</a:t>
            </a:r>
            <a:endParaRPr lang="en-US" dirty="0"/>
          </a:p>
        </p:txBody>
      </p:sp>
      <p:sp>
        <p:nvSpPr>
          <p:cNvPr id="6" name="TextBox 5"/>
          <p:cNvSpPr txBox="1"/>
          <p:nvPr/>
        </p:nvSpPr>
        <p:spPr>
          <a:xfrm>
            <a:off x="1203166" y="467901"/>
            <a:ext cx="2813591" cy="369332"/>
          </a:xfrm>
          <a:prstGeom prst="rect">
            <a:avLst/>
          </a:prstGeom>
          <a:noFill/>
        </p:spPr>
        <p:txBody>
          <a:bodyPr wrap="none" rtlCol="0">
            <a:spAutoFit/>
          </a:bodyPr>
          <a:lstStyle/>
          <a:p>
            <a:r>
              <a:rPr lang="en-US" dirty="0" smtClean="0"/>
              <a:t>Woods Hole, Massachusetts</a:t>
            </a:r>
            <a:endParaRPr lang="en-US" dirty="0"/>
          </a:p>
        </p:txBody>
      </p:sp>
      <p:sp>
        <p:nvSpPr>
          <p:cNvPr id="7" name="TextBox 6"/>
          <p:cNvSpPr txBox="1"/>
          <p:nvPr/>
        </p:nvSpPr>
        <p:spPr>
          <a:xfrm>
            <a:off x="5120105" y="3604499"/>
            <a:ext cx="1083650" cy="369332"/>
          </a:xfrm>
          <a:prstGeom prst="rect">
            <a:avLst/>
          </a:prstGeom>
          <a:noFill/>
        </p:spPr>
        <p:txBody>
          <a:bodyPr wrap="none" rtlCol="0">
            <a:spAutoFit/>
          </a:bodyPr>
          <a:lstStyle/>
          <a:p>
            <a:r>
              <a:rPr lang="en-US" dirty="0" smtClean="0"/>
              <a:t>Baltic Sea</a:t>
            </a:r>
            <a:endParaRPr lang="en-US" dirty="0"/>
          </a:p>
        </p:txBody>
      </p:sp>
      <p:sp>
        <p:nvSpPr>
          <p:cNvPr id="8" name="TextBox 7"/>
          <p:cNvSpPr txBox="1"/>
          <p:nvPr/>
        </p:nvSpPr>
        <p:spPr>
          <a:xfrm>
            <a:off x="898372" y="2810936"/>
            <a:ext cx="3087278" cy="276999"/>
          </a:xfrm>
          <a:prstGeom prst="rect">
            <a:avLst/>
          </a:prstGeom>
          <a:noFill/>
        </p:spPr>
        <p:txBody>
          <a:bodyPr wrap="none" rtlCol="0">
            <a:spAutoFit/>
          </a:bodyPr>
          <a:lstStyle/>
          <a:p>
            <a:r>
              <a:rPr lang="en-US" sz="1200" dirty="0" smtClean="0"/>
              <a:t>Nixon et al. 2004 Estuaries, </a:t>
            </a:r>
            <a:r>
              <a:rPr lang="en-US" sz="1200" dirty="0" err="1" smtClean="0"/>
              <a:t>v</a:t>
            </a:r>
            <a:r>
              <a:rPr lang="en-US" sz="1200" dirty="0" smtClean="0"/>
              <a:t>. 27, pp. 397–404.</a:t>
            </a:r>
            <a:endParaRPr lang="en-US" sz="1200" dirty="0"/>
          </a:p>
        </p:txBody>
      </p:sp>
      <p:sp>
        <p:nvSpPr>
          <p:cNvPr id="9" name="TextBox 8"/>
          <p:cNvSpPr txBox="1"/>
          <p:nvPr/>
        </p:nvSpPr>
        <p:spPr>
          <a:xfrm>
            <a:off x="1900103" y="5571075"/>
            <a:ext cx="1431326" cy="276999"/>
          </a:xfrm>
          <a:prstGeom prst="rect">
            <a:avLst/>
          </a:prstGeom>
          <a:noFill/>
        </p:spPr>
        <p:txBody>
          <a:bodyPr wrap="none" rtlCol="0">
            <a:spAutoFit/>
          </a:bodyPr>
          <a:lstStyle/>
          <a:p>
            <a:r>
              <a:rPr lang="en-US" sz="1200" dirty="0" smtClean="0"/>
              <a:t>Race Rocks web site</a:t>
            </a:r>
            <a:endParaRPr lang="en-US" sz="1200" dirty="0"/>
          </a:p>
        </p:txBody>
      </p:sp>
      <p:sp>
        <p:nvSpPr>
          <p:cNvPr id="10" name="TextBox 9"/>
          <p:cNvSpPr txBox="1"/>
          <p:nvPr/>
        </p:nvSpPr>
        <p:spPr>
          <a:xfrm>
            <a:off x="4967708" y="6191254"/>
            <a:ext cx="3185487" cy="461665"/>
          </a:xfrm>
          <a:prstGeom prst="rect">
            <a:avLst/>
          </a:prstGeom>
          <a:noFill/>
        </p:spPr>
        <p:txBody>
          <a:bodyPr wrap="none" rtlCol="0">
            <a:spAutoFit/>
          </a:bodyPr>
          <a:lstStyle/>
          <a:p>
            <a:r>
              <a:rPr lang="en-US" sz="1200" dirty="0" err="1" smtClean="0"/>
              <a:t>MacKenzie</a:t>
            </a:r>
            <a:r>
              <a:rPr lang="en-US" sz="1200" dirty="0" smtClean="0"/>
              <a:t> et al. 2007, Global Change Biology, </a:t>
            </a:r>
            <a:r>
              <a:rPr lang="en-US" sz="1200" dirty="0" err="1" smtClean="0"/>
              <a:t>v</a:t>
            </a:r>
            <a:r>
              <a:rPr lang="en-US" sz="1200" dirty="0" smtClean="0"/>
              <a:t>.</a:t>
            </a:r>
          </a:p>
          <a:p>
            <a:r>
              <a:rPr lang="en-US" sz="1200" dirty="0" smtClean="0"/>
              <a:t>13, pp. 1348–1367.</a:t>
            </a:r>
            <a:endParaRPr lang="en-US" sz="1200" dirty="0"/>
          </a:p>
        </p:txBody>
      </p:sp>
      <p:sp>
        <p:nvSpPr>
          <p:cNvPr id="11" name="TextBox 10"/>
          <p:cNvSpPr txBox="1"/>
          <p:nvPr/>
        </p:nvSpPr>
        <p:spPr>
          <a:xfrm>
            <a:off x="5052373" y="2556941"/>
            <a:ext cx="2596083" cy="276999"/>
          </a:xfrm>
          <a:prstGeom prst="rect">
            <a:avLst/>
          </a:prstGeom>
          <a:noFill/>
        </p:spPr>
        <p:txBody>
          <a:bodyPr wrap="none" rtlCol="0">
            <a:spAutoFit/>
          </a:bodyPr>
          <a:lstStyle/>
          <a:p>
            <a:r>
              <a:rPr lang="en-US" sz="1200" dirty="0" err="1" smtClean="0"/>
              <a:t>Kaushal</a:t>
            </a:r>
            <a:r>
              <a:rPr lang="en-US" sz="1200" dirty="0" smtClean="0"/>
              <a:t> et al. 2010 Frontiers  Ecol. </a:t>
            </a:r>
            <a:r>
              <a:rPr lang="en-US" sz="1200" dirty="0" err="1" smtClean="0"/>
              <a:t>Env</a:t>
            </a:r>
            <a:r>
              <a:rPr lang="en-US" sz="1200" dirty="0" smtClean="0"/>
              <a:t>.</a:t>
            </a:r>
            <a:endParaRPr lang="en-US" sz="1200" dirty="0"/>
          </a:p>
        </p:txBody>
      </p:sp>
      <p:sp>
        <p:nvSpPr>
          <p:cNvPr id="12" name="TextBox 11"/>
          <p:cNvSpPr txBox="1"/>
          <p:nvPr/>
        </p:nvSpPr>
        <p:spPr>
          <a:xfrm>
            <a:off x="3539055" y="84670"/>
            <a:ext cx="2003711" cy="369332"/>
          </a:xfrm>
          <a:prstGeom prst="rect">
            <a:avLst/>
          </a:prstGeom>
          <a:noFill/>
        </p:spPr>
        <p:txBody>
          <a:bodyPr wrap="none" rtlCol="0">
            <a:spAutoFit/>
          </a:bodyPr>
          <a:lstStyle/>
          <a:p>
            <a:r>
              <a:rPr lang="en-US" dirty="0" smtClean="0"/>
              <a:t>Bumpy everywhere</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YPRCP2.gif"/>
          <p:cNvPicPr>
            <a:picLocks noChangeAspect="1"/>
          </p:cNvPicPr>
          <p:nvPr/>
        </p:nvPicPr>
        <p:blipFill>
          <a:blip r:embed="rId2"/>
          <a:stretch>
            <a:fillRect/>
          </a:stretch>
        </p:blipFill>
        <p:spPr>
          <a:xfrm>
            <a:off x="0" y="637779"/>
            <a:ext cx="9144000" cy="558244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cip vs discharge.jpg"/>
          <p:cNvPicPr>
            <a:picLocks noChangeAspect="1"/>
          </p:cNvPicPr>
          <p:nvPr/>
        </p:nvPicPr>
        <p:blipFill>
          <a:blip r:embed="rId2"/>
          <a:stretch>
            <a:fillRect/>
          </a:stretch>
        </p:blipFill>
        <p:spPr>
          <a:xfrm>
            <a:off x="1521611" y="1314450"/>
            <a:ext cx="5803900" cy="4229100"/>
          </a:xfrm>
          <a:prstGeom prst="rect">
            <a:avLst/>
          </a:prstGeom>
        </p:spPr>
      </p:pic>
      <p:sp>
        <p:nvSpPr>
          <p:cNvPr id="4" name="TextBox 3"/>
          <p:cNvSpPr txBox="1"/>
          <p:nvPr/>
        </p:nvSpPr>
        <p:spPr>
          <a:xfrm>
            <a:off x="5228677" y="4272332"/>
            <a:ext cx="1583448" cy="369332"/>
          </a:xfrm>
          <a:prstGeom prst="rect">
            <a:avLst/>
          </a:prstGeom>
          <a:noFill/>
        </p:spPr>
        <p:txBody>
          <a:bodyPr wrap="square" rtlCol="0">
            <a:spAutoFit/>
          </a:bodyPr>
          <a:lstStyle/>
          <a:p>
            <a:r>
              <a:rPr lang="en-US" dirty="0" smtClean="0"/>
              <a:t>R</a:t>
            </a:r>
            <a:r>
              <a:rPr lang="en-US" baseline="30000" dirty="0" smtClean="0"/>
              <a:t>2</a:t>
            </a:r>
            <a:r>
              <a:rPr lang="en-US" dirty="0" smtClean="0"/>
              <a:t>=0.57</a:t>
            </a:r>
            <a:endParaRPr lang="en-US" dirty="0"/>
          </a:p>
        </p:txBody>
      </p:sp>
      <p:sp>
        <p:nvSpPr>
          <p:cNvPr id="5" name="TextBox 4"/>
          <p:cNvSpPr txBox="1"/>
          <p:nvPr/>
        </p:nvSpPr>
        <p:spPr>
          <a:xfrm>
            <a:off x="1406152" y="692797"/>
            <a:ext cx="6395629" cy="369332"/>
          </a:xfrm>
          <a:prstGeom prst="rect">
            <a:avLst/>
          </a:prstGeom>
          <a:noFill/>
        </p:spPr>
        <p:txBody>
          <a:bodyPr wrap="square" rtlCol="0">
            <a:spAutoFit/>
          </a:bodyPr>
          <a:lstStyle/>
          <a:p>
            <a:r>
              <a:rPr lang="en-US" dirty="0" smtClean="0"/>
              <a:t>Annual Precipitation at Albany NY versus Hudson River Discharge</a:t>
            </a:r>
            <a:endParaRPr lang="en-US" dirty="0"/>
          </a:p>
        </p:txBody>
      </p:sp>
      <p:sp>
        <p:nvSpPr>
          <p:cNvPr id="6" name="TextBox 5"/>
          <p:cNvSpPr txBox="1"/>
          <p:nvPr/>
        </p:nvSpPr>
        <p:spPr>
          <a:xfrm>
            <a:off x="3960064" y="3509215"/>
            <a:ext cx="955878" cy="369332"/>
          </a:xfrm>
          <a:prstGeom prst="rect">
            <a:avLst/>
          </a:prstGeom>
          <a:noFill/>
        </p:spPr>
        <p:txBody>
          <a:bodyPr wrap="square" rtlCol="0">
            <a:spAutoFit/>
          </a:bodyPr>
          <a:lstStyle/>
          <a:p>
            <a:r>
              <a:rPr lang="en-US" b="1" dirty="0" smtClean="0">
                <a:solidFill>
                  <a:srgbClr val="FF0000"/>
                </a:solidFill>
              </a:rPr>
              <a:t>1950s</a:t>
            </a:r>
            <a:endParaRPr lang="en-US" b="1" dirty="0">
              <a:solidFill>
                <a:srgbClr val="FF0000"/>
              </a:solidFill>
            </a:endParaRPr>
          </a:p>
        </p:txBody>
      </p:sp>
      <p:sp>
        <p:nvSpPr>
          <p:cNvPr id="7" name="TextBox 6"/>
          <p:cNvSpPr txBox="1"/>
          <p:nvPr/>
        </p:nvSpPr>
        <p:spPr>
          <a:xfrm>
            <a:off x="5928579" y="2664800"/>
            <a:ext cx="955878" cy="369332"/>
          </a:xfrm>
          <a:prstGeom prst="rect">
            <a:avLst/>
          </a:prstGeom>
          <a:noFill/>
        </p:spPr>
        <p:txBody>
          <a:bodyPr wrap="square" rtlCol="0">
            <a:spAutoFit/>
          </a:bodyPr>
          <a:lstStyle/>
          <a:p>
            <a:r>
              <a:rPr lang="en-US" b="1" dirty="0" smtClean="0">
                <a:solidFill>
                  <a:srgbClr val="FF0000"/>
                </a:solidFill>
              </a:rPr>
              <a:t>1990s</a:t>
            </a:r>
            <a:endParaRPr lang="en-US" b="1" dirty="0">
              <a:solidFill>
                <a:srgbClr val="FF0000"/>
              </a:solidFill>
            </a:endParaRPr>
          </a:p>
        </p:txBody>
      </p:sp>
      <p:sp>
        <p:nvSpPr>
          <p:cNvPr id="8" name="TextBox 7"/>
          <p:cNvSpPr txBox="1"/>
          <p:nvPr/>
        </p:nvSpPr>
        <p:spPr>
          <a:xfrm>
            <a:off x="812800" y="6536267"/>
            <a:ext cx="2728556" cy="369332"/>
          </a:xfrm>
          <a:prstGeom prst="rect">
            <a:avLst/>
          </a:prstGeom>
          <a:noFill/>
        </p:spPr>
        <p:txBody>
          <a:bodyPr wrap="none" rtlCol="0">
            <a:spAutoFit/>
          </a:bodyPr>
          <a:lstStyle/>
          <a:p>
            <a:r>
              <a:rPr lang="en-US" dirty="0" smtClean="0"/>
              <a:t>David Ralston, unpublished</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yhoe.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89027" y="0"/>
            <a:ext cx="6765946" cy="6858000"/>
          </a:xfrm>
          <a:prstGeom prst="rect">
            <a:avLst/>
          </a:prstGeom>
        </p:spPr>
      </p:pic>
      <p:sp>
        <p:nvSpPr>
          <p:cNvPr id="3" name="TextBox 2"/>
          <p:cNvSpPr txBox="1"/>
          <p:nvPr/>
        </p:nvSpPr>
        <p:spPr>
          <a:xfrm>
            <a:off x="4877701" y="6538827"/>
            <a:ext cx="3769746" cy="369332"/>
          </a:xfrm>
          <a:prstGeom prst="rect">
            <a:avLst/>
          </a:prstGeom>
          <a:noFill/>
        </p:spPr>
        <p:txBody>
          <a:bodyPr wrap="square" rtlCol="0">
            <a:spAutoFit/>
          </a:bodyPr>
          <a:lstStyle/>
          <a:p>
            <a:r>
              <a:rPr lang="en-US" dirty="0" err="1" smtClean="0"/>
              <a:t>Hayhoe</a:t>
            </a:r>
            <a:r>
              <a:rPr lang="en-US" dirty="0" smtClean="0"/>
              <a:t> et al. 2007, </a:t>
            </a:r>
            <a:r>
              <a:rPr lang="en-US" dirty="0" err="1" smtClean="0"/>
              <a:t>Clim</a:t>
            </a:r>
            <a:r>
              <a:rPr lang="en-US" dirty="0" smtClean="0"/>
              <a:t>. </a:t>
            </a:r>
            <a:r>
              <a:rPr lang="en-US" dirty="0" err="1" smtClean="0"/>
              <a:t>Dyn</a:t>
            </a:r>
            <a:r>
              <a:rPr lang="en-US" dirty="0" smtClean="0"/>
              <a:t>., </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vival 09.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875441" y="481012"/>
            <a:ext cx="7620000" cy="5715000"/>
          </a:xfrm>
          <a:prstGeom prst="rect">
            <a:avLst/>
          </a:prstGeom>
        </p:spPr>
      </p:pic>
      <p:sp>
        <p:nvSpPr>
          <p:cNvPr id="3" name="TextBox 2"/>
          <p:cNvSpPr txBox="1"/>
          <p:nvPr/>
        </p:nvSpPr>
        <p:spPr>
          <a:xfrm>
            <a:off x="2607746" y="5012200"/>
            <a:ext cx="1011740" cy="369332"/>
          </a:xfrm>
          <a:prstGeom prst="rect">
            <a:avLst/>
          </a:prstGeom>
          <a:noFill/>
        </p:spPr>
        <p:txBody>
          <a:bodyPr wrap="none" rtlCol="0">
            <a:spAutoFit/>
          </a:bodyPr>
          <a:lstStyle/>
          <a:p>
            <a:r>
              <a:rPr lang="en-US" dirty="0" smtClean="0"/>
              <a:t>Westerly</a:t>
            </a:r>
            <a:endParaRPr lang="en-US" dirty="0"/>
          </a:p>
        </p:txBody>
      </p:sp>
      <p:sp>
        <p:nvSpPr>
          <p:cNvPr id="4" name="TextBox 3"/>
          <p:cNvSpPr txBox="1"/>
          <p:nvPr/>
        </p:nvSpPr>
        <p:spPr>
          <a:xfrm>
            <a:off x="5134422" y="3458552"/>
            <a:ext cx="1027182" cy="369332"/>
          </a:xfrm>
          <a:prstGeom prst="rect">
            <a:avLst/>
          </a:prstGeom>
          <a:noFill/>
        </p:spPr>
        <p:txBody>
          <a:bodyPr wrap="none" rtlCol="0">
            <a:spAutoFit/>
          </a:bodyPr>
          <a:lstStyle/>
          <a:p>
            <a:r>
              <a:rPr lang="en-US" dirty="0" smtClean="0"/>
              <a:t>Irvington</a:t>
            </a:r>
            <a:endParaRPr lang="en-US" dirty="0"/>
          </a:p>
        </p:txBody>
      </p:sp>
      <p:sp>
        <p:nvSpPr>
          <p:cNvPr id="5" name="TextBox 4"/>
          <p:cNvSpPr txBox="1"/>
          <p:nvPr/>
        </p:nvSpPr>
        <p:spPr>
          <a:xfrm>
            <a:off x="5134422" y="2553384"/>
            <a:ext cx="1881758" cy="369332"/>
          </a:xfrm>
          <a:prstGeom prst="rect">
            <a:avLst/>
          </a:prstGeom>
          <a:noFill/>
        </p:spPr>
        <p:txBody>
          <a:bodyPr wrap="none" rtlCol="0">
            <a:spAutoFit/>
          </a:bodyPr>
          <a:lstStyle/>
          <a:p>
            <a:r>
              <a:rPr lang="en-US" dirty="0" smtClean="0"/>
              <a:t>Washington Irving</a:t>
            </a:r>
            <a:endParaRPr lang="en-US" dirty="0"/>
          </a:p>
        </p:txBody>
      </p:sp>
      <p:sp>
        <p:nvSpPr>
          <p:cNvPr id="6" name="TextBox 5"/>
          <p:cNvSpPr txBox="1"/>
          <p:nvPr/>
        </p:nvSpPr>
        <p:spPr>
          <a:xfrm>
            <a:off x="5134422" y="1445567"/>
            <a:ext cx="838391" cy="369332"/>
          </a:xfrm>
          <a:prstGeom prst="rect">
            <a:avLst/>
          </a:prstGeom>
          <a:noFill/>
        </p:spPr>
        <p:txBody>
          <a:bodyPr wrap="none" rtlCol="0">
            <a:spAutoFit/>
          </a:bodyPr>
          <a:lstStyle/>
          <a:p>
            <a:r>
              <a:rPr lang="en-US" dirty="0" smtClean="0"/>
              <a:t>Pier 40</a:t>
            </a:r>
            <a:endParaRPr lang="en-US" dirty="0"/>
          </a:p>
        </p:txBody>
      </p:sp>
      <p:sp>
        <p:nvSpPr>
          <p:cNvPr id="7" name="TextBox 6"/>
          <p:cNvSpPr txBox="1"/>
          <p:nvPr/>
        </p:nvSpPr>
        <p:spPr>
          <a:xfrm>
            <a:off x="6134274" y="1026758"/>
            <a:ext cx="1456724" cy="369332"/>
          </a:xfrm>
          <a:prstGeom prst="rect">
            <a:avLst/>
          </a:prstGeom>
          <a:noFill/>
        </p:spPr>
        <p:txBody>
          <a:bodyPr wrap="none" rtlCol="0">
            <a:spAutoFit/>
          </a:bodyPr>
          <a:lstStyle/>
          <a:p>
            <a:r>
              <a:rPr lang="en-US" dirty="0" smtClean="0"/>
              <a:t>Shelter Island</a:t>
            </a:r>
            <a:endParaRPr lang="en-US" dirty="0"/>
          </a:p>
        </p:txBody>
      </p:sp>
      <p:sp>
        <p:nvSpPr>
          <p:cNvPr id="8" name="TextBox 7"/>
          <p:cNvSpPr txBox="1"/>
          <p:nvPr/>
        </p:nvSpPr>
        <p:spPr>
          <a:xfrm>
            <a:off x="1891629" y="162120"/>
            <a:ext cx="5864050" cy="369332"/>
          </a:xfrm>
          <a:prstGeom prst="rect">
            <a:avLst/>
          </a:prstGeom>
          <a:noFill/>
        </p:spPr>
        <p:txBody>
          <a:bodyPr wrap="square" rtlCol="0">
            <a:spAutoFit/>
          </a:bodyPr>
          <a:lstStyle/>
          <a:p>
            <a:pPr algn="ctr"/>
            <a:r>
              <a:rPr lang="en-US" dirty="0" smtClean="0"/>
              <a:t>Oyster Survivorship in a Rainy Summer - 2009</a:t>
            </a:r>
            <a:endParaRPr lang="en-US" dirty="0"/>
          </a:p>
        </p:txBody>
      </p:sp>
      <p:sp>
        <p:nvSpPr>
          <p:cNvPr id="9" name="TextBox 8"/>
          <p:cNvSpPr txBox="1"/>
          <p:nvPr/>
        </p:nvSpPr>
        <p:spPr>
          <a:xfrm>
            <a:off x="4639733" y="6502402"/>
            <a:ext cx="2964574" cy="369332"/>
          </a:xfrm>
          <a:prstGeom prst="rect">
            <a:avLst/>
          </a:prstGeom>
          <a:noFill/>
        </p:spPr>
        <p:txBody>
          <a:bodyPr wrap="none" rtlCol="0">
            <a:spAutoFit/>
          </a:bodyPr>
          <a:lstStyle/>
          <a:p>
            <a:r>
              <a:rPr lang="en-US" dirty="0" smtClean="0"/>
              <a:t>Levinton et al. 2011 </a:t>
            </a:r>
            <a:r>
              <a:rPr lang="en-US" dirty="0" err="1" smtClean="0"/>
              <a:t>PLoS</a:t>
            </a:r>
            <a:r>
              <a:rPr lang="en-US" dirty="0" smtClean="0"/>
              <a:t> One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120484" y="52882"/>
            <a:ext cx="8964403" cy="5976270"/>
          </a:xfrm>
          <a:prstGeom prst="rect">
            <a:avLst/>
          </a:prstGeom>
          <a:noFill/>
          <a:ln w="9525">
            <a:noFill/>
            <a:miter lim="800000"/>
            <a:headEnd/>
            <a:tailEnd/>
          </a:ln>
          <a:effectLst/>
        </p:spPr>
      </p:pic>
      <p:sp>
        <p:nvSpPr>
          <p:cNvPr id="3" name="TextBox 2"/>
          <p:cNvSpPr txBox="1"/>
          <p:nvPr/>
        </p:nvSpPr>
        <p:spPr>
          <a:xfrm>
            <a:off x="3670400" y="6141089"/>
            <a:ext cx="1645853" cy="369332"/>
          </a:xfrm>
          <a:prstGeom prst="rect">
            <a:avLst/>
          </a:prstGeom>
          <a:noFill/>
        </p:spPr>
        <p:txBody>
          <a:bodyPr wrap="none" rtlCol="0">
            <a:spAutoFit/>
          </a:bodyPr>
          <a:lstStyle/>
          <a:p>
            <a:r>
              <a:rPr lang="en-US" dirty="0" smtClean="0">
                <a:solidFill>
                  <a:srgbClr val="FF0000"/>
                </a:solidFill>
              </a:rPr>
              <a:t>Mantoloking NJ</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srcRect/>
          <a:stretch>
            <a:fillRect/>
          </a:stretch>
        </p:blipFill>
        <p:spPr bwMode="auto">
          <a:xfrm>
            <a:off x="-3382823" y="-1506538"/>
            <a:ext cx="12584113" cy="8380413"/>
          </a:xfrm>
          <a:prstGeom prst="rect">
            <a:avLst/>
          </a:prstGeom>
          <a:noFill/>
          <a:ln w="9525">
            <a:noFill/>
            <a:miter lim="800000"/>
            <a:headEnd/>
            <a:tailEnd/>
          </a:ln>
          <a:effectLst/>
        </p:spPr>
      </p:pic>
      <p:sp>
        <p:nvSpPr>
          <p:cNvPr id="3" name="TextBox 2"/>
          <p:cNvSpPr txBox="1"/>
          <p:nvPr/>
        </p:nvSpPr>
        <p:spPr>
          <a:xfrm>
            <a:off x="1193800" y="6324600"/>
            <a:ext cx="1351652" cy="369332"/>
          </a:xfrm>
          <a:prstGeom prst="rect">
            <a:avLst/>
          </a:prstGeom>
          <a:noFill/>
        </p:spPr>
        <p:txBody>
          <a:bodyPr wrap="none" rtlCol="0">
            <a:spAutoFit/>
          </a:bodyPr>
          <a:lstStyle/>
          <a:p>
            <a:r>
              <a:rPr lang="en-US" dirty="0" smtClean="0">
                <a:solidFill>
                  <a:srgbClr val="FF0000"/>
                </a:solidFill>
              </a:rPr>
              <a:t>Breezy Point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1263" y="534737"/>
            <a:ext cx="8275053" cy="5078314"/>
          </a:xfrm>
          <a:prstGeom prst="rect">
            <a:avLst/>
          </a:prstGeom>
        </p:spPr>
        <p:txBody>
          <a:bodyPr wrap="square">
            <a:spAutoFit/>
          </a:bodyPr>
          <a:lstStyle/>
          <a:p>
            <a:r>
              <a:rPr lang="en-US" dirty="0" smtClean="0"/>
              <a:t>Hudson Future – Random Thoughts</a:t>
            </a:r>
          </a:p>
          <a:p>
            <a:endParaRPr lang="en-US" dirty="0" smtClean="0"/>
          </a:p>
          <a:p>
            <a:r>
              <a:rPr lang="en-US" dirty="0" smtClean="0"/>
              <a:t>Should we (continue to) engineer the Hudson?</a:t>
            </a:r>
          </a:p>
          <a:p>
            <a:endParaRPr lang="en-US" dirty="0" smtClean="0"/>
          </a:p>
          <a:p>
            <a:r>
              <a:rPr lang="en-US" dirty="0" smtClean="0"/>
              <a:t>Do tributary dams matter?</a:t>
            </a:r>
          </a:p>
          <a:p>
            <a:r>
              <a:rPr lang="en-US" dirty="0" smtClean="0"/>
              <a:t>Does walling off of bays (by railroads) matter?</a:t>
            </a:r>
          </a:p>
          <a:p>
            <a:r>
              <a:rPr lang="en-US" dirty="0" smtClean="0"/>
              <a:t>What about megaprojects, such as Tappan Zee Bridge II? Will they affect Hudson River Biology</a:t>
            </a:r>
          </a:p>
          <a:p>
            <a:endParaRPr lang="en-US" dirty="0" smtClean="0"/>
          </a:p>
          <a:p>
            <a:r>
              <a:rPr lang="en-US" dirty="0" smtClean="0"/>
              <a:t>Climate Change – the </a:t>
            </a:r>
            <a:r>
              <a:rPr lang="en-US" dirty="0" err="1" smtClean="0"/>
              <a:t>Tyrranosaurus</a:t>
            </a:r>
            <a:r>
              <a:rPr lang="en-US" dirty="0" smtClean="0"/>
              <a:t> in the room?</a:t>
            </a:r>
          </a:p>
          <a:p>
            <a:endParaRPr lang="en-US" dirty="0" smtClean="0"/>
          </a:p>
          <a:p>
            <a:r>
              <a:rPr lang="en-US" dirty="0" smtClean="0"/>
              <a:t>Does increased temperature matter? Clipping off southern ranges of important species?</a:t>
            </a:r>
          </a:p>
          <a:p>
            <a:r>
              <a:rPr lang="en-US" dirty="0" smtClean="0"/>
              <a:t>Does flow matter? Reduced residence time affecting salinity structure, primary production and lower trophic levels, migration routes, larval flow structure</a:t>
            </a:r>
          </a:p>
          <a:p>
            <a:endParaRPr lang="en-US" dirty="0" smtClean="0"/>
          </a:p>
          <a:p>
            <a:r>
              <a:rPr lang="en-US" dirty="0" smtClean="0"/>
              <a:t>Will we ever remove all toxics?</a:t>
            </a:r>
          </a:p>
          <a:p>
            <a:r>
              <a:rPr lang="en-US" dirty="0" smtClean="0"/>
              <a:t>What about new threats? Pharmaceuticals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1263" y="534737"/>
            <a:ext cx="8275053" cy="6740308"/>
          </a:xfrm>
          <a:prstGeom prst="rect">
            <a:avLst/>
          </a:prstGeom>
        </p:spPr>
        <p:txBody>
          <a:bodyPr wrap="square">
            <a:spAutoFit/>
          </a:bodyPr>
          <a:lstStyle/>
          <a:p>
            <a:r>
              <a:rPr lang="en-US" dirty="0" smtClean="0"/>
              <a:t>Hudson Future – More Random Thoughts</a:t>
            </a:r>
          </a:p>
          <a:p>
            <a:endParaRPr lang="en-US" dirty="0" smtClean="0"/>
          </a:p>
          <a:p>
            <a:r>
              <a:rPr lang="en-US" b="1" dirty="0" smtClean="0"/>
              <a:t>Gaps of Knowledge</a:t>
            </a:r>
          </a:p>
          <a:p>
            <a:r>
              <a:rPr lang="en-US" dirty="0" smtClean="0"/>
              <a:t>Tributaries and Riparian Zones, effects from fungi to beavers on riparian zones -&gt; Hudson</a:t>
            </a:r>
          </a:p>
          <a:p>
            <a:r>
              <a:rPr lang="en-US" dirty="0" smtClean="0"/>
              <a:t>General relationship of the HR watershed landscape with hydrology, geochemistry, atmospheric deposition</a:t>
            </a:r>
          </a:p>
          <a:p>
            <a:r>
              <a:rPr lang="en-US" dirty="0" smtClean="0"/>
              <a:t>Policy decisions – dealing with sea level rise, storm surges – do we really have any idea how to minimize ecological damage and human societal damage? Are there small bore solutions or do we have to move to major scale solutions, such as large engineering projects and relocations of residents/office use</a:t>
            </a:r>
          </a:p>
          <a:p>
            <a:r>
              <a:rPr lang="en-US" dirty="0" smtClean="0"/>
              <a:t>Fisheries – with new technology, have we connected methods to data collection to ecosystem analysis to fishing policy? Can we adapt new methods to time-worn problems such as mortality caused by hydrologic loss, power plant mortality?</a:t>
            </a:r>
          </a:p>
          <a:p>
            <a:endParaRPr lang="en-US" dirty="0" smtClean="0"/>
          </a:p>
          <a:p>
            <a:r>
              <a:rPr lang="en-US" dirty="0" smtClean="0"/>
              <a:t>Habitat restoration? What is the value? Where can we get more bang for our buck?</a:t>
            </a:r>
          </a:p>
          <a:p>
            <a:r>
              <a:rPr lang="en-US" dirty="0" smtClean="0"/>
              <a:t>Salt marshes?</a:t>
            </a:r>
          </a:p>
          <a:p>
            <a:r>
              <a:rPr lang="en-US" dirty="0" smtClean="0"/>
              <a:t>Oyster Reefs? Aquaculture? What success can really be achieved and what really will the impacts be?</a:t>
            </a:r>
          </a:p>
          <a:p>
            <a:r>
              <a:rPr lang="en-US" dirty="0" smtClean="0"/>
              <a:t>Proposition: Clean up the water and many other things will follow?</a:t>
            </a:r>
          </a:p>
          <a:p>
            <a:r>
              <a:rPr lang="en-US" dirty="0" smtClean="0"/>
              <a:t>Focus on habitats with dominant ecosystem engineers as species (so far we are the victim of ecosystem engineers the zebra mussel, water chestnut) – fight back!</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6550" y="6198776"/>
            <a:ext cx="2607481" cy="470661"/>
          </a:xfrm>
        </p:spPr>
        <p:txBody>
          <a:bodyPr>
            <a:normAutofit fontScale="92500" lnSpcReduction="20000"/>
          </a:bodyPr>
          <a:lstStyle/>
          <a:p>
            <a:r>
              <a:rPr lang="en-US" sz="1600" dirty="0" smtClean="0">
                <a:solidFill>
                  <a:srgbClr val="FF0000"/>
                </a:solidFill>
              </a:rPr>
              <a:t>http://www.dec.ny.gov/education/63069.html</a:t>
            </a:r>
            <a:endParaRPr lang="en-US" sz="1600" dirty="0">
              <a:solidFill>
                <a:srgbClr val="FF0000"/>
              </a:solidFill>
            </a:endParaRPr>
          </a:p>
        </p:txBody>
      </p:sp>
      <p:pic>
        <p:nvPicPr>
          <p:cNvPr id="21506" name="Picture 2"/>
          <p:cNvPicPr>
            <a:picLocks noChangeAspect="1" noChangeArrowheads="1"/>
          </p:cNvPicPr>
          <p:nvPr/>
        </p:nvPicPr>
        <p:blipFill>
          <a:blip r:embed="rId2"/>
          <a:srcRect/>
          <a:stretch>
            <a:fillRect/>
          </a:stretch>
        </p:blipFill>
        <p:spPr bwMode="auto">
          <a:xfrm>
            <a:off x="2804031" y="0"/>
            <a:ext cx="3810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next? 1 – Climate Change of Course!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Climate Change – temperature, sea level, river discharge, sediments, storm surge/frequency</a:t>
            </a:r>
          </a:p>
          <a:p>
            <a:r>
              <a:rPr lang="en-US" dirty="0" smtClean="0"/>
              <a:t>Effects on Channel deepening, sediment distribution, feedback effect from hardened shorelines</a:t>
            </a:r>
          </a:p>
          <a:p>
            <a:r>
              <a:rPr lang="en-US" dirty="0" smtClean="0"/>
              <a:t>Monitoring and Modeling – a permanent marriage – internal to the estuary and merged with regional modeling</a:t>
            </a:r>
          </a:p>
          <a:p>
            <a:r>
              <a:rPr lang="en-US" dirty="0" smtClean="0"/>
              <a:t>Habitat shifts due to sea level rise, changes in current dispersal and habitat preference of swimming species, elimination of northern species</a:t>
            </a:r>
          </a:p>
          <a:p>
            <a:r>
              <a:rPr lang="en-US" dirty="0" smtClean="0"/>
              <a:t>Resilience of the Hudson to sudden changes – storm surge, discharge surge</a:t>
            </a:r>
          </a:p>
          <a:p>
            <a:r>
              <a:rPr lang="en-US" dirty="0" smtClean="0"/>
              <a:t>Merging Modeling with relation of hydrologic changes to POC/DOC fluxes,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WHAT NEXT? 2A – Better Instrumentation and Higher Density of </a:t>
            </a:r>
            <a:r>
              <a:rPr lang="en-US" sz="3600" dirty="0" err="1" smtClean="0"/>
              <a:t>Modelling</a:t>
            </a:r>
            <a:endParaRPr lang="en-US" sz="3600" dirty="0"/>
          </a:p>
        </p:txBody>
      </p:sp>
      <p:sp>
        <p:nvSpPr>
          <p:cNvPr id="3" name="Content Placeholder 2"/>
          <p:cNvSpPr>
            <a:spLocks noGrp="1"/>
          </p:cNvSpPr>
          <p:nvPr>
            <p:ph idx="1"/>
          </p:nvPr>
        </p:nvSpPr>
        <p:spPr/>
        <p:txBody>
          <a:bodyPr>
            <a:normAutofit fontScale="92500"/>
          </a:bodyPr>
          <a:lstStyle/>
          <a:p>
            <a:r>
              <a:rPr lang="en-US" dirty="0" smtClean="0"/>
              <a:t>Greatly increase spatial density monitoring T,S,O</a:t>
            </a:r>
            <a:r>
              <a:rPr lang="en-US" baseline="-25000" dirty="0" smtClean="0"/>
              <a:t>2</a:t>
            </a:r>
            <a:r>
              <a:rPr lang="en-US" dirty="0" smtClean="0"/>
              <a:t>, monitoring of bottom waters – particle density</a:t>
            </a:r>
          </a:p>
          <a:p>
            <a:r>
              <a:rPr lang="en-US" dirty="0" smtClean="0"/>
              <a:t>Increase monitoring of nutrient inputs</a:t>
            </a:r>
          </a:p>
          <a:p>
            <a:r>
              <a:rPr lang="en-US" dirty="0" smtClean="0"/>
              <a:t>Increase spatial density of monitoring to follow spatial effects of remediation (e.g., reefs on nearby recruitment)</a:t>
            </a:r>
          </a:p>
          <a:p>
            <a:r>
              <a:rPr lang="en-US" dirty="0" smtClean="0"/>
              <a:t>Submarine observatories – with an array resembling southern Vancouver Island – or more focused on specific parameters (e.g., turbidity)?</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3490" name="Picture 2"/>
          <p:cNvPicPr>
            <a:picLocks noChangeAspect="1" noChangeArrowheads="1"/>
          </p:cNvPicPr>
          <p:nvPr/>
        </p:nvPicPr>
        <p:blipFill>
          <a:blip r:embed="rId2"/>
          <a:srcRect/>
          <a:stretch>
            <a:fillRect/>
          </a:stretch>
        </p:blipFill>
        <p:spPr bwMode="auto">
          <a:xfrm>
            <a:off x="993641" y="374304"/>
            <a:ext cx="7237413" cy="3302000"/>
          </a:xfrm>
          <a:prstGeom prst="rect">
            <a:avLst/>
          </a:prstGeom>
          <a:noFill/>
          <a:ln w="9525">
            <a:noFill/>
            <a:miter lim="800000"/>
            <a:headEnd/>
            <a:tailEnd/>
          </a:ln>
          <a:effectLst/>
        </p:spPr>
      </p:pic>
      <p:pic>
        <p:nvPicPr>
          <p:cNvPr id="63491" name="Picture 3"/>
          <p:cNvPicPr>
            <a:picLocks noChangeAspect="1" noChangeArrowheads="1"/>
          </p:cNvPicPr>
          <p:nvPr/>
        </p:nvPicPr>
        <p:blipFill>
          <a:blip r:embed="rId3"/>
          <a:srcRect/>
          <a:stretch>
            <a:fillRect/>
          </a:stretch>
        </p:blipFill>
        <p:spPr bwMode="auto">
          <a:xfrm>
            <a:off x="882012" y="3468688"/>
            <a:ext cx="7202289" cy="33893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NEXT 2B – THINK OF MONITORING IN THE </a:t>
            </a:r>
            <a:r>
              <a:rPr lang="en-US" i="1" dirty="0" smtClean="0"/>
              <a:t>LONG TERM</a:t>
            </a:r>
            <a:endParaRPr lang="en-US" i="1" dirty="0"/>
          </a:p>
        </p:txBody>
      </p:sp>
      <p:pic>
        <p:nvPicPr>
          <p:cNvPr id="4" name="Content Placeholder 3" descr="Screen shot 2013-04-18 at 3.40.25 PM.png"/>
          <p:cNvPicPr>
            <a:picLocks noGrp="1" noChangeAspect="1"/>
          </p:cNvPicPr>
          <p:nvPr>
            <p:ph idx="1"/>
          </p:nvPr>
        </p:nvPicPr>
        <p:blipFill>
          <a:blip r:embed="rId2"/>
          <a:srcRect l="-13787" r="-13787"/>
          <a:stretch>
            <a:fillRect/>
          </a:stretch>
        </p:blipFill>
        <p:spPr>
          <a:xfrm>
            <a:off x="457200" y="1947768"/>
            <a:ext cx="8229600" cy="4525963"/>
          </a:xfrm>
        </p:spPr>
      </p:pic>
      <p:sp>
        <p:nvSpPr>
          <p:cNvPr id="5" name="TextBox 4"/>
          <p:cNvSpPr txBox="1"/>
          <p:nvPr/>
        </p:nvSpPr>
        <p:spPr>
          <a:xfrm>
            <a:off x="457200" y="6537160"/>
            <a:ext cx="3975367" cy="338554"/>
          </a:xfrm>
          <a:prstGeom prst="rect">
            <a:avLst/>
          </a:prstGeom>
          <a:noFill/>
        </p:spPr>
        <p:txBody>
          <a:bodyPr wrap="none" rtlCol="0">
            <a:spAutoFit/>
          </a:bodyPr>
          <a:lstStyle/>
          <a:p>
            <a:r>
              <a:rPr lang="en-US" sz="1600" dirty="0" err="1" smtClean="0"/>
              <a:t>Strayer</a:t>
            </a:r>
            <a:r>
              <a:rPr lang="en-US" sz="1600" dirty="0" smtClean="0"/>
              <a:t>, D. et al. 2011. </a:t>
            </a:r>
            <a:r>
              <a:rPr lang="en-US" sz="1600" i="1" dirty="0" err="1" smtClean="0"/>
              <a:t>Oecologia</a:t>
            </a:r>
            <a:r>
              <a:rPr lang="en-US" sz="1600" dirty="0" smtClean="0"/>
              <a:t> 165:1063-72</a:t>
            </a:r>
            <a:endParaRPr lang="en-US" sz="1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next - 3 – more vigilance on toxics</a:t>
            </a:r>
            <a:endParaRPr lang="en-US" dirty="0"/>
          </a:p>
        </p:txBody>
      </p:sp>
      <p:sp>
        <p:nvSpPr>
          <p:cNvPr id="3" name="Content Placeholder 2"/>
          <p:cNvSpPr>
            <a:spLocks noGrp="1"/>
          </p:cNvSpPr>
          <p:nvPr>
            <p:ph idx="1"/>
          </p:nvPr>
        </p:nvSpPr>
        <p:spPr/>
        <p:txBody>
          <a:bodyPr>
            <a:normAutofit lnSpcReduction="10000"/>
          </a:bodyPr>
          <a:lstStyle/>
          <a:p>
            <a:r>
              <a:rPr lang="en-US" dirty="0" smtClean="0"/>
              <a:t>Vigilance over the toxics of past decades</a:t>
            </a:r>
          </a:p>
          <a:p>
            <a:r>
              <a:rPr lang="en-US" dirty="0" smtClean="0"/>
              <a:t>Monitor effects of PCB remediation on downstream HR communities</a:t>
            </a:r>
          </a:p>
          <a:p>
            <a:r>
              <a:rPr lang="en-US" dirty="0" smtClean="0"/>
              <a:t>Vigilance for toxics to come – novel substances</a:t>
            </a:r>
          </a:p>
          <a:p>
            <a:r>
              <a:rPr lang="en-US" dirty="0" smtClean="0"/>
              <a:t>New approaches: genomic and </a:t>
            </a:r>
            <a:r>
              <a:rPr lang="en-US" dirty="0" err="1" smtClean="0"/>
              <a:t>metagenomic</a:t>
            </a:r>
            <a:r>
              <a:rPr lang="en-US" dirty="0" smtClean="0"/>
              <a:t> analyses (microbial responses) of </a:t>
            </a:r>
            <a:r>
              <a:rPr lang="en-US" dirty="0" err="1" smtClean="0"/>
              <a:t>organismal</a:t>
            </a:r>
            <a:r>
              <a:rPr lang="en-US" dirty="0" smtClean="0"/>
              <a:t> responses – detection of contemporary-rapid evolution</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next? 4 – Modernizing fish studies – ecosystem approaches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Changing from fish counting to ecosystem science – what is the effect of shifting predators on HR food webs? Especially impacts of </a:t>
            </a:r>
            <a:r>
              <a:rPr lang="en-US" dirty="0" err="1" smtClean="0"/>
              <a:t>anadromous</a:t>
            </a:r>
            <a:r>
              <a:rPr lang="en-US" dirty="0" smtClean="0"/>
              <a:t> fish migrations and shifts in abundance on food webs</a:t>
            </a:r>
          </a:p>
          <a:p>
            <a:r>
              <a:rPr lang="en-US" dirty="0" smtClean="0"/>
              <a:t>Integrated models of tributaries and rivers – is there a connection with regard to fish populations? Benthos?</a:t>
            </a:r>
          </a:p>
          <a:p>
            <a:r>
              <a:rPr lang="en-US" dirty="0" smtClean="0"/>
              <a:t>The rise hopefully of molecular biology approaches: molecular markers – connectivity within and with other estuaries – establishment of metapopulation structures, </a:t>
            </a:r>
            <a:r>
              <a:rPr lang="en-US" dirty="0" err="1" smtClean="0"/>
              <a:t>megagenomic</a:t>
            </a:r>
            <a:r>
              <a:rPr lang="en-US" dirty="0" smtClean="0"/>
              <a:t> approaches to investigation of lower food webs – pay attention to retained species within the estuary</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next? 5 Restoring ecosystem functions using spatial planning</a:t>
            </a:r>
            <a:endParaRPr lang="en-US" dirty="0"/>
          </a:p>
        </p:txBody>
      </p:sp>
      <p:sp>
        <p:nvSpPr>
          <p:cNvPr id="3" name="Content Placeholder 2"/>
          <p:cNvSpPr>
            <a:spLocks noGrp="1"/>
          </p:cNvSpPr>
          <p:nvPr>
            <p:ph idx="1"/>
          </p:nvPr>
        </p:nvSpPr>
        <p:spPr>
          <a:xfrm>
            <a:off x="457200" y="2415648"/>
            <a:ext cx="8229600" cy="4525963"/>
          </a:xfrm>
        </p:spPr>
        <p:txBody>
          <a:bodyPr>
            <a:normAutofit fontScale="77500" lnSpcReduction="20000"/>
          </a:bodyPr>
          <a:lstStyle/>
          <a:p>
            <a:r>
              <a:rPr lang="en-US" dirty="0" smtClean="0"/>
              <a:t>Finding a proper balance to restore habitats</a:t>
            </a:r>
          </a:p>
          <a:p>
            <a:r>
              <a:rPr lang="en-US" b="1" dirty="0" smtClean="0">
                <a:solidFill>
                  <a:srgbClr val="FF0000"/>
                </a:solidFill>
              </a:rPr>
              <a:t>Strategic Spatial Planning </a:t>
            </a:r>
            <a:r>
              <a:rPr lang="en-US" dirty="0" smtClean="0"/>
              <a:t>for Hudson River Sustainability</a:t>
            </a:r>
          </a:p>
          <a:p>
            <a:r>
              <a:rPr lang="en-US" dirty="0" smtClean="0"/>
              <a:t>Priority on restorations that affect ecosystem function (nitrogen cycling, restoring indigenous ecosystem engineers)</a:t>
            </a:r>
          </a:p>
          <a:p>
            <a:r>
              <a:rPr lang="en-US" dirty="0" smtClean="0"/>
              <a:t>DON’T ASSUME THAT RESTORATION WILL MAKE UP FOR CLEANING THE ENVIRONMENT. DON’T MOP THE FLOOR, TURN OFF THE FAUCET!</a:t>
            </a:r>
          </a:p>
          <a:p>
            <a:r>
              <a:rPr lang="en-US" dirty="0" smtClean="0"/>
              <a:t>DON’T AVOID NECESSARY “INDUSTRIAL STRENGTH” FIXES TO PROTECT AGAINST FLOODING OF URBAN INFRASTRUCTURE</a:t>
            </a:r>
          </a:p>
          <a:p>
            <a:r>
              <a:rPr lang="en-US" dirty="0" smtClean="0"/>
              <a:t>DON’T AVOID REZONING IN MOST DANGEROUS PLACES</a:t>
            </a:r>
            <a:endParaRPr lang="en-US" dirty="0"/>
          </a:p>
        </p:txBody>
      </p:sp>
      <p:sp>
        <p:nvSpPr>
          <p:cNvPr id="4" name="TextBox 3"/>
          <p:cNvSpPr txBox="1"/>
          <p:nvPr/>
        </p:nvSpPr>
        <p:spPr>
          <a:xfrm>
            <a:off x="534747" y="1778005"/>
            <a:ext cx="8108710" cy="461665"/>
          </a:xfrm>
          <a:prstGeom prst="rect">
            <a:avLst/>
          </a:prstGeom>
          <a:noFill/>
        </p:spPr>
        <p:txBody>
          <a:bodyPr wrap="none" rtlCol="0">
            <a:spAutoFit/>
          </a:bodyPr>
          <a:lstStyle/>
          <a:p>
            <a:r>
              <a:rPr lang="en-US" sz="2400" dirty="0" smtClean="0"/>
              <a:t>Given that we now have excellent habitat maps for the Hudson:</a:t>
            </a:r>
            <a:endParaRPr lang="en-US"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5" name="Trapezoid 4"/>
          <p:cNvSpPr/>
          <p:nvPr/>
        </p:nvSpPr>
        <p:spPr>
          <a:xfrm>
            <a:off x="1962530" y="808239"/>
            <a:ext cx="5271870" cy="2174546"/>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00"/>
                </a:solidFill>
              </a:rPr>
              <a:t>Low growth, </a:t>
            </a:r>
          </a:p>
          <a:p>
            <a:pPr algn="ctr"/>
            <a:r>
              <a:rPr lang="en-US" sz="2400" dirty="0" smtClean="0">
                <a:solidFill>
                  <a:srgbClr val="FFFF00"/>
                </a:solidFill>
              </a:rPr>
              <a:t>Low disease,</a:t>
            </a:r>
          </a:p>
          <a:p>
            <a:pPr algn="ctr"/>
            <a:r>
              <a:rPr lang="en-US" sz="2400" dirty="0" smtClean="0">
                <a:solidFill>
                  <a:srgbClr val="FFFF00"/>
                </a:solidFill>
              </a:rPr>
              <a:t>Low Predation</a:t>
            </a:r>
            <a:endParaRPr lang="en-US" sz="2400" dirty="0">
              <a:solidFill>
                <a:srgbClr val="FFFF00"/>
              </a:solidFill>
            </a:endParaRPr>
          </a:p>
        </p:txBody>
      </p:sp>
      <p:sp>
        <p:nvSpPr>
          <p:cNvPr id="6" name="Trapezoid 5"/>
          <p:cNvSpPr/>
          <p:nvPr/>
        </p:nvSpPr>
        <p:spPr>
          <a:xfrm flipV="1">
            <a:off x="1961010" y="4174387"/>
            <a:ext cx="5271870" cy="2174546"/>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3886566" y="2982785"/>
            <a:ext cx="1308348" cy="11916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rot="5400000">
            <a:off x="3308338" y="3829509"/>
            <a:ext cx="2463997" cy="794"/>
          </a:xfrm>
          <a:prstGeom prst="straightConnector1">
            <a:avLst/>
          </a:prstGeom>
          <a:ln w="762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85543" y="-101754"/>
            <a:ext cx="5548665" cy="954107"/>
          </a:xfrm>
          <a:prstGeom prst="rect">
            <a:avLst/>
          </a:prstGeom>
          <a:noFill/>
        </p:spPr>
        <p:txBody>
          <a:bodyPr wrap="none" rtlCol="0">
            <a:spAutoFit/>
          </a:bodyPr>
          <a:lstStyle/>
          <a:p>
            <a:r>
              <a:rPr lang="en-US" sz="2800" dirty="0" smtClean="0"/>
              <a:t>Example of Strategic </a:t>
            </a:r>
            <a:r>
              <a:rPr lang="en-US" sz="2800" smtClean="0"/>
              <a:t>Spatial Planning</a:t>
            </a:r>
          </a:p>
          <a:p>
            <a:r>
              <a:rPr lang="en-US" sz="2800" dirty="0" smtClean="0"/>
              <a:t>Self-Sustaining Metapopulation</a:t>
            </a:r>
            <a:endParaRPr lang="en-US" sz="2800" dirty="0"/>
          </a:p>
        </p:txBody>
      </p:sp>
      <p:sp>
        <p:nvSpPr>
          <p:cNvPr id="12" name="TextBox 11"/>
          <p:cNvSpPr txBox="1"/>
          <p:nvPr/>
        </p:nvSpPr>
        <p:spPr>
          <a:xfrm>
            <a:off x="3360630" y="4956165"/>
            <a:ext cx="2361794" cy="1200328"/>
          </a:xfrm>
          <a:prstGeom prst="rect">
            <a:avLst/>
          </a:prstGeom>
          <a:noFill/>
        </p:spPr>
        <p:txBody>
          <a:bodyPr wrap="none" rtlCol="0">
            <a:spAutoFit/>
          </a:bodyPr>
          <a:lstStyle/>
          <a:p>
            <a:r>
              <a:rPr lang="en-US" sz="2400" dirty="0" smtClean="0">
                <a:solidFill>
                  <a:srgbClr val="FFFF00"/>
                </a:solidFill>
              </a:rPr>
              <a:t>High growth rate, </a:t>
            </a:r>
          </a:p>
          <a:p>
            <a:r>
              <a:rPr lang="en-US" sz="2400" dirty="0" smtClean="0">
                <a:solidFill>
                  <a:srgbClr val="FFFF00"/>
                </a:solidFill>
              </a:rPr>
              <a:t>High disease, </a:t>
            </a:r>
          </a:p>
          <a:p>
            <a:r>
              <a:rPr lang="en-US" sz="2400" dirty="0" smtClean="0">
                <a:solidFill>
                  <a:srgbClr val="FFFF00"/>
                </a:solidFill>
              </a:rPr>
              <a:t>High predation</a:t>
            </a:r>
            <a:endParaRPr lang="en-US" sz="2400" dirty="0">
              <a:solidFill>
                <a:srgbClr val="FFFF00"/>
              </a:solidFill>
            </a:endParaRPr>
          </a:p>
        </p:txBody>
      </p:sp>
      <p:sp>
        <p:nvSpPr>
          <p:cNvPr id="14" name="TextBox 13"/>
          <p:cNvSpPr txBox="1"/>
          <p:nvPr/>
        </p:nvSpPr>
        <p:spPr>
          <a:xfrm>
            <a:off x="5639180" y="3321588"/>
            <a:ext cx="2850660" cy="553998"/>
          </a:xfrm>
          <a:prstGeom prst="rect">
            <a:avLst/>
          </a:prstGeom>
          <a:noFill/>
        </p:spPr>
        <p:txBody>
          <a:bodyPr wrap="none" rtlCol="0">
            <a:spAutoFit/>
          </a:bodyPr>
          <a:lstStyle/>
          <a:p>
            <a:r>
              <a:rPr lang="en-US" sz="3000" dirty="0" smtClean="0"/>
              <a:t>Tradeoff Strategy</a:t>
            </a:r>
            <a:endParaRPr lang="en-US" sz="3000" dirty="0"/>
          </a:p>
        </p:txBody>
      </p:sp>
      <p:sp>
        <p:nvSpPr>
          <p:cNvPr id="17" name="Curved Left Arrow 16"/>
          <p:cNvSpPr/>
          <p:nvPr/>
        </p:nvSpPr>
        <p:spPr>
          <a:xfrm>
            <a:off x="5722424" y="4956165"/>
            <a:ext cx="934754" cy="1169998"/>
          </a:xfrm>
          <a:prstGeom prst="curvedLef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Curved Left Arrow 17"/>
          <p:cNvSpPr/>
          <p:nvPr/>
        </p:nvSpPr>
        <p:spPr>
          <a:xfrm>
            <a:off x="5797864" y="1413717"/>
            <a:ext cx="934754" cy="1169998"/>
          </a:xfrm>
          <a:prstGeom prst="curvedLef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6713400" y="1674206"/>
            <a:ext cx="1665127" cy="369332"/>
          </a:xfrm>
          <a:prstGeom prst="rect">
            <a:avLst/>
          </a:prstGeom>
          <a:noFill/>
        </p:spPr>
        <p:txBody>
          <a:bodyPr wrap="none" rtlCol="0">
            <a:spAutoFit/>
          </a:bodyPr>
          <a:lstStyle/>
          <a:p>
            <a:r>
              <a:rPr lang="en-US" dirty="0" smtClean="0"/>
              <a:t>Larval retention</a:t>
            </a:r>
            <a:endParaRPr lang="en-US" dirty="0"/>
          </a:p>
        </p:txBody>
      </p:sp>
      <p:sp>
        <p:nvSpPr>
          <p:cNvPr id="20" name="TextBox 19"/>
          <p:cNvSpPr txBox="1"/>
          <p:nvPr/>
        </p:nvSpPr>
        <p:spPr>
          <a:xfrm>
            <a:off x="6634920" y="5309770"/>
            <a:ext cx="1665127" cy="369332"/>
          </a:xfrm>
          <a:prstGeom prst="rect">
            <a:avLst/>
          </a:prstGeom>
          <a:noFill/>
        </p:spPr>
        <p:txBody>
          <a:bodyPr wrap="none" rtlCol="0">
            <a:spAutoFit/>
          </a:bodyPr>
          <a:lstStyle/>
          <a:p>
            <a:r>
              <a:rPr lang="en-US" dirty="0" smtClean="0"/>
              <a:t>Larval retention</a:t>
            </a:r>
            <a:endParaRPr lang="en-US" dirty="0"/>
          </a:p>
        </p:txBody>
      </p:sp>
      <p:sp>
        <p:nvSpPr>
          <p:cNvPr id="21" name="TextBox 20"/>
          <p:cNvSpPr txBox="1"/>
          <p:nvPr/>
        </p:nvSpPr>
        <p:spPr>
          <a:xfrm>
            <a:off x="5329566" y="2405491"/>
            <a:ext cx="1558727" cy="369332"/>
          </a:xfrm>
          <a:prstGeom prst="rect">
            <a:avLst/>
          </a:prstGeom>
          <a:noFill/>
        </p:spPr>
        <p:txBody>
          <a:bodyPr wrap="none" rtlCol="0">
            <a:spAutoFit/>
          </a:bodyPr>
          <a:lstStyle/>
          <a:p>
            <a:r>
              <a:rPr lang="en-US" dirty="0" smtClean="0"/>
              <a:t>RECRUITMENT</a:t>
            </a:r>
            <a:endParaRPr lang="en-US" dirty="0"/>
          </a:p>
        </p:txBody>
      </p:sp>
      <p:sp>
        <p:nvSpPr>
          <p:cNvPr id="22" name="TextBox 21"/>
          <p:cNvSpPr txBox="1"/>
          <p:nvPr/>
        </p:nvSpPr>
        <p:spPr>
          <a:xfrm>
            <a:off x="4404526" y="6021811"/>
            <a:ext cx="1558727" cy="369332"/>
          </a:xfrm>
          <a:prstGeom prst="rect">
            <a:avLst/>
          </a:prstGeom>
          <a:noFill/>
        </p:spPr>
        <p:txBody>
          <a:bodyPr wrap="none" rtlCol="0">
            <a:spAutoFit/>
          </a:bodyPr>
          <a:lstStyle/>
          <a:p>
            <a:r>
              <a:rPr lang="en-US" dirty="0" smtClean="0"/>
              <a:t>RECRUITMENT</a:t>
            </a:r>
            <a:endParaRPr lang="en-US" dirty="0"/>
          </a:p>
        </p:txBody>
      </p:sp>
      <p:sp>
        <p:nvSpPr>
          <p:cNvPr id="23" name="TextBox 22"/>
          <p:cNvSpPr txBox="1"/>
          <p:nvPr/>
        </p:nvSpPr>
        <p:spPr>
          <a:xfrm>
            <a:off x="3082173" y="1044385"/>
            <a:ext cx="2917122" cy="369332"/>
          </a:xfrm>
          <a:prstGeom prst="rect">
            <a:avLst/>
          </a:prstGeom>
          <a:noFill/>
        </p:spPr>
        <p:txBody>
          <a:bodyPr wrap="none" rtlCol="0">
            <a:spAutoFit/>
          </a:bodyPr>
          <a:lstStyle/>
          <a:p>
            <a:r>
              <a:rPr lang="en-US" dirty="0" smtClean="0"/>
              <a:t>Tappan Zee – Haverstraw Bay</a:t>
            </a:r>
            <a:endParaRPr lang="en-US" dirty="0"/>
          </a:p>
        </p:txBody>
      </p:sp>
      <p:sp>
        <p:nvSpPr>
          <p:cNvPr id="24" name="TextBox 23"/>
          <p:cNvSpPr txBox="1"/>
          <p:nvPr/>
        </p:nvSpPr>
        <p:spPr>
          <a:xfrm>
            <a:off x="3114776" y="4343400"/>
            <a:ext cx="2659702" cy="369332"/>
          </a:xfrm>
          <a:prstGeom prst="rect">
            <a:avLst/>
          </a:prstGeom>
          <a:noFill/>
        </p:spPr>
        <p:txBody>
          <a:bodyPr wrap="none" rtlCol="0">
            <a:spAutoFit/>
          </a:bodyPr>
          <a:lstStyle/>
          <a:p>
            <a:r>
              <a:rPr lang="en-US" dirty="0" smtClean="0"/>
              <a:t>NY-NJ Harbor, coastal sites</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c.boscobelsouth04cloud_3.jpg"/>
          <p:cNvPicPr>
            <a:picLocks noChangeAspect="1"/>
          </p:cNvPicPr>
          <p:nvPr/>
        </p:nvPicPr>
        <p:blipFill>
          <a:blip r:embed="rId2"/>
          <a:stretch>
            <a:fillRect/>
          </a:stretch>
        </p:blipFill>
        <p:spPr>
          <a:xfrm>
            <a:off x="-831677" y="-13806"/>
            <a:ext cx="10573657" cy="6936319"/>
          </a:xfrm>
          <a:prstGeom prst="rect">
            <a:avLst/>
          </a:prstGeom>
        </p:spPr>
      </p:pic>
      <p:sp>
        <p:nvSpPr>
          <p:cNvPr id="2" name="Title 1"/>
          <p:cNvSpPr>
            <a:spLocks noGrp="1"/>
          </p:cNvSpPr>
          <p:nvPr>
            <p:ph type="ctrTitle"/>
          </p:nvPr>
        </p:nvSpPr>
        <p:spPr/>
        <p:txBody>
          <a:bodyPr>
            <a:normAutofit/>
          </a:bodyPr>
          <a:lstStyle/>
          <a:p>
            <a:r>
              <a:rPr lang="en-US" dirty="0" smtClean="0"/>
              <a:t/>
            </a:r>
            <a:br>
              <a:rPr lang="en-US" dirty="0" smtClean="0"/>
            </a:br>
            <a:endParaRPr lang="en-US" dirty="0"/>
          </a:p>
        </p:txBody>
      </p:sp>
      <p:sp>
        <p:nvSpPr>
          <p:cNvPr id="3" name="Subtitle 2"/>
          <p:cNvSpPr>
            <a:spLocks noGrp="1"/>
          </p:cNvSpPr>
          <p:nvPr>
            <p:ph type="subTitle" idx="1"/>
          </p:nvPr>
        </p:nvSpPr>
        <p:spPr>
          <a:xfrm>
            <a:off x="-602501" y="377824"/>
            <a:ext cx="6400800" cy="4371349"/>
          </a:xfrm>
        </p:spPr>
        <p:txBody>
          <a:bodyPr>
            <a:normAutofit fontScale="85000" lnSpcReduction="20000"/>
          </a:bodyPr>
          <a:lstStyle/>
          <a:p>
            <a:r>
              <a:rPr lang="en-US" dirty="0" smtClean="0">
                <a:solidFill>
                  <a:srgbClr val="FFFF00"/>
                </a:solidFill>
              </a:rPr>
              <a:t>Many Thanks To:</a:t>
            </a:r>
          </a:p>
          <a:p>
            <a:r>
              <a:rPr lang="en-US" dirty="0" smtClean="0">
                <a:solidFill>
                  <a:srgbClr val="FF0000"/>
                </a:solidFill>
              </a:rPr>
              <a:t>Jon Cole</a:t>
            </a:r>
          </a:p>
          <a:p>
            <a:r>
              <a:rPr lang="en-US" dirty="0" smtClean="0">
                <a:solidFill>
                  <a:srgbClr val="FF0000"/>
                </a:solidFill>
              </a:rPr>
              <a:t>Rocky Geyer</a:t>
            </a:r>
          </a:p>
          <a:p>
            <a:r>
              <a:rPr lang="en-US" dirty="0" smtClean="0">
                <a:solidFill>
                  <a:srgbClr val="FF0000"/>
                </a:solidFill>
              </a:rPr>
              <a:t>Eric </a:t>
            </a:r>
            <a:r>
              <a:rPr lang="en-US" dirty="0" err="1" smtClean="0">
                <a:solidFill>
                  <a:srgbClr val="FF0000"/>
                </a:solidFill>
              </a:rPr>
              <a:t>Kiviat</a:t>
            </a:r>
            <a:endParaRPr lang="en-US" dirty="0" smtClean="0">
              <a:solidFill>
                <a:srgbClr val="FF0000"/>
              </a:solidFill>
            </a:endParaRPr>
          </a:p>
          <a:p>
            <a:r>
              <a:rPr lang="en-US" dirty="0" smtClean="0">
                <a:solidFill>
                  <a:srgbClr val="FF0000"/>
                </a:solidFill>
              </a:rPr>
              <a:t>Mike Pace</a:t>
            </a:r>
          </a:p>
          <a:p>
            <a:r>
              <a:rPr lang="en-US" dirty="0" smtClean="0">
                <a:solidFill>
                  <a:srgbClr val="FF0000"/>
                </a:solidFill>
              </a:rPr>
              <a:t>Dave Ralston</a:t>
            </a:r>
          </a:p>
          <a:p>
            <a:r>
              <a:rPr lang="en-US" dirty="0" smtClean="0">
                <a:solidFill>
                  <a:srgbClr val="FF0000"/>
                </a:solidFill>
              </a:rPr>
              <a:t>Malcolm Scully</a:t>
            </a:r>
          </a:p>
          <a:p>
            <a:r>
              <a:rPr lang="en-US" dirty="0" smtClean="0">
                <a:solidFill>
                  <a:srgbClr val="FF0000"/>
                </a:solidFill>
              </a:rPr>
              <a:t>Dave </a:t>
            </a:r>
            <a:r>
              <a:rPr lang="en-US" dirty="0" err="1" smtClean="0">
                <a:solidFill>
                  <a:srgbClr val="FF0000"/>
                </a:solidFill>
              </a:rPr>
              <a:t>Strayer</a:t>
            </a:r>
            <a:endParaRPr lang="en-US" dirty="0" smtClean="0">
              <a:solidFill>
                <a:srgbClr val="FF0000"/>
              </a:solidFill>
            </a:endParaRPr>
          </a:p>
          <a:p>
            <a:r>
              <a:rPr lang="en-US" dirty="0" smtClean="0">
                <a:solidFill>
                  <a:srgbClr val="FF0000"/>
                </a:solidFill>
              </a:rPr>
              <a:t>John Waldman</a:t>
            </a:r>
          </a:p>
          <a:p>
            <a:r>
              <a:rPr lang="en-US" dirty="0" smtClean="0">
                <a:solidFill>
                  <a:srgbClr val="FF0000"/>
                </a:solidFill>
              </a:rPr>
              <a:t>Ike </a:t>
            </a:r>
            <a:r>
              <a:rPr lang="en-US" dirty="0" err="1" smtClean="0">
                <a:solidFill>
                  <a:srgbClr val="FF0000"/>
                </a:solidFill>
              </a:rPr>
              <a:t>Wirgin</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a:srcRect/>
          <a:stretch>
            <a:fillRect/>
          </a:stretch>
        </p:blipFill>
        <p:spPr bwMode="auto">
          <a:xfrm>
            <a:off x="1925022" y="-52812"/>
            <a:ext cx="5036135" cy="6950598"/>
          </a:xfrm>
          <a:prstGeom prst="rect">
            <a:avLst/>
          </a:prstGeom>
          <a:noFill/>
          <a:ln w="9525">
            <a:noFill/>
            <a:miter lim="800000"/>
            <a:headEnd/>
            <a:tailEnd/>
          </a:ln>
          <a:effectLst/>
        </p:spPr>
      </p:pic>
      <p:sp>
        <p:nvSpPr>
          <p:cNvPr id="5" name="Rectangle 4"/>
          <p:cNvSpPr/>
          <p:nvPr/>
        </p:nvSpPr>
        <p:spPr>
          <a:xfrm>
            <a:off x="208950" y="6443549"/>
            <a:ext cx="1716072" cy="369332"/>
          </a:xfrm>
          <a:prstGeom prst="rect">
            <a:avLst/>
          </a:prstGeom>
        </p:spPr>
        <p:txBody>
          <a:bodyPr wrap="none">
            <a:spAutoFit/>
          </a:bodyPr>
          <a:lstStyle/>
          <a:p>
            <a:r>
              <a:rPr lang="en-US" dirty="0" err="1" smtClean="0">
                <a:solidFill>
                  <a:srgbClr val="FF0000"/>
                </a:solidFill>
              </a:rPr>
              <a:t>www.dec.ny.gov</a:t>
            </a:r>
            <a:endParaRPr lang="en-US" dirty="0">
              <a:solidFill>
                <a:srgbClr val="FF0000"/>
              </a:solidFill>
            </a:endParaRPr>
          </a:p>
        </p:txBody>
      </p:sp>
      <p:sp>
        <p:nvSpPr>
          <p:cNvPr id="6" name="TextBox 5"/>
          <p:cNvSpPr txBox="1"/>
          <p:nvPr/>
        </p:nvSpPr>
        <p:spPr>
          <a:xfrm>
            <a:off x="2205789" y="274638"/>
            <a:ext cx="2428870" cy="369332"/>
          </a:xfrm>
          <a:prstGeom prst="rect">
            <a:avLst/>
          </a:prstGeom>
          <a:noFill/>
        </p:spPr>
        <p:txBody>
          <a:bodyPr wrap="none" rtlCol="0">
            <a:spAutoFit/>
          </a:bodyPr>
          <a:lstStyle/>
          <a:p>
            <a:r>
              <a:rPr lang="en-US" dirty="0" smtClean="0"/>
              <a:t>A network of tributaries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Rearview Mirror</a:t>
            </a:r>
            <a:endParaRPr lang="en-US" dirty="0"/>
          </a:p>
        </p:txBody>
      </p:sp>
      <p:pic>
        <p:nvPicPr>
          <p:cNvPr id="6" name="Content Placeholder 5" descr="Screen shot 2013-04-17 at 9.42.08 PM.png"/>
          <p:cNvPicPr>
            <a:picLocks noGrp="1" noChangeAspect="1"/>
          </p:cNvPicPr>
          <p:nvPr>
            <p:ph idx="1"/>
          </p:nvPr>
        </p:nvPicPr>
        <p:blipFill>
          <a:blip r:embed="rId2"/>
          <a:srcRect l="-78893" r="-78893"/>
          <a:stretch>
            <a:fillRect/>
          </a:stretch>
        </p:blip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Picture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500 km long, small watershed (34,000 km</a:t>
            </a:r>
            <a:r>
              <a:rPr lang="en-US" baseline="30000" dirty="0" smtClean="0"/>
              <a:t>2</a:t>
            </a:r>
            <a:r>
              <a:rPr lang="en-US" dirty="0" smtClean="0"/>
              <a:t>), rich in tributaries: </a:t>
            </a:r>
          </a:p>
          <a:p>
            <a:r>
              <a:rPr lang="en-US" dirty="0" smtClean="0"/>
              <a:t>Upper Hudson (little damming) – Mohawk Basin - Lower Hudson (240 km - tidal, fjord) – moderately stratified estuary</a:t>
            </a:r>
          </a:p>
          <a:p>
            <a:r>
              <a:rPr lang="en-US" dirty="0" smtClean="0"/>
              <a:t>Steep banks</a:t>
            </a:r>
          </a:p>
          <a:p>
            <a:r>
              <a:rPr lang="en-US" dirty="0" smtClean="0"/>
              <a:t>Dynamic sedimentation-erosion, Loci of high turbidity </a:t>
            </a:r>
          </a:p>
          <a:p>
            <a:r>
              <a:rPr lang="en-US" dirty="0" smtClean="0"/>
              <a:t>Strong control by precipitation coupled with discharge</a:t>
            </a:r>
          </a:p>
          <a:p>
            <a:r>
              <a:rPr lang="en-US" dirty="0" smtClean="0"/>
              <a:t>Turbid, high nutrient input – low primary productivity – light limited</a:t>
            </a:r>
          </a:p>
          <a:p>
            <a:r>
              <a:rPr lang="en-US" dirty="0" smtClean="0"/>
              <a:t>Primary productivity, zooplankton maximized with high residence time – low flow, neap tide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dianbktowestpoint_faded.png"/>
          <p:cNvPicPr>
            <a:picLocks noChangeAspect="1"/>
          </p:cNvPicPr>
          <p:nvPr/>
        </p:nvPicPr>
        <p:blipFill>
          <a:blip r:embed="rId2"/>
          <a:stretch>
            <a:fillRect/>
          </a:stretch>
        </p:blipFill>
        <p:spPr>
          <a:xfrm>
            <a:off x="0" y="259991"/>
            <a:ext cx="9144000" cy="6642817"/>
          </a:xfrm>
          <a:prstGeom prst="rect">
            <a:avLst/>
          </a:prstGeom>
        </p:spPr>
      </p:pic>
      <p:sp>
        <p:nvSpPr>
          <p:cNvPr id="2" name="Title 1"/>
          <p:cNvSpPr>
            <a:spLocks noGrp="1"/>
          </p:cNvSpPr>
          <p:nvPr>
            <p:ph type="title"/>
          </p:nvPr>
        </p:nvSpPr>
        <p:spPr/>
        <p:txBody>
          <a:bodyPr/>
          <a:lstStyle/>
          <a:p>
            <a:r>
              <a:rPr lang="en-US" dirty="0" smtClean="0"/>
              <a:t>Big Picture 2</a:t>
            </a:r>
            <a:endParaRPr lang="en-US" dirty="0"/>
          </a:p>
        </p:txBody>
      </p:sp>
      <p:graphicFrame>
        <p:nvGraphicFramePr>
          <p:cNvPr id="4" name="Table 3"/>
          <p:cNvGraphicFramePr>
            <a:graphicFrameLocks noGrp="1"/>
          </p:cNvGraphicFramePr>
          <p:nvPr/>
        </p:nvGraphicFramePr>
        <p:xfrm>
          <a:off x="1100661" y="2861708"/>
          <a:ext cx="6739468" cy="3659052"/>
        </p:xfrm>
        <a:graphic>
          <a:graphicData uri="http://schemas.openxmlformats.org/drawingml/2006/table">
            <a:tbl>
              <a:tblPr firstRow="1" bandRow="1">
                <a:tableStyleId>{5C22544A-7EE6-4342-B048-85BDC9FD1C3A}</a:tableStyleId>
              </a:tblPr>
              <a:tblGrid>
                <a:gridCol w="3369734"/>
                <a:gridCol w="3369734"/>
              </a:tblGrid>
              <a:tr h="503162">
                <a:tc>
                  <a:txBody>
                    <a:bodyPr/>
                    <a:lstStyle/>
                    <a:p>
                      <a:r>
                        <a:rPr lang="en-US" dirty="0" smtClean="0"/>
                        <a:t>Habitat Type</a:t>
                      </a:r>
                      <a:endParaRPr lang="en-US" dirty="0"/>
                    </a:p>
                  </a:txBody>
                  <a:tcPr/>
                </a:tc>
                <a:tc>
                  <a:txBody>
                    <a:bodyPr/>
                    <a:lstStyle/>
                    <a:p>
                      <a:r>
                        <a:rPr lang="en-US" dirty="0" smtClean="0"/>
                        <a:t>Percent</a:t>
                      </a:r>
                      <a:endParaRPr lang="en-US" dirty="0"/>
                    </a:p>
                  </a:txBody>
                  <a:tcPr/>
                </a:tc>
              </a:tr>
              <a:tr h="503162">
                <a:tc>
                  <a:txBody>
                    <a:bodyPr/>
                    <a:lstStyle/>
                    <a:p>
                      <a:r>
                        <a:rPr lang="en-US" dirty="0" smtClean="0"/>
                        <a:t>Shallows</a:t>
                      </a:r>
                      <a:endParaRPr lang="en-US" dirty="0"/>
                    </a:p>
                  </a:txBody>
                  <a:tcPr/>
                </a:tc>
                <a:tc>
                  <a:txBody>
                    <a:bodyPr/>
                    <a:lstStyle/>
                    <a:p>
                      <a:r>
                        <a:rPr lang="en-US" dirty="0" smtClean="0"/>
                        <a:t>34</a:t>
                      </a:r>
                      <a:endParaRPr lang="en-US" dirty="0"/>
                    </a:p>
                  </a:txBody>
                  <a:tcPr/>
                </a:tc>
              </a:tr>
              <a:tr h="503162">
                <a:tc>
                  <a:txBody>
                    <a:bodyPr/>
                    <a:lstStyle/>
                    <a:p>
                      <a:r>
                        <a:rPr lang="en-US" dirty="0" smtClean="0"/>
                        <a:t>  Tidal Wetlands (cattail, common reed)</a:t>
                      </a:r>
                      <a:endParaRPr lang="en-US" dirty="0"/>
                    </a:p>
                  </a:txBody>
                  <a:tcPr/>
                </a:tc>
                <a:tc>
                  <a:txBody>
                    <a:bodyPr/>
                    <a:lstStyle/>
                    <a:p>
                      <a:r>
                        <a:rPr lang="en-US" dirty="0" smtClean="0"/>
                        <a:t>9</a:t>
                      </a:r>
                      <a:endParaRPr lang="en-US" dirty="0"/>
                    </a:p>
                  </a:txBody>
                  <a:tcPr/>
                </a:tc>
              </a:tr>
              <a:tr h="503162">
                <a:tc>
                  <a:txBody>
                    <a:bodyPr/>
                    <a:lstStyle/>
                    <a:p>
                      <a:r>
                        <a:rPr lang="en-US" dirty="0" smtClean="0"/>
                        <a:t>  SAV</a:t>
                      </a:r>
                      <a:endParaRPr lang="en-US" dirty="0"/>
                    </a:p>
                  </a:txBody>
                  <a:tcPr/>
                </a:tc>
                <a:tc>
                  <a:txBody>
                    <a:bodyPr/>
                    <a:lstStyle/>
                    <a:p>
                      <a:r>
                        <a:rPr lang="en-US" dirty="0" smtClean="0"/>
                        <a:t>6</a:t>
                      </a:r>
                      <a:endParaRPr lang="en-US" dirty="0"/>
                    </a:p>
                  </a:txBody>
                  <a:tcPr/>
                </a:tc>
              </a:tr>
              <a:tr h="503162">
                <a:tc>
                  <a:txBody>
                    <a:bodyPr/>
                    <a:lstStyle/>
                    <a:p>
                      <a:r>
                        <a:rPr lang="en-US" dirty="0" smtClean="0"/>
                        <a:t>  Floating vegetation</a:t>
                      </a:r>
                      <a:endParaRPr lang="en-US" dirty="0"/>
                    </a:p>
                  </a:txBody>
                  <a:tcPr/>
                </a:tc>
                <a:tc>
                  <a:txBody>
                    <a:bodyPr/>
                    <a:lstStyle/>
                    <a:p>
                      <a:r>
                        <a:rPr lang="en-US" dirty="0" smtClean="0"/>
                        <a:t>2</a:t>
                      </a:r>
                      <a:endParaRPr lang="en-US" dirty="0"/>
                    </a:p>
                  </a:txBody>
                  <a:tcPr/>
                </a:tc>
              </a:tr>
              <a:tr h="503162">
                <a:tc>
                  <a:txBody>
                    <a:bodyPr/>
                    <a:lstStyle/>
                    <a:p>
                      <a:r>
                        <a:rPr lang="en-US" dirty="0" smtClean="0"/>
                        <a:t>  Bare bottom</a:t>
                      </a:r>
                      <a:endParaRPr lang="en-US" dirty="0"/>
                    </a:p>
                  </a:txBody>
                  <a:tcPr/>
                </a:tc>
                <a:tc>
                  <a:txBody>
                    <a:bodyPr/>
                    <a:lstStyle/>
                    <a:p>
                      <a:r>
                        <a:rPr lang="en-US" dirty="0" smtClean="0"/>
                        <a:t>17</a:t>
                      </a:r>
                      <a:endParaRPr lang="en-US" dirty="0"/>
                    </a:p>
                  </a:txBody>
                  <a:tcPr/>
                </a:tc>
              </a:tr>
              <a:tr h="503162">
                <a:tc>
                  <a:txBody>
                    <a:bodyPr/>
                    <a:lstStyle/>
                    <a:p>
                      <a:r>
                        <a:rPr lang="en-US" dirty="0" smtClean="0"/>
                        <a:t>Deep-water bottom &gt; 3m</a:t>
                      </a:r>
                      <a:endParaRPr lang="en-US" dirty="0"/>
                    </a:p>
                  </a:txBody>
                  <a:tcPr/>
                </a:tc>
                <a:tc>
                  <a:txBody>
                    <a:bodyPr/>
                    <a:lstStyle/>
                    <a:p>
                      <a:r>
                        <a:rPr lang="en-US" dirty="0" smtClean="0"/>
                        <a:t>66</a:t>
                      </a:r>
                      <a:endParaRPr lang="en-US" dirty="0"/>
                    </a:p>
                  </a:txBody>
                  <a:tcPr/>
                </a:tc>
              </a:tr>
            </a:tbl>
          </a:graphicData>
        </a:graphic>
      </p:graphicFrame>
      <p:sp>
        <p:nvSpPr>
          <p:cNvPr id="5" name="TextBox 4"/>
          <p:cNvSpPr txBox="1"/>
          <p:nvPr/>
        </p:nvSpPr>
        <p:spPr>
          <a:xfrm>
            <a:off x="203200" y="6502407"/>
            <a:ext cx="3634328" cy="369332"/>
          </a:xfrm>
          <a:prstGeom prst="rect">
            <a:avLst/>
          </a:prstGeom>
          <a:noFill/>
        </p:spPr>
        <p:txBody>
          <a:bodyPr wrap="none" rtlCol="0">
            <a:spAutoFit/>
          </a:bodyPr>
          <a:lstStyle/>
          <a:p>
            <a:r>
              <a:rPr lang="en-US" dirty="0" smtClean="0"/>
              <a:t>Source NYSDEC, thanks to Betsy Blair </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c.boscobelfaded.png"/>
          <p:cNvPicPr>
            <a:picLocks noChangeAspect="1"/>
          </p:cNvPicPr>
          <p:nvPr/>
        </p:nvPicPr>
        <p:blipFill>
          <a:blip r:embed="rId2"/>
          <a:stretch>
            <a:fillRect/>
          </a:stretch>
        </p:blipFill>
        <p:spPr>
          <a:xfrm>
            <a:off x="-495402" y="-30156"/>
            <a:ext cx="10668355" cy="6998441"/>
          </a:xfrm>
          <a:prstGeom prst="rect">
            <a:avLst/>
          </a:prstGeom>
        </p:spPr>
      </p:pic>
      <p:sp>
        <p:nvSpPr>
          <p:cNvPr id="2" name="Title 1"/>
          <p:cNvSpPr>
            <a:spLocks noGrp="1"/>
          </p:cNvSpPr>
          <p:nvPr>
            <p:ph type="title"/>
          </p:nvPr>
        </p:nvSpPr>
        <p:spPr/>
        <p:txBody>
          <a:bodyPr/>
          <a:lstStyle/>
          <a:p>
            <a:r>
              <a:rPr lang="en-US" dirty="0" smtClean="0"/>
              <a:t>Big Picture 3</a:t>
            </a:r>
            <a:endParaRPr lang="en-US" dirty="0"/>
          </a:p>
        </p:txBody>
      </p:sp>
      <p:graphicFrame>
        <p:nvGraphicFramePr>
          <p:cNvPr id="4" name="Content Placeholder 3"/>
          <p:cNvGraphicFramePr>
            <a:graphicFrameLocks noGrp="1"/>
          </p:cNvGraphicFramePr>
          <p:nvPr>
            <p:ph idx="1"/>
          </p:nvPr>
        </p:nvGraphicFramePr>
        <p:xfrm>
          <a:off x="33875" y="1600200"/>
          <a:ext cx="9076259" cy="4309532"/>
        </p:xfrm>
        <a:graphic>
          <a:graphicData uri="http://schemas.openxmlformats.org/drawingml/2006/table">
            <a:tbl>
              <a:tblPr firstRow="1" bandRow="1">
                <a:tableStyleId>{5C22544A-7EE6-4342-B048-85BDC9FD1C3A}</a:tableStyleId>
              </a:tblPr>
              <a:tblGrid>
                <a:gridCol w="9076259"/>
              </a:tblGrid>
              <a:tr h="493871">
                <a:tc>
                  <a:txBody>
                    <a:bodyPr/>
                    <a:lstStyle/>
                    <a:p>
                      <a:pPr algn="ctr"/>
                      <a:r>
                        <a:rPr lang="en-US" sz="2400" dirty="0" smtClean="0"/>
                        <a:t>BIOTA</a:t>
                      </a:r>
                      <a:endParaRPr lang="en-US" sz="2400" dirty="0"/>
                    </a:p>
                  </a:txBody>
                  <a:tcPr/>
                </a:tc>
              </a:tr>
              <a:tr h="493871">
                <a:tc>
                  <a:txBody>
                    <a:bodyPr/>
                    <a:lstStyle/>
                    <a:p>
                      <a:r>
                        <a:rPr lang="en-US" dirty="0" smtClean="0"/>
                        <a:t>High</a:t>
                      </a:r>
                      <a:r>
                        <a:rPr lang="en-US" baseline="0" dirty="0" smtClean="0"/>
                        <a:t> fish diversity (&gt; 200 </a:t>
                      </a:r>
                      <a:r>
                        <a:rPr lang="en-US" baseline="0" dirty="0" err="1" smtClean="0"/>
                        <a:t>spp</a:t>
                      </a:r>
                      <a:r>
                        <a:rPr lang="en-US" baseline="0" dirty="0" smtClean="0"/>
                        <a:t>)</a:t>
                      </a:r>
                    </a:p>
                  </a:txBody>
                  <a:tcPr/>
                </a:tc>
              </a:tr>
              <a:tr h="493871">
                <a:tc>
                  <a:txBody>
                    <a:bodyPr/>
                    <a:lstStyle/>
                    <a:p>
                      <a:r>
                        <a:rPr lang="en-US" dirty="0" smtClean="0"/>
                        <a:t>No (more) commercial fisheries (contamination, overfishing)</a:t>
                      </a:r>
                      <a:endParaRPr lang="en-US" dirty="0"/>
                    </a:p>
                  </a:txBody>
                  <a:tcPr/>
                </a:tc>
              </a:tr>
              <a:tr h="493871">
                <a:tc>
                  <a:txBody>
                    <a:bodyPr/>
                    <a:lstStyle/>
                    <a:p>
                      <a:r>
                        <a:rPr lang="en-US" dirty="0" smtClean="0"/>
                        <a:t>Rich</a:t>
                      </a:r>
                      <a:r>
                        <a:rPr lang="en-US" baseline="0" dirty="0" smtClean="0"/>
                        <a:t> benthos (100s of </a:t>
                      </a:r>
                      <a:r>
                        <a:rPr lang="en-US" baseline="0" dirty="0" err="1" smtClean="0"/>
                        <a:t>spp</a:t>
                      </a:r>
                      <a:r>
                        <a:rPr lang="en-US" baseline="0" dirty="0" smtClean="0"/>
                        <a:t>), with some serious declines (e.g., native mussels)</a:t>
                      </a:r>
                      <a:endParaRPr lang="en-US" dirty="0"/>
                    </a:p>
                  </a:txBody>
                  <a:tcPr/>
                </a:tc>
              </a:tr>
              <a:tr h="852435">
                <a:tc>
                  <a:txBody>
                    <a:bodyPr/>
                    <a:lstStyle/>
                    <a:p>
                      <a:r>
                        <a:rPr lang="en-US" dirty="0" smtClean="0"/>
                        <a:t>High Invasive diversity (&gt; 100 </a:t>
                      </a:r>
                      <a:r>
                        <a:rPr lang="en-US" dirty="0" err="1" smtClean="0"/>
                        <a:t>spp</a:t>
                      </a:r>
                      <a:r>
                        <a:rPr lang="en-US" dirty="0" smtClean="0"/>
                        <a:t>), strong impacts of a few species (e.g., zebra</a:t>
                      </a:r>
                      <a:r>
                        <a:rPr lang="en-US" baseline="0" dirty="0" smtClean="0"/>
                        <a:t> mussels)</a:t>
                      </a:r>
                      <a:endParaRPr lang="en-US" dirty="0"/>
                    </a:p>
                  </a:txBody>
                  <a:tcPr/>
                </a:tc>
              </a:tr>
              <a:tr h="493871">
                <a:tc>
                  <a:txBody>
                    <a:bodyPr/>
                    <a:lstStyle/>
                    <a:p>
                      <a:r>
                        <a:rPr lang="en-US" dirty="0" smtClean="0"/>
                        <a:t>Strong</a:t>
                      </a:r>
                      <a:r>
                        <a:rPr lang="en-US" baseline="0" dirty="0" smtClean="0"/>
                        <a:t> impact of </a:t>
                      </a:r>
                      <a:r>
                        <a:rPr lang="en-US" baseline="0" dirty="0" err="1" smtClean="0"/>
                        <a:t>anadromous</a:t>
                      </a:r>
                      <a:r>
                        <a:rPr lang="en-US" baseline="0" dirty="0" smtClean="0"/>
                        <a:t> fishes (shad, striped bass), migratory inverts (blue crabs)</a:t>
                      </a:r>
                      <a:endParaRPr lang="en-US" dirty="0"/>
                    </a:p>
                  </a:txBody>
                  <a:tcPr/>
                </a:tc>
              </a:tr>
              <a:tr h="493871">
                <a:tc>
                  <a:txBody>
                    <a:bodyPr/>
                    <a:lstStyle/>
                    <a:p>
                      <a:r>
                        <a:rPr lang="en-US" dirty="0" smtClean="0"/>
                        <a:t>Estuarine species in lower estuary with larval retention adaptations (crabs, barnacles, oysters?)</a:t>
                      </a:r>
                      <a:endParaRPr lang="en-US" dirty="0"/>
                    </a:p>
                  </a:txBody>
                  <a:tcPr/>
                </a:tc>
              </a:tr>
              <a:tr h="493871">
                <a:tc>
                  <a:txBody>
                    <a:bodyPr/>
                    <a:lstStyle/>
                    <a:p>
                      <a:r>
                        <a:rPr lang="en-US" dirty="0" smtClean="0"/>
                        <a:t>Zooplankton: very sensitive to flow,</a:t>
                      </a:r>
                      <a:r>
                        <a:rPr lang="en-US" baseline="0" dirty="0" smtClean="0"/>
                        <a:t> phytoplankton, and zebra mussels</a:t>
                      </a:r>
                      <a:endParaRPr lang="en-US" dirty="0"/>
                    </a:p>
                  </a:txBody>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5494</TotalTime>
  <Words>1679</Words>
  <Application>Microsoft Office PowerPoint</Application>
  <PresentationFormat>On-screen Show (4:3)</PresentationFormat>
  <Paragraphs>208</Paragraphs>
  <Slides>48</Slides>
  <Notes>1</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Hudson River Science: Scanning the Rearview Mirror While Looking Forward </vt:lpstr>
      <vt:lpstr>What must be said</vt:lpstr>
      <vt:lpstr>Slide 3</vt:lpstr>
      <vt:lpstr>Slide 4</vt:lpstr>
      <vt:lpstr>Slide 5</vt:lpstr>
      <vt:lpstr>The Rearview Mirror</vt:lpstr>
      <vt:lpstr>Big Picture</vt:lpstr>
      <vt:lpstr>Big Picture 2</vt:lpstr>
      <vt:lpstr>Big Picture 3</vt:lpstr>
      <vt:lpstr>Spatial-Temporal Scales</vt:lpstr>
      <vt:lpstr>Spatial-Temporal Scales</vt:lpstr>
      <vt:lpstr>Slide 12</vt:lpstr>
      <vt:lpstr>Spatial-Temporal Scales</vt:lpstr>
      <vt:lpstr>Slide 14</vt:lpstr>
      <vt:lpstr>“Getting so much better all the time”</vt:lpstr>
      <vt:lpstr>Slide 16</vt:lpstr>
      <vt:lpstr>Slide 17</vt:lpstr>
      <vt:lpstr>Hg decline in fish over time</vt:lpstr>
      <vt:lpstr>Slide 19</vt:lpstr>
      <vt:lpstr>Recovery shortnose sturgeon 4x in 30 years</vt:lpstr>
      <vt:lpstr>“Can’t get more worse.”</vt:lpstr>
      <vt:lpstr>Slide 22</vt:lpstr>
      <vt:lpstr>Slide 23</vt:lpstr>
      <vt:lpstr>Slide 24</vt:lpstr>
      <vt:lpstr>Invasives – Ecosystem Engineers</vt:lpstr>
      <vt:lpstr>Invasives – ecosystem engineers</vt:lpstr>
      <vt:lpstr>Toxics – PCBs!</vt:lpstr>
      <vt:lpstr>  “..there are also unknown unknowns – there are things we do not know we don’t know.”  </vt:lpstr>
      <vt:lpstr>CLIMATE CHANGE – GETTING READY WITH DATA COLLECTION AND MODELLING</vt:lpstr>
      <vt:lpstr>Slide 30</vt:lpstr>
      <vt:lpstr>Slide 31</vt:lpstr>
      <vt:lpstr>Slide 32</vt:lpstr>
      <vt:lpstr>Slide 33</vt:lpstr>
      <vt:lpstr>Slide 34</vt:lpstr>
      <vt:lpstr>Slide 35</vt:lpstr>
      <vt:lpstr>Slide 36</vt:lpstr>
      <vt:lpstr>Slide 37</vt:lpstr>
      <vt:lpstr>Slide 38</vt:lpstr>
      <vt:lpstr>Slide 39</vt:lpstr>
      <vt:lpstr>What next? 1 – Climate Change of Course!</vt:lpstr>
      <vt:lpstr>WHAT NEXT? 2A – Better Instrumentation and Higher Density of Modelling</vt:lpstr>
      <vt:lpstr>Slide 42</vt:lpstr>
      <vt:lpstr>WHAT NEXT 2B – THINK OF MONITORING IN THE LONG TERM</vt:lpstr>
      <vt:lpstr>What next - 3 – more vigilance on toxics</vt:lpstr>
      <vt:lpstr>What next? 4 – Modernizing fish studies – ecosystem approaches</vt:lpstr>
      <vt:lpstr>What next? 5 Restoring ecosystem functions using spatial planning</vt:lpstr>
      <vt:lpstr>Slide 47</vt:lpstr>
      <vt:lpstr> </vt:lpstr>
    </vt:vector>
  </TitlesOfParts>
  <Company>Stony Brook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Hudson River Science: Scanning the Rearview Mirror While Looking Forward </dc:title>
  <dc:creator>Jeffrey Levinton</dc:creator>
  <cp:lastModifiedBy>wcnieder</cp:lastModifiedBy>
  <cp:revision>124</cp:revision>
  <dcterms:created xsi:type="dcterms:W3CDTF">2013-04-24T12:34:20Z</dcterms:created>
  <dcterms:modified xsi:type="dcterms:W3CDTF">2013-05-07T11:54:49Z</dcterms:modified>
</cp:coreProperties>
</file>