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9" r:id="rId4"/>
    <p:sldId id="268" r:id="rId5"/>
    <p:sldId id="286" r:id="rId6"/>
    <p:sldId id="261" r:id="rId7"/>
    <p:sldId id="262" r:id="rId8"/>
    <p:sldId id="263" r:id="rId9"/>
    <p:sldId id="260" r:id="rId10"/>
    <p:sldId id="264" r:id="rId11"/>
    <p:sldId id="269" r:id="rId12"/>
    <p:sldId id="293" r:id="rId13"/>
    <p:sldId id="266" r:id="rId14"/>
    <p:sldId id="267" r:id="rId15"/>
    <p:sldId id="294" r:id="rId16"/>
    <p:sldId id="271" r:id="rId17"/>
    <p:sldId id="276" r:id="rId18"/>
    <p:sldId id="277" r:id="rId19"/>
    <p:sldId id="278" r:id="rId20"/>
    <p:sldId id="270" r:id="rId21"/>
    <p:sldId id="272" r:id="rId22"/>
    <p:sldId id="273" r:id="rId23"/>
    <p:sldId id="275" r:id="rId24"/>
    <p:sldId id="285" r:id="rId25"/>
    <p:sldId id="279" r:id="rId26"/>
    <p:sldId id="281" r:id="rId27"/>
    <p:sldId id="280" r:id="rId28"/>
    <p:sldId id="283" r:id="rId29"/>
    <p:sldId id="282" r:id="rId30"/>
    <p:sldId id="287" r:id="rId31"/>
    <p:sldId id="289" r:id="rId32"/>
    <p:sldId id="290" r:id="rId33"/>
    <p:sldId id="291" r:id="rId34"/>
    <p:sldId id="284" r:id="rId35"/>
    <p:sldId id="296" r:id="rId36"/>
    <p:sldId id="288" r:id="rId37"/>
    <p:sldId id="292" r:id="rId38"/>
    <p:sldId id="295"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44" autoAdjust="0"/>
  </p:normalViewPr>
  <p:slideViewPr>
    <p:cSldViewPr snapToGrid="0">
      <p:cViewPr varScale="1">
        <p:scale>
          <a:sx n="90" d="100"/>
          <a:sy n="90" d="100"/>
        </p:scale>
        <p:origin x="-51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9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89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97F737D-8FDE-41D5-B58E-A8864A7BD82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E0EE60B-C52E-4DDD-BE7E-B03ACA1DB6B6}" type="slidenum">
              <a:rPr lang="en-US" smtClean="0"/>
              <a:pPr/>
              <a:t>2</a:t>
            </a:fld>
            <a:endParaRPr lang="en-US"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Historically, the Hudson supported vast fisheries, which were strong right up to the 1880s…</a:t>
            </a:r>
          </a:p>
          <a:p>
            <a:pPr eaLnBrk="1" hangingPunct="1"/>
            <a:r>
              <a:rPr lang="en-US" smtClean="0"/>
              <a:t>Stocks were over-fished: sturgeon = clear-cut, then a small fishery started on remaining stock in the 1980s</a:t>
            </a:r>
          </a:p>
          <a:p>
            <a:pPr eaLnBrk="1" hangingPunct="1"/>
            <a:r>
              <a:rPr lang="en-US" smtClean="0"/>
              <a:t>Shad  - repeatedly over-fished – 1880s then after WWII = the ‘blip in the 1980s was hopeful until the stock was hit again (double whammy of ocean and river fishing) , which drove it to collapse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t>Chesapeake collapsed in early 1980s, ASMFC restrictions put in place to aid recovery; Hudson had a small spawning stock &amp; was given same coastal protection , stock grew quickly</a:t>
            </a:r>
          </a:p>
        </p:txBody>
      </p:sp>
      <p:sp>
        <p:nvSpPr>
          <p:cNvPr id="49156" name="Slide Number Placeholder 3"/>
          <p:cNvSpPr>
            <a:spLocks noGrp="1"/>
          </p:cNvSpPr>
          <p:nvPr>
            <p:ph type="sldNum" sz="quarter" idx="5"/>
          </p:nvPr>
        </p:nvSpPr>
        <p:spPr>
          <a:noFill/>
        </p:spPr>
        <p:txBody>
          <a:bodyPr/>
          <a:lstStyle/>
          <a:p>
            <a:fld id="{CA9883F5-31A8-404A-90E3-715C406508C3}" type="slidenum">
              <a:rPr lang="en-US" smtClean="0"/>
              <a:pPr/>
              <a:t>27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7D4DF3B-63A8-4908-B3C1-2D6D858A3110}" type="slidenum">
              <a:rPr lang="en-US" smtClean="0"/>
              <a:pPr/>
              <a:t>28</a:t>
            </a:fld>
            <a:endParaRPr 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b="1" smtClean="0"/>
              <a:t>From Secor’s website</a:t>
            </a:r>
            <a:r>
              <a:rPr lang="en-US" smtClean="0"/>
              <a:t>:  In ongoing research, we released acoustically-tagged contingents of striped bass (total=70) captured from (1) the Hudson River spawning ground in the Hudson River in spring; (2) the NY Harbor in fall; and (3) the upper Hudson River in fall. Remote receivers tracked their movements throughout the Hudson River, the NY Harbor and other estuaries along the Atlantic coast (see figure above). Results indicate that like Manhattan, the surrounding NY Harbor invites immigrants from distant locales. A good number of Harbor striped bass likely began life elsewhere, but still home to the Harbor year after year during fall and winter months. Striped bass also showed expected “contingent” behaviors – an increased tendency for residency by striped bass tagged in the upper Hudson River in the fall and a tendency for oceanic migrations by striped bass tagged on the spawning ground in spring.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CA75DCF-7896-49EC-AE6B-D3A11359CA7B}" type="slidenum">
              <a:rPr lang="en-US" smtClean="0"/>
              <a:pPr/>
              <a:t>30</a:t>
            </a:fld>
            <a:endParaRPr lang="en-US" smtClean="0"/>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noFill/>
          <a:ln/>
        </p:spPr>
        <p:txBody>
          <a:bodyPr/>
          <a:lstStyle/>
          <a:p>
            <a:pPr eaLnBrk="1" hangingPunct="1">
              <a:spcBef>
                <a:spcPct val="0"/>
              </a:spcBef>
            </a:pPr>
            <a:r>
              <a:rPr lang="en-US" smtClean="0"/>
              <a:t>Only one YOY index was available for Hudson River region—the HRU Long River Index. The yellow eel index was developed by combining the HRU Long River, NYDEC Alosine Beach Seine, and NYDEC Striped Bass Beach Seine yellow-stage standardized indices. Note that both indices only go through 2009 because the source indices were only available through 2009.</a:t>
            </a:r>
          </a:p>
        </p:txBody>
      </p:sp>
      <p:sp>
        <p:nvSpPr>
          <p:cNvPr id="5120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A8913BC-BFC5-4049-9FD4-6F1DB1E122EA}" type="slidenum">
              <a:rPr lang="en-US" sz="1200">
                <a:latin typeface="Arial" charset="0"/>
                <a:cs typeface="Arial" charset="0"/>
              </a:rPr>
              <a:pPr algn="r"/>
              <a:t>30</a:t>
            </a:fld>
            <a:endParaRPr lang="en-US" sz="120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E317570-C768-46F9-AF04-39A558FC4E91}" type="slidenum">
              <a:rPr lang="en-US" smtClean="0"/>
              <a:pPr/>
              <a:t>36</a:t>
            </a:fld>
            <a:endParaRPr 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Tomcod – long and storied history w/PCBs and PAHs; rainbow smelt: 1</a:t>
            </a:r>
            <a:r>
              <a:rPr lang="en-US" baseline="30000" smtClean="0"/>
              <a:t>st</a:t>
            </a:r>
            <a:r>
              <a:rPr lang="en-US" smtClean="0"/>
              <a:t> victim of global warming, last one seen in HR in 1998 (or ’95?)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060E24B-6BC5-4F2C-A716-A246EFAEAB4B}" type="slidenum">
              <a:rPr lang="en-US" smtClean="0"/>
              <a:pPr/>
              <a:t>3</a:t>
            </a:fld>
            <a:endParaRPr 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Fishing was a year-round activity in the past…channeled islands upriver supported tremendous nursery grounds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F0F8E1C-0CE8-4F6C-A8A5-8C6EB3B289B1}" type="slidenum">
              <a:rPr lang="en-US" smtClean="0"/>
              <a:pPr/>
              <a:t>5</a:t>
            </a:fld>
            <a:endParaRPr lang="en-US"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Today’s focus will be on “The Big 7” with some definite favoritism shown to </a:t>
            </a:r>
            <a:r>
              <a:rPr lang="en-US" i="1" smtClean="0"/>
              <a:t>Alosa</a:t>
            </a:r>
            <a:r>
              <a:rPr lang="en-US" smtClean="0"/>
              <a:t> spp.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mtClean="0"/>
              <a:t>Kahnle et al was ASMFC assessment in 1998 where we identified over-fishing and sensitivity to it</a:t>
            </a:r>
          </a:p>
        </p:txBody>
      </p:sp>
      <p:sp>
        <p:nvSpPr>
          <p:cNvPr id="43012" name="Slide Number Placeholder 3"/>
          <p:cNvSpPr>
            <a:spLocks noGrp="1"/>
          </p:cNvSpPr>
          <p:nvPr>
            <p:ph type="sldNum" sz="quarter" idx="5"/>
          </p:nvPr>
        </p:nvSpPr>
        <p:spPr>
          <a:noFill/>
        </p:spPr>
        <p:txBody>
          <a:bodyPr/>
          <a:lstStyle/>
          <a:p>
            <a:fld id="{7434E0D4-C348-418B-86B1-3423C9588AF3}"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CDEFCD7-0193-49F4-A574-33C9B753F848}" type="slidenum">
              <a:rPr lang="en-US" smtClean="0"/>
              <a:pPr/>
              <a:t>9</a:t>
            </a:fld>
            <a:endParaRPr 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Main points: cessation of fishing on these species has allowed them to rebuild slowly – (note here the HRG data is not realistic to show a trend for SN – the pop estimates indicate a lot of fish – but we have no data for trends – DEC currently sonic tracking fish as we find the enitre river is being used (Troy to NY harbor); “typical” behavior ( ie Kingston to Troy in spring is NOT true as we had a couple of tagged fish move SOUTH from Kinston overwintering area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t>What is the red box for?</a:t>
            </a:r>
          </a:p>
        </p:txBody>
      </p:sp>
      <p:sp>
        <p:nvSpPr>
          <p:cNvPr id="45060" name="Slide Number Placeholder 3"/>
          <p:cNvSpPr>
            <a:spLocks noGrp="1"/>
          </p:cNvSpPr>
          <p:nvPr>
            <p:ph type="sldNum" sz="quarter" idx="5"/>
          </p:nvPr>
        </p:nvSpPr>
        <p:spPr>
          <a:noFill/>
        </p:spPr>
        <p:txBody>
          <a:bodyPr/>
          <a:lstStyle/>
          <a:p>
            <a:fld id="{65F96891-A44E-4232-9C27-143C8F02E6A9}" type="slidenum">
              <a:rPr lang="en-US" smtClean="0"/>
              <a:pPr/>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127F0F8-8F81-438A-BFED-291F39F9226A}" type="slidenum">
              <a:rPr lang="en-US" smtClean="0"/>
              <a:pPr/>
              <a:t>14</a:t>
            </a:fld>
            <a:endParaRPr 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From Amanda’s HRF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85E6501-C15A-4F89-8059-0E3B83A7A23E}" type="slidenum">
              <a:rPr lang="en-US" smtClean="0"/>
              <a:pPr/>
              <a:t>21</a:t>
            </a:fld>
            <a:endParaRPr 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Slope of best-fit line for BBH = -1.08, and for Ale = -1.317 – red dot is Mohawk River bbk –( in line with Hudson) rest of data includes the Mohawk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1A6ED53-B1E1-4602-A674-8F204EB77BD1}" type="slidenum">
              <a:rPr lang="en-US" smtClean="0"/>
              <a:pPr/>
              <a:t>25</a:t>
            </a:fld>
            <a:endParaRPr 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A good news story, for a change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B3B9EF-C454-44B3-9595-19A85BFBB66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BB2831-7505-4B78-8F16-74E4E651AA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A9B41A-F9C4-4DFC-9DF8-AC7C530D1C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B96AE3-4BCF-4A4C-ABC2-84E057ECB8F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D6470B-5317-4464-976C-09A07ED140B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8290D-4510-49F4-B52B-9D2DC93158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3CF689-B8DD-4D56-A19B-34BC0688D58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C44C2F-1A99-4EEF-9482-CC81646A3C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39B2D6-4BC9-4D37-9BDE-2F919ACF58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EE64E-41D2-4FBF-AED0-C9E9E0A220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D5A0DD-79E8-4C11-8A32-82D0FA9377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B2BB7DC-E9E4-4900-9FF2-03AC335B7D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Excel_Chart3.xls"/></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7.png"/><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547813" y="960438"/>
            <a:ext cx="6137275" cy="3987800"/>
          </a:xfrm>
          <a:prstGeom prst="rect">
            <a:avLst/>
          </a:prstGeom>
          <a:noFill/>
          <a:ln w="9525">
            <a:noFill/>
            <a:miter lim="800000"/>
            <a:headEnd/>
            <a:tailEnd/>
          </a:ln>
        </p:spPr>
        <p:txBody>
          <a:bodyPr>
            <a:spAutoFit/>
          </a:bodyPr>
          <a:lstStyle/>
          <a:p>
            <a:pPr algn="ctr">
              <a:spcBef>
                <a:spcPct val="50000"/>
              </a:spcBef>
            </a:pPr>
            <a:r>
              <a:rPr lang="en-US" sz="3200"/>
              <a:t>Status of Hudson River Fishes: Local and Regional Perspectives</a:t>
            </a:r>
          </a:p>
          <a:p>
            <a:pPr algn="ctr">
              <a:spcBef>
                <a:spcPct val="50000"/>
              </a:spcBef>
            </a:pPr>
            <a:r>
              <a:rPr lang="en-US"/>
              <a:t>Karin E. Limburg, SUNY-ESF</a:t>
            </a:r>
          </a:p>
          <a:p>
            <a:pPr algn="ctr">
              <a:spcBef>
                <a:spcPct val="50000"/>
              </a:spcBef>
            </a:pPr>
            <a:r>
              <a:rPr lang="en-US"/>
              <a:t>Kathryn A. Hattala, Amanda L. Higgs, Andrew W. Kahnle, Hudson River Fisheries Unit, NYSDEC</a:t>
            </a:r>
          </a:p>
          <a:p>
            <a:pPr algn="ctr">
              <a:spcBef>
                <a:spcPct val="50000"/>
              </a:spcBef>
            </a:pPr>
            <a:r>
              <a:rPr lang="en-US"/>
              <a:t>Robert E. Schmidt, Simon’s Rock of Bard</a:t>
            </a:r>
          </a:p>
          <a:p>
            <a:pPr algn="ctr">
              <a:spcBef>
                <a:spcPct val="50000"/>
              </a:spcBef>
            </a:pPr>
            <a:r>
              <a:rPr lang="en-US"/>
              <a:t>John R. Waldman, CUNY Queens College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merican%20shad"/>
          <p:cNvPicPr>
            <a:picLocks noChangeAspect="1" noChangeArrowheads="1"/>
          </p:cNvPicPr>
          <p:nvPr/>
        </p:nvPicPr>
        <p:blipFill>
          <a:blip r:embed="rId2" cstate="print"/>
          <a:srcRect/>
          <a:stretch>
            <a:fillRect/>
          </a:stretch>
        </p:blipFill>
        <p:spPr bwMode="auto">
          <a:xfrm>
            <a:off x="2357438" y="1601788"/>
            <a:ext cx="4870450" cy="2070100"/>
          </a:xfrm>
          <a:prstGeom prst="rect">
            <a:avLst/>
          </a:prstGeom>
          <a:noFill/>
          <a:ln w="9525">
            <a:noFill/>
            <a:miter lim="800000"/>
            <a:headEnd/>
            <a:tailEnd/>
          </a:ln>
        </p:spPr>
      </p:pic>
      <p:sp>
        <p:nvSpPr>
          <p:cNvPr id="13315" name="Text Box 3"/>
          <p:cNvSpPr txBox="1">
            <a:spLocks noChangeArrowheads="1"/>
          </p:cNvSpPr>
          <p:nvPr/>
        </p:nvSpPr>
        <p:spPr bwMode="auto">
          <a:xfrm>
            <a:off x="558800" y="774700"/>
            <a:ext cx="8151813" cy="579438"/>
          </a:xfrm>
          <a:prstGeom prst="rect">
            <a:avLst/>
          </a:prstGeom>
          <a:noFill/>
          <a:ln w="9525">
            <a:noFill/>
            <a:miter lim="800000"/>
            <a:headEnd/>
            <a:tailEnd/>
          </a:ln>
        </p:spPr>
        <p:txBody>
          <a:bodyPr>
            <a:spAutoFit/>
          </a:bodyPr>
          <a:lstStyle/>
          <a:p>
            <a:pPr>
              <a:spcBef>
                <a:spcPct val="50000"/>
              </a:spcBef>
            </a:pPr>
            <a:r>
              <a:rPr lang="en-US" sz="3200" b="1">
                <a:solidFill>
                  <a:schemeClr val="accent2"/>
                </a:solidFill>
                <a:latin typeface="Arial" charset="0"/>
              </a:rPr>
              <a:t>The American shad</a:t>
            </a:r>
            <a:r>
              <a:rPr lang="en-US" sz="3200">
                <a:latin typeface="Arial" charset="0"/>
              </a:rPr>
              <a:t> (</a:t>
            </a:r>
            <a:r>
              <a:rPr lang="en-US" sz="3200" i="1">
                <a:latin typeface="Arial" charset="0"/>
              </a:rPr>
              <a:t>Alosa sapidissima</a:t>
            </a:r>
            <a:r>
              <a:rPr lang="en-US" sz="3200">
                <a:latin typeface="Arial" charset="0"/>
              </a:rPr>
              <a:t>)</a:t>
            </a:r>
          </a:p>
        </p:txBody>
      </p:sp>
      <p:sp>
        <p:nvSpPr>
          <p:cNvPr id="13316" name="Text Box 4"/>
          <p:cNvSpPr txBox="1">
            <a:spLocks noChangeArrowheads="1"/>
          </p:cNvSpPr>
          <p:nvPr/>
        </p:nvSpPr>
        <p:spPr bwMode="auto">
          <a:xfrm>
            <a:off x="481013" y="3673475"/>
            <a:ext cx="8012112" cy="1066800"/>
          </a:xfrm>
          <a:prstGeom prst="rect">
            <a:avLst/>
          </a:prstGeom>
          <a:noFill/>
          <a:ln w="9525">
            <a:noFill/>
            <a:miter lim="800000"/>
            <a:headEnd/>
            <a:tailEnd/>
          </a:ln>
        </p:spPr>
        <p:txBody>
          <a:bodyPr>
            <a:spAutoFit/>
          </a:bodyPr>
          <a:lstStyle/>
          <a:p>
            <a:pPr>
              <a:spcBef>
                <a:spcPct val="50000"/>
              </a:spcBef>
            </a:pPr>
            <a:r>
              <a:rPr lang="en-US" sz="3200">
                <a:latin typeface="Arial" charset="0"/>
              </a:rPr>
              <a:t>Once America’s 2</a:t>
            </a:r>
            <a:r>
              <a:rPr lang="en-US" sz="3200" baseline="30000">
                <a:latin typeface="Arial" charset="0"/>
              </a:rPr>
              <a:t>nd</a:t>
            </a:r>
            <a:r>
              <a:rPr lang="en-US" sz="3200">
                <a:latin typeface="Arial" charset="0"/>
              </a:rPr>
              <a:t> most important commercial fishery – where are they now?</a:t>
            </a:r>
          </a:p>
        </p:txBody>
      </p:sp>
      <p:sp>
        <p:nvSpPr>
          <p:cNvPr id="10245" name="Text Box 5"/>
          <p:cNvSpPr txBox="1">
            <a:spLocks noChangeArrowheads="1"/>
          </p:cNvSpPr>
          <p:nvPr/>
        </p:nvSpPr>
        <p:spPr bwMode="auto">
          <a:xfrm>
            <a:off x="520700" y="5162550"/>
            <a:ext cx="7948613" cy="1169988"/>
          </a:xfrm>
          <a:prstGeom prst="rect">
            <a:avLst/>
          </a:prstGeom>
          <a:noFill/>
          <a:ln w="9525">
            <a:noFill/>
            <a:miter lim="800000"/>
            <a:headEnd/>
            <a:tailEnd/>
          </a:ln>
        </p:spPr>
        <p:txBody>
          <a:bodyPr>
            <a:spAutoFit/>
          </a:bodyPr>
          <a:lstStyle/>
          <a:p>
            <a:pPr algn="ctr">
              <a:spcBef>
                <a:spcPct val="50000"/>
              </a:spcBef>
              <a:buFontTx/>
              <a:buChar char="-"/>
            </a:pPr>
            <a:r>
              <a:rPr lang="en-US" sz="2800">
                <a:latin typeface="Arial" charset="0"/>
              </a:rPr>
              <a:t>Overfished repeatedly from 1880s to the 1990s </a:t>
            </a:r>
          </a:p>
          <a:p>
            <a:pPr algn="ctr">
              <a:spcBef>
                <a:spcPct val="50000"/>
              </a:spcBef>
              <a:buFontTx/>
              <a:buChar char="-"/>
            </a:pPr>
            <a:r>
              <a:rPr lang="en-US" sz="2800">
                <a:latin typeface="Arial" charset="0"/>
              </a:rPr>
              <a:t> All NY fisheries remain closed since 2010.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3" cstate="print"/>
          <a:srcRect/>
          <a:stretch>
            <a:fillRect/>
          </a:stretch>
        </p:blipFill>
        <p:spPr bwMode="auto">
          <a:xfrm>
            <a:off x="0" y="957263"/>
            <a:ext cx="9144000" cy="4949825"/>
          </a:xfrm>
          <a:prstGeom prst="rect">
            <a:avLst/>
          </a:prstGeom>
          <a:noFill/>
          <a:ln w="9525">
            <a:noFill/>
            <a:miter lim="800000"/>
            <a:headEnd/>
            <a:tailEnd/>
          </a:ln>
        </p:spPr>
      </p:pic>
      <p:sp>
        <p:nvSpPr>
          <p:cNvPr id="15364" name="Rectangle 4"/>
          <p:cNvSpPr>
            <a:spLocks noChangeArrowheads="1"/>
          </p:cNvSpPr>
          <p:nvPr/>
        </p:nvSpPr>
        <p:spPr bwMode="auto">
          <a:xfrm>
            <a:off x="6772275" y="4416425"/>
            <a:ext cx="1487488" cy="838200"/>
          </a:xfrm>
          <a:prstGeom prst="rect">
            <a:avLst/>
          </a:prstGeom>
          <a:noFill/>
          <a:ln w="5715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ppt_w</p:attrName>
                                        </p:attrNameLst>
                                      </p:cBhvr>
                                      <p:tavLst>
                                        <p:tav tm="0">
                                          <p:val>
                                            <p:strVal val="#ppt_w*0.70"/>
                                          </p:val>
                                        </p:tav>
                                        <p:tav tm="100000">
                                          <p:val>
                                            <p:strVal val="#ppt_w"/>
                                          </p:val>
                                        </p:tav>
                                      </p:tavLst>
                                    </p:anim>
                                    <p:anim calcmode="lin" valueType="num">
                                      <p:cBhvr>
                                        <p:cTn id="8" dur="500" fill="hold"/>
                                        <p:tgtEl>
                                          <p:spTgt spid="15364"/>
                                        </p:tgtEl>
                                        <p:attrNameLst>
                                          <p:attrName>ppt_h</p:attrName>
                                        </p:attrNameLst>
                                      </p:cBhvr>
                                      <p:tavLst>
                                        <p:tav tm="0">
                                          <p:val>
                                            <p:strVal val="#ppt_h"/>
                                          </p:val>
                                        </p:tav>
                                        <p:tav tm="100000">
                                          <p:val>
                                            <p:strVal val="#ppt_h"/>
                                          </p:val>
                                        </p:tav>
                                      </p:tavLst>
                                    </p:anim>
                                    <p:animEffect transition="in" filter="fade">
                                      <p:cBhvr>
                                        <p:cTn id="9"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0" y="274638"/>
            <a:ext cx="8975725" cy="1143000"/>
          </a:xfrm>
        </p:spPr>
        <p:txBody>
          <a:bodyPr/>
          <a:lstStyle/>
          <a:p>
            <a:r>
              <a:rPr lang="en-US" sz="3600" b="1" smtClean="0"/>
              <a:t>Empirical Spawning Stock Biomass</a:t>
            </a:r>
            <a:br>
              <a:rPr lang="en-US" sz="3600" b="1" smtClean="0"/>
            </a:br>
            <a:r>
              <a:rPr lang="en-US" sz="2400" b="1" smtClean="0"/>
              <a:t>1985-2011</a:t>
            </a:r>
          </a:p>
        </p:txBody>
      </p:sp>
      <p:graphicFrame>
        <p:nvGraphicFramePr>
          <p:cNvPr id="2050" name="Content Placeholder 3"/>
          <p:cNvGraphicFramePr>
            <a:graphicFrameLocks noGrp="1"/>
          </p:cNvGraphicFramePr>
          <p:nvPr>
            <p:ph idx="1"/>
          </p:nvPr>
        </p:nvGraphicFramePr>
        <p:xfrm>
          <a:off x="457200" y="1600200"/>
          <a:ext cx="8229600" cy="4525963"/>
        </p:xfrm>
        <a:graphic>
          <a:graphicData uri="http://schemas.openxmlformats.org/presentationml/2006/ole">
            <p:oleObj spid="_x0000_s2050" r:id="rId3" imgW="8230313" imgH="4523624" progId="Excel.Chart.8">
              <p:embed/>
            </p:oleObj>
          </a:graphicData>
        </a:graphic>
      </p:graphicFrame>
      <p:sp>
        <p:nvSpPr>
          <p:cNvPr id="2052" name="TextBox 5"/>
          <p:cNvSpPr txBox="1">
            <a:spLocks noChangeArrowheads="1"/>
          </p:cNvSpPr>
          <p:nvPr/>
        </p:nvSpPr>
        <p:spPr bwMode="auto">
          <a:xfrm>
            <a:off x="688975" y="6246813"/>
            <a:ext cx="8455025" cy="368300"/>
          </a:xfrm>
          <a:prstGeom prst="rect">
            <a:avLst/>
          </a:prstGeom>
          <a:noFill/>
          <a:ln w="9525">
            <a:noFill/>
            <a:miter lim="800000"/>
            <a:headEnd/>
            <a:tailEnd/>
          </a:ln>
        </p:spPr>
        <p:txBody>
          <a:bodyPr>
            <a:spAutoFit/>
          </a:bodyPr>
          <a:lstStyle/>
          <a:p>
            <a:r>
              <a:rPr lang="en-US" sz="1800" b="1"/>
              <a:t>Based on HRG Monitoring Program Egg Index  (K. Hattala, NYSDEC)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487488" y="1704975"/>
            <a:ext cx="6586537" cy="3016250"/>
          </a:xfrm>
          <a:prstGeom prst="rect">
            <a:avLst/>
          </a:prstGeom>
          <a:noFill/>
          <a:ln w="9525">
            <a:noFill/>
            <a:miter lim="800000"/>
            <a:headEnd/>
            <a:tailEnd/>
          </a:ln>
        </p:spPr>
        <p:txBody>
          <a:bodyPr>
            <a:spAutoFit/>
          </a:bodyPr>
          <a:lstStyle/>
          <a:p>
            <a:pPr>
              <a:spcBef>
                <a:spcPct val="50000"/>
              </a:spcBef>
            </a:pPr>
            <a:r>
              <a:rPr lang="en-US" sz="3200">
                <a:latin typeface="Arial" charset="0"/>
              </a:rPr>
              <a:t>DEC’s Hudson River Fisheries Unit has been monitoring shad with in-river tagging studies for past few years.  Have seen which habitats they are found on in spawning grounds….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9144000" cy="6924675"/>
            <a:chOff x="0" y="0"/>
            <a:chExt cx="5760" cy="4362"/>
          </a:xfrm>
        </p:grpSpPr>
        <p:pic>
          <p:nvPicPr>
            <p:cNvPr id="16387" name="Picture 3"/>
            <p:cNvPicPr>
              <a:picLocks noChangeAspect="1" noChangeArrowheads="1"/>
            </p:cNvPicPr>
            <p:nvPr/>
          </p:nvPicPr>
          <p:blipFill>
            <a:blip r:embed="rId3" cstate="print"/>
            <a:srcRect/>
            <a:stretch>
              <a:fillRect/>
            </a:stretch>
          </p:blipFill>
          <p:spPr bwMode="auto">
            <a:xfrm>
              <a:off x="0" y="0"/>
              <a:ext cx="5760" cy="4362"/>
            </a:xfrm>
            <a:prstGeom prst="rect">
              <a:avLst/>
            </a:prstGeom>
            <a:noFill/>
            <a:ln w="9525">
              <a:noFill/>
              <a:miter lim="800000"/>
              <a:headEnd/>
              <a:tailEnd/>
            </a:ln>
          </p:spPr>
        </p:pic>
        <p:sp>
          <p:nvSpPr>
            <p:cNvPr id="16388" name="Text Box 4"/>
            <p:cNvSpPr txBox="1">
              <a:spLocks noChangeArrowheads="1"/>
            </p:cNvSpPr>
            <p:nvPr/>
          </p:nvSpPr>
          <p:spPr bwMode="auto">
            <a:xfrm>
              <a:off x="4530" y="3192"/>
              <a:ext cx="1045" cy="518"/>
            </a:xfrm>
            <a:prstGeom prst="rect">
              <a:avLst/>
            </a:prstGeom>
            <a:noFill/>
            <a:ln w="9525">
              <a:noFill/>
              <a:miter lim="800000"/>
              <a:headEnd/>
              <a:tailEnd/>
            </a:ln>
          </p:spPr>
          <p:txBody>
            <a:bodyPr>
              <a:spAutoFit/>
            </a:bodyPr>
            <a:lstStyle/>
            <a:p>
              <a:pPr>
                <a:spcBef>
                  <a:spcPct val="50000"/>
                </a:spcBef>
              </a:pPr>
              <a:r>
                <a:rPr lang="en-US">
                  <a:solidFill>
                    <a:srgbClr val="FFFF00"/>
                  </a:solidFill>
                  <a:latin typeface="Arial" charset="0"/>
                </a:rPr>
                <a:t>(A. Higgs, NYSDEC)</a:t>
              </a:r>
            </a:p>
          </p:txBody>
        </p:sp>
        <p:sp>
          <p:nvSpPr>
            <p:cNvPr id="16389" name="Text Box 5"/>
            <p:cNvSpPr txBox="1">
              <a:spLocks noChangeArrowheads="1"/>
            </p:cNvSpPr>
            <p:nvPr/>
          </p:nvSpPr>
          <p:spPr bwMode="auto">
            <a:xfrm>
              <a:off x="906" y="1402"/>
              <a:ext cx="655" cy="250"/>
            </a:xfrm>
            <a:prstGeom prst="rect">
              <a:avLst/>
            </a:prstGeom>
            <a:noFill/>
            <a:ln w="9525">
              <a:noFill/>
              <a:miter lim="800000"/>
              <a:headEnd/>
              <a:tailEnd/>
            </a:ln>
          </p:spPr>
          <p:txBody>
            <a:bodyPr>
              <a:spAutoFit/>
            </a:bodyPr>
            <a:lstStyle/>
            <a:p>
              <a:pPr algn="ctr">
                <a:spcBef>
                  <a:spcPct val="50000"/>
                </a:spcBef>
              </a:pPr>
              <a:r>
                <a:rPr lang="en-US" sz="2000" b="1">
                  <a:solidFill>
                    <a:srgbClr val="FFFF00"/>
                  </a:solidFill>
                  <a:latin typeface="Arial" charset="0"/>
                </a:rPr>
                <a:t>mud</a:t>
              </a:r>
            </a:p>
          </p:txBody>
        </p:sp>
        <p:sp>
          <p:nvSpPr>
            <p:cNvPr id="16390" name="Text Box 6"/>
            <p:cNvSpPr txBox="1">
              <a:spLocks noChangeArrowheads="1"/>
            </p:cNvSpPr>
            <p:nvPr/>
          </p:nvSpPr>
          <p:spPr bwMode="auto">
            <a:xfrm>
              <a:off x="1939" y="1791"/>
              <a:ext cx="655" cy="250"/>
            </a:xfrm>
            <a:prstGeom prst="rect">
              <a:avLst/>
            </a:prstGeom>
            <a:noFill/>
            <a:ln w="9525">
              <a:noFill/>
              <a:miter lim="800000"/>
              <a:headEnd/>
              <a:tailEnd/>
            </a:ln>
          </p:spPr>
          <p:txBody>
            <a:bodyPr>
              <a:spAutoFit/>
            </a:bodyPr>
            <a:lstStyle/>
            <a:p>
              <a:pPr algn="ctr">
                <a:spcBef>
                  <a:spcPct val="50000"/>
                </a:spcBef>
              </a:pPr>
              <a:r>
                <a:rPr lang="en-US" sz="2000" b="1">
                  <a:solidFill>
                    <a:srgbClr val="FFFF00"/>
                  </a:solidFill>
                  <a:latin typeface="Arial" charset="0"/>
                </a:rPr>
                <a:t>gravel</a:t>
              </a:r>
            </a:p>
          </p:txBody>
        </p:sp>
        <p:sp>
          <p:nvSpPr>
            <p:cNvPr id="16391" name="Text Box 7"/>
            <p:cNvSpPr txBox="1">
              <a:spLocks noChangeArrowheads="1"/>
            </p:cNvSpPr>
            <p:nvPr/>
          </p:nvSpPr>
          <p:spPr bwMode="auto">
            <a:xfrm>
              <a:off x="3226" y="1194"/>
              <a:ext cx="743" cy="250"/>
            </a:xfrm>
            <a:prstGeom prst="rect">
              <a:avLst/>
            </a:prstGeom>
            <a:noFill/>
            <a:ln w="9525">
              <a:noFill/>
              <a:miter lim="800000"/>
              <a:headEnd/>
              <a:tailEnd/>
            </a:ln>
          </p:spPr>
          <p:txBody>
            <a:bodyPr>
              <a:spAutoFit/>
            </a:bodyPr>
            <a:lstStyle/>
            <a:p>
              <a:pPr algn="ctr">
                <a:spcBef>
                  <a:spcPct val="50000"/>
                </a:spcBef>
              </a:pPr>
              <a:r>
                <a:rPr lang="en-US" sz="2000" b="1">
                  <a:solidFill>
                    <a:srgbClr val="FFFF00"/>
                  </a:solidFill>
                  <a:latin typeface="Arial" charset="0"/>
                  <a:sym typeface="Wingdings" pitchFamily="2" charset="2"/>
                </a:rPr>
                <a:t> </a:t>
              </a:r>
              <a:r>
                <a:rPr lang="en-US" sz="2000" b="1">
                  <a:solidFill>
                    <a:srgbClr val="FFFF00"/>
                  </a:solidFill>
                  <a:latin typeface="Arial" charset="0"/>
                </a:rPr>
                <a:t>sand     </a:t>
              </a:r>
            </a:p>
          </p:txBody>
        </p:sp>
        <p:sp>
          <p:nvSpPr>
            <p:cNvPr id="16392" name="Line 8"/>
            <p:cNvSpPr>
              <a:spLocks noChangeShapeType="1"/>
            </p:cNvSpPr>
            <p:nvPr/>
          </p:nvSpPr>
          <p:spPr bwMode="auto">
            <a:xfrm>
              <a:off x="2342" y="2040"/>
              <a:ext cx="0" cy="381"/>
            </a:xfrm>
            <a:prstGeom prst="line">
              <a:avLst/>
            </a:prstGeom>
            <a:noFill/>
            <a:ln w="38100">
              <a:solidFill>
                <a:srgbClr val="FFFF00"/>
              </a:solidFill>
              <a:round/>
              <a:headEnd/>
              <a:tailEnd type="arrow" w="med" len="med"/>
            </a:ln>
          </p:spPr>
          <p:txBody>
            <a:bodyPr/>
            <a:lstStyle/>
            <a:p>
              <a:endParaRPr lang="en-US"/>
            </a:p>
          </p:txBody>
        </p:sp>
        <p:sp>
          <p:nvSpPr>
            <p:cNvPr id="16393" name="Line 9"/>
            <p:cNvSpPr>
              <a:spLocks noChangeShapeType="1"/>
            </p:cNvSpPr>
            <p:nvPr/>
          </p:nvSpPr>
          <p:spPr bwMode="auto">
            <a:xfrm>
              <a:off x="3883" y="1453"/>
              <a:ext cx="215" cy="381"/>
            </a:xfrm>
            <a:prstGeom prst="line">
              <a:avLst/>
            </a:prstGeom>
            <a:noFill/>
            <a:ln w="38100">
              <a:solidFill>
                <a:srgbClr val="FFFF00"/>
              </a:solidFill>
              <a:round/>
              <a:headEnd/>
              <a:tailEnd type="arrow" w="med" len="med"/>
            </a:ln>
          </p:spPr>
          <p:txBody>
            <a:bodyPr/>
            <a:lstStyle/>
            <a:p>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5" descr="Rotated fish"/>
          <p:cNvPicPr>
            <a:picLocks noChangeAspect="1" noChangeArrowheads="1"/>
          </p:cNvPicPr>
          <p:nvPr/>
        </p:nvPicPr>
        <p:blipFill>
          <a:blip r:embed="rId2" cstate="print"/>
          <a:srcRect t="34273" r="5797" b="27065"/>
          <a:stretch>
            <a:fillRect/>
          </a:stretch>
        </p:blipFill>
        <p:spPr bwMode="auto">
          <a:xfrm>
            <a:off x="3581400" y="5146675"/>
            <a:ext cx="5562600" cy="1711325"/>
          </a:xfrm>
          <a:prstGeom prst="rect">
            <a:avLst/>
          </a:prstGeom>
          <a:noFill/>
          <a:ln w="9525">
            <a:noFill/>
            <a:miter lim="800000"/>
            <a:headEnd/>
            <a:tailEnd/>
          </a:ln>
        </p:spPr>
      </p:pic>
      <p:pic>
        <p:nvPicPr>
          <p:cNvPr id="17415" name="Chart 2"/>
          <p:cNvPicPr>
            <a:picLocks noChangeAspect="1" noChangeArrowheads="1"/>
          </p:cNvPicPr>
          <p:nvPr/>
        </p:nvPicPr>
        <p:blipFill>
          <a:blip r:embed="rId3" cstate="print"/>
          <a:srcRect l="-844" t="-3363" r="-5341" b="-5070"/>
          <a:stretch>
            <a:fillRect/>
          </a:stretch>
        </p:blipFill>
        <p:spPr bwMode="auto">
          <a:xfrm>
            <a:off x="0" y="1635125"/>
            <a:ext cx="6196013" cy="3175000"/>
          </a:xfrm>
          <a:prstGeom prst="rect">
            <a:avLst/>
          </a:prstGeom>
          <a:noFill/>
          <a:ln w="9525">
            <a:noFill/>
            <a:miter lim="800000"/>
            <a:headEnd/>
            <a:tailEnd/>
          </a:ln>
        </p:spPr>
      </p:pic>
      <p:pic>
        <p:nvPicPr>
          <p:cNvPr id="17413" name="Picture 3" descr="44 - Brian &amp; Chris at West Rogers"/>
          <p:cNvPicPr>
            <a:picLocks noChangeAspect="1" noChangeArrowheads="1"/>
          </p:cNvPicPr>
          <p:nvPr/>
        </p:nvPicPr>
        <p:blipFill>
          <a:blip r:embed="rId4" cstate="print"/>
          <a:srcRect/>
          <a:stretch>
            <a:fillRect/>
          </a:stretch>
        </p:blipFill>
        <p:spPr bwMode="auto">
          <a:xfrm>
            <a:off x="4851400" y="0"/>
            <a:ext cx="4292600" cy="3221038"/>
          </a:xfrm>
          <a:prstGeom prst="rect">
            <a:avLst/>
          </a:prstGeom>
          <a:noFill/>
          <a:ln w="9525">
            <a:noFill/>
            <a:miter lim="800000"/>
            <a:headEnd/>
            <a:tailEnd/>
          </a:ln>
        </p:spPr>
      </p:pic>
      <p:sp>
        <p:nvSpPr>
          <p:cNvPr id="17416" name="Text Box 8"/>
          <p:cNvSpPr txBox="1">
            <a:spLocks noChangeArrowheads="1"/>
          </p:cNvSpPr>
          <p:nvPr/>
        </p:nvSpPr>
        <p:spPr bwMode="auto">
          <a:xfrm>
            <a:off x="127000" y="304800"/>
            <a:ext cx="4603750" cy="822325"/>
          </a:xfrm>
          <a:prstGeom prst="rect">
            <a:avLst/>
          </a:prstGeom>
          <a:noFill/>
          <a:ln w="9525">
            <a:noFill/>
            <a:miter lim="800000"/>
            <a:headEnd/>
            <a:tailEnd/>
          </a:ln>
          <a:effectLst/>
        </p:spPr>
        <p:txBody>
          <a:bodyPr>
            <a:spAutoFit/>
          </a:bodyPr>
          <a:lstStyle/>
          <a:p>
            <a:pPr algn="ctr">
              <a:spcBef>
                <a:spcPct val="50000"/>
              </a:spcBef>
            </a:pPr>
            <a:r>
              <a:rPr lang="en-US"/>
              <a:t>Habitat studies of larval American shad by C. Nack</a:t>
            </a:r>
          </a:p>
        </p:txBody>
      </p:sp>
      <p:sp>
        <p:nvSpPr>
          <p:cNvPr id="17418" name="Text Box 10"/>
          <p:cNvSpPr txBox="1">
            <a:spLocks noChangeArrowheads="1"/>
          </p:cNvSpPr>
          <p:nvPr/>
        </p:nvSpPr>
        <p:spPr bwMode="auto">
          <a:xfrm>
            <a:off x="271463" y="5118100"/>
            <a:ext cx="2921000" cy="822325"/>
          </a:xfrm>
          <a:prstGeom prst="rect">
            <a:avLst/>
          </a:prstGeom>
          <a:noFill/>
          <a:ln w="9525">
            <a:noFill/>
            <a:miter lim="800000"/>
            <a:headEnd/>
            <a:tailEnd/>
          </a:ln>
          <a:effectLst/>
        </p:spPr>
        <p:txBody>
          <a:bodyPr>
            <a:spAutoFit/>
          </a:bodyPr>
          <a:lstStyle/>
          <a:p>
            <a:pPr>
              <a:spcBef>
                <a:spcPct val="50000"/>
              </a:spcBef>
            </a:pPr>
            <a:r>
              <a:rPr lang="en-US"/>
              <a:t>Will follow up on hurricane impacts</a:t>
            </a:r>
          </a:p>
        </p:txBody>
      </p:sp>
      <p:sp>
        <p:nvSpPr>
          <p:cNvPr id="17419" name="Text Box 11"/>
          <p:cNvSpPr txBox="1">
            <a:spLocks noChangeArrowheads="1"/>
          </p:cNvSpPr>
          <p:nvPr/>
        </p:nvSpPr>
        <p:spPr bwMode="auto">
          <a:xfrm>
            <a:off x="4929188" y="6400800"/>
            <a:ext cx="3060700" cy="457200"/>
          </a:xfrm>
          <a:prstGeom prst="rect">
            <a:avLst/>
          </a:prstGeom>
          <a:noFill/>
          <a:ln w="9525">
            <a:noFill/>
            <a:miter lim="800000"/>
            <a:headEnd/>
            <a:tailEnd/>
          </a:ln>
          <a:effectLst/>
        </p:spPr>
        <p:txBody>
          <a:bodyPr wrap="none">
            <a:spAutoFit/>
          </a:bodyPr>
          <a:lstStyle/>
          <a:p>
            <a:r>
              <a:rPr lang="en-US" i="1">
                <a:solidFill>
                  <a:srgbClr val="FFFF00"/>
                </a:solidFill>
              </a:rPr>
              <a:t>Revenge of the shad!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68450" y="882650"/>
            <a:ext cx="6034088" cy="701675"/>
          </a:xfrm>
          <a:prstGeom prst="rect">
            <a:avLst/>
          </a:prstGeom>
          <a:noFill/>
          <a:ln w="9525">
            <a:noFill/>
            <a:miter lim="800000"/>
            <a:headEnd/>
            <a:tailEnd/>
          </a:ln>
        </p:spPr>
        <p:txBody>
          <a:bodyPr>
            <a:spAutoFit/>
          </a:bodyPr>
          <a:lstStyle/>
          <a:p>
            <a:pPr algn="ctr">
              <a:spcBef>
                <a:spcPct val="50000"/>
              </a:spcBef>
            </a:pPr>
            <a:r>
              <a:rPr lang="en-US" sz="4000" b="1">
                <a:solidFill>
                  <a:schemeClr val="accent2"/>
                </a:solidFill>
              </a:rPr>
              <a:t>River Herring</a:t>
            </a:r>
          </a:p>
        </p:txBody>
      </p:sp>
      <p:pic>
        <p:nvPicPr>
          <p:cNvPr id="18435" name="Picture 3" descr="alewife"/>
          <p:cNvPicPr>
            <a:picLocks noChangeAspect="1" noChangeArrowheads="1"/>
          </p:cNvPicPr>
          <p:nvPr/>
        </p:nvPicPr>
        <p:blipFill>
          <a:blip r:embed="rId2" cstate="print"/>
          <a:srcRect/>
          <a:stretch>
            <a:fillRect/>
          </a:stretch>
        </p:blipFill>
        <p:spPr bwMode="auto">
          <a:xfrm>
            <a:off x="4597400" y="2074863"/>
            <a:ext cx="3810000" cy="1838325"/>
          </a:xfrm>
          <a:prstGeom prst="rect">
            <a:avLst/>
          </a:prstGeom>
          <a:noFill/>
          <a:ln w="9525">
            <a:noFill/>
            <a:miter lim="800000"/>
            <a:headEnd/>
            <a:tailEnd/>
          </a:ln>
        </p:spPr>
      </p:pic>
      <p:pic>
        <p:nvPicPr>
          <p:cNvPr id="18436" name="Picture 4" descr="blueback_herring"/>
          <p:cNvPicPr>
            <a:picLocks noChangeAspect="1" noChangeArrowheads="1"/>
          </p:cNvPicPr>
          <p:nvPr/>
        </p:nvPicPr>
        <p:blipFill>
          <a:blip r:embed="rId3" cstate="print"/>
          <a:srcRect/>
          <a:stretch>
            <a:fillRect/>
          </a:stretch>
        </p:blipFill>
        <p:spPr bwMode="auto">
          <a:xfrm>
            <a:off x="4605338" y="4229100"/>
            <a:ext cx="3810000" cy="1552575"/>
          </a:xfrm>
          <a:prstGeom prst="rect">
            <a:avLst/>
          </a:prstGeom>
          <a:noFill/>
          <a:ln w="9525">
            <a:noFill/>
            <a:miter lim="800000"/>
            <a:headEnd/>
            <a:tailEnd/>
          </a:ln>
        </p:spPr>
      </p:pic>
      <p:sp>
        <p:nvSpPr>
          <p:cNvPr id="18437" name="Text Box 5"/>
          <p:cNvSpPr txBox="1">
            <a:spLocks noChangeArrowheads="1"/>
          </p:cNvSpPr>
          <p:nvPr/>
        </p:nvSpPr>
        <p:spPr bwMode="auto">
          <a:xfrm>
            <a:off x="1689100" y="2681288"/>
            <a:ext cx="2495550" cy="579437"/>
          </a:xfrm>
          <a:prstGeom prst="rect">
            <a:avLst/>
          </a:prstGeom>
          <a:noFill/>
          <a:ln w="9525">
            <a:noFill/>
            <a:miter lim="800000"/>
            <a:headEnd/>
            <a:tailEnd/>
          </a:ln>
        </p:spPr>
        <p:txBody>
          <a:bodyPr>
            <a:spAutoFit/>
          </a:bodyPr>
          <a:lstStyle/>
          <a:p>
            <a:pPr algn="ctr">
              <a:spcBef>
                <a:spcPct val="50000"/>
              </a:spcBef>
            </a:pPr>
            <a:r>
              <a:rPr lang="en-US" sz="3200">
                <a:latin typeface="Arial" charset="0"/>
              </a:rPr>
              <a:t>alewife</a:t>
            </a:r>
          </a:p>
        </p:txBody>
      </p:sp>
      <p:sp>
        <p:nvSpPr>
          <p:cNvPr id="18438" name="Text Box 6"/>
          <p:cNvSpPr txBox="1">
            <a:spLocks noChangeArrowheads="1"/>
          </p:cNvSpPr>
          <p:nvPr/>
        </p:nvSpPr>
        <p:spPr bwMode="auto">
          <a:xfrm>
            <a:off x="1155700" y="4646613"/>
            <a:ext cx="3425825" cy="579437"/>
          </a:xfrm>
          <a:prstGeom prst="rect">
            <a:avLst/>
          </a:prstGeom>
          <a:noFill/>
          <a:ln w="9525">
            <a:noFill/>
            <a:miter lim="800000"/>
            <a:headEnd/>
            <a:tailEnd/>
          </a:ln>
        </p:spPr>
        <p:txBody>
          <a:bodyPr>
            <a:spAutoFit/>
          </a:bodyPr>
          <a:lstStyle/>
          <a:p>
            <a:pPr algn="ctr">
              <a:spcBef>
                <a:spcPct val="50000"/>
              </a:spcBef>
            </a:pPr>
            <a:r>
              <a:rPr lang="en-US" sz="3200">
                <a:latin typeface="Arial" charset="0"/>
              </a:rPr>
              <a:t>blueback herring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611188"/>
            <a:ext cx="9144000" cy="4905375"/>
          </a:xfrm>
          <a:prstGeom prst="rect">
            <a:avLst/>
          </a:prstGeom>
          <a:noFill/>
          <a:ln w="9525">
            <a:noFill/>
            <a:miter lim="800000"/>
            <a:headEnd/>
            <a:tailEnd/>
          </a:ln>
        </p:spPr>
      </p:pic>
      <p:sp>
        <p:nvSpPr>
          <p:cNvPr id="19459" name="Text Box 3"/>
          <p:cNvSpPr txBox="1">
            <a:spLocks noChangeArrowheads="1"/>
          </p:cNvSpPr>
          <p:nvPr/>
        </p:nvSpPr>
        <p:spPr bwMode="auto">
          <a:xfrm>
            <a:off x="5965825" y="6167438"/>
            <a:ext cx="2841625" cy="336550"/>
          </a:xfrm>
          <a:prstGeom prst="rect">
            <a:avLst/>
          </a:prstGeom>
          <a:noFill/>
          <a:ln w="9525">
            <a:noFill/>
            <a:miter lim="800000"/>
            <a:headEnd/>
            <a:tailEnd/>
          </a:ln>
        </p:spPr>
        <p:txBody>
          <a:bodyPr wrap="none">
            <a:spAutoFit/>
          </a:bodyPr>
          <a:lstStyle/>
          <a:p>
            <a:r>
              <a:rPr lang="en-US" sz="1600" i="1"/>
              <a:t>State and US fishery statistics</a:t>
            </a:r>
          </a:p>
        </p:txBody>
      </p:sp>
      <p:sp>
        <p:nvSpPr>
          <p:cNvPr id="22532" name="Text Box 4"/>
          <p:cNvSpPr txBox="1">
            <a:spLocks noChangeArrowheads="1"/>
          </p:cNvSpPr>
          <p:nvPr/>
        </p:nvSpPr>
        <p:spPr bwMode="auto">
          <a:xfrm rot="-2644843">
            <a:off x="4216400" y="2840038"/>
            <a:ext cx="1328738" cy="396875"/>
          </a:xfrm>
          <a:prstGeom prst="rect">
            <a:avLst/>
          </a:prstGeom>
          <a:noFill/>
          <a:ln w="9525">
            <a:noFill/>
            <a:miter lim="800000"/>
            <a:headEnd/>
            <a:tailEnd/>
          </a:ln>
        </p:spPr>
        <p:txBody>
          <a:bodyPr wrap="none">
            <a:spAutoFit/>
          </a:bodyPr>
          <a:lstStyle/>
          <a:p>
            <a:r>
              <a:rPr lang="en-US" sz="2000"/>
              <a:t>Fishing up</a:t>
            </a:r>
          </a:p>
        </p:txBody>
      </p:sp>
      <p:sp>
        <p:nvSpPr>
          <p:cNvPr id="22533" name="Text Box 5"/>
          <p:cNvSpPr txBox="1">
            <a:spLocks noChangeArrowheads="1"/>
          </p:cNvSpPr>
          <p:nvPr/>
        </p:nvSpPr>
        <p:spPr bwMode="auto">
          <a:xfrm rot="2460445">
            <a:off x="5842000" y="3362325"/>
            <a:ext cx="1863725" cy="396875"/>
          </a:xfrm>
          <a:prstGeom prst="rect">
            <a:avLst/>
          </a:prstGeom>
          <a:noFill/>
          <a:ln w="9525">
            <a:noFill/>
            <a:miter lim="800000"/>
            <a:headEnd/>
            <a:tailEnd/>
          </a:ln>
        </p:spPr>
        <p:txBody>
          <a:bodyPr wrap="none">
            <a:spAutoFit/>
          </a:bodyPr>
          <a:lstStyle/>
          <a:p>
            <a:r>
              <a:rPr lang="en-US" sz="2000"/>
              <a:t>Fishing down…</a:t>
            </a:r>
          </a:p>
        </p:txBody>
      </p:sp>
      <p:sp>
        <p:nvSpPr>
          <p:cNvPr id="22534" name="Text Box 6"/>
          <p:cNvSpPr txBox="1">
            <a:spLocks noChangeArrowheads="1"/>
          </p:cNvSpPr>
          <p:nvPr/>
        </p:nvSpPr>
        <p:spPr bwMode="auto">
          <a:xfrm>
            <a:off x="7927975" y="3887788"/>
            <a:ext cx="412750" cy="914400"/>
          </a:xfrm>
          <a:prstGeom prst="rect">
            <a:avLst/>
          </a:prstGeom>
          <a:noFill/>
          <a:ln w="9525">
            <a:noFill/>
            <a:miter lim="800000"/>
            <a:headEnd/>
            <a:tailEnd/>
          </a:ln>
        </p:spPr>
        <p:txBody>
          <a:bodyPr wrap="none">
            <a:spAutoFit/>
          </a:bodyPr>
          <a:lstStyle/>
          <a:p>
            <a:r>
              <a:rPr lang="en-US" sz="5400" b="1">
                <a:solidFill>
                  <a:srgbClr val="FF000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p:bldP spid="225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421313" y="3748088"/>
            <a:ext cx="1336675" cy="336550"/>
          </a:xfrm>
          <a:prstGeom prst="rect">
            <a:avLst/>
          </a:prstGeom>
          <a:noFill/>
          <a:ln w="9525">
            <a:noFill/>
            <a:miter lim="800000"/>
            <a:headEnd/>
            <a:tailEnd/>
          </a:ln>
        </p:spPr>
        <p:txBody>
          <a:bodyPr wrap="none">
            <a:spAutoFit/>
          </a:bodyPr>
          <a:lstStyle/>
          <a:p>
            <a:r>
              <a:rPr lang="en-US" sz="1600"/>
              <a:t>River herring</a:t>
            </a:r>
          </a:p>
        </p:txBody>
      </p:sp>
      <p:sp>
        <p:nvSpPr>
          <p:cNvPr id="20483" name="Text Box 3"/>
          <p:cNvSpPr txBox="1">
            <a:spLocks noChangeArrowheads="1"/>
          </p:cNvSpPr>
          <p:nvPr/>
        </p:nvSpPr>
        <p:spPr bwMode="auto">
          <a:xfrm>
            <a:off x="881063" y="254000"/>
            <a:ext cx="7631112" cy="822325"/>
          </a:xfrm>
          <a:prstGeom prst="rect">
            <a:avLst/>
          </a:prstGeom>
          <a:noFill/>
          <a:ln w="9525">
            <a:noFill/>
            <a:miter lim="800000"/>
            <a:headEnd/>
            <a:tailEnd/>
          </a:ln>
        </p:spPr>
        <p:txBody>
          <a:bodyPr>
            <a:spAutoFit/>
          </a:bodyPr>
          <a:lstStyle/>
          <a:p>
            <a:pPr>
              <a:spcBef>
                <a:spcPct val="50000"/>
              </a:spcBef>
            </a:pPr>
            <a:r>
              <a:rPr lang="en-US" b="1"/>
              <a:t>Compare U.S. shad and river herring catches</a:t>
            </a:r>
            <a:r>
              <a:rPr lang="en-US"/>
              <a:t> – </a:t>
            </a:r>
            <a:r>
              <a:rPr lang="en-US" i="1">
                <a:solidFill>
                  <a:srgbClr val="0000CC"/>
                </a:solidFill>
              </a:rPr>
              <a:t>note difference in scales</a:t>
            </a:r>
            <a:r>
              <a:rPr lang="en-US"/>
              <a:t> – factor of 10-20X higher R.H.</a:t>
            </a:r>
          </a:p>
        </p:txBody>
      </p:sp>
      <p:sp>
        <p:nvSpPr>
          <p:cNvPr id="20484" name="Text Box 4"/>
          <p:cNvSpPr txBox="1">
            <a:spLocks noChangeArrowheads="1"/>
          </p:cNvSpPr>
          <p:nvPr/>
        </p:nvSpPr>
        <p:spPr bwMode="auto">
          <a:xfrm rot="-5400000">
            <a:off x="-660399" y="3108325"/>
            <a:ext cx="3783012" cy="579437"/>
          </a:xfrm>
          <a:prstGeom prst="rect">
            <a:avLst/>
          </a:prstGeom>
          <a:noFill/>
          <a:ln w="9525">
            <a:noFill/>
            <a:miter lim="800000"/>
            <a:headEnd/>
            <a:tailEnd/>
          </a:ln>
        </p:spPr>
        <p:txBody>
          <a:bodyPr wrap="none">
            <a:spAutoFit/>
          </a:bodyPr>
          <a:lstStyle/>
          <a:p>
            <a:r>
              <a:rPr lang="en-US" sz="3200"/>
              <a:t>Metric tons per year</a:t>
            </a:r>
          </a:p>
        </p:txBody>
      </p:sp>
      <p:grpSp>
        <p:nvGrpSpPr>
          <p:cNvPr id="20485" name="Group 5"/>
          <p:cNvGrpSpPr>
            <a:grpSpLocks/>
          </p:cNvGrpSpPr>
          <p:nvPr/>
        </p:nvGrpSpPr>
        <p:grpSpPr bwMode="auto">
          <a:xfrm>
            <a:off x="1498600" y="1054100"/>
            <a:ext cx="6086475" cy="5014913"/>
            <a:chOff x="944" y="664"/>
            <a:chExt cx="3834" cy="3159"/>
          </a:xfrm>
        </p:grpSpPr>
        <p:grpSp>
          <p:nvGrpSpPr>
            <p:cNvPr id="20487" name="Group 6"/>
            <p:cNvGrpSpPr>
              <a:grpSpLocks/>
            </p:cNvGrpSpPr>
            <p:nvPr/>
          </p:nvGrpSpPr>
          <p:grpSpPr bwMode="auto">
            <a:xfrm>
              <a:off x="944" y="664"/>
              <a:ext cx="3834" cy="1854"/>
              <a:chOff x="944" y="385"/>
              <a:chExt cx="3834" cy="1854"/>
            </a:xfrm>
          </p:grpSpPr>
          <p:sp>
            <p:nvSpPr>
              <p:cNvPr id="20491" name="AutoShape 7"/>
              <p:cNvSpPr>
                <a:spLocks noChangeAspect="1" noChangeArrowheads="1" noTextEdit="1"/>
              </p:cNvSpPr>
              <p:nvPr/>
            </p:nvSpPr>
            <p:spPr bwMode="auto">
              <a:xfrm>
                <a:off x="944" y="385"/>
                <a:ext cx="3834" cy="1854"/>
              </a:xfrm>
              <a:prstGeom prst="rect">
                <a:avLst/>
              </a:prstGeom>
              <a:noFill/>
              <a:ln w="9525">
                <a:noFill/>
                <a:miter lim="800000"/>
                <a:headEnd/>
                <a:tailEnd/>
              </a:ln>
            </p:spPr>
            <p:txBody>
              <a:bodyPr/>
              <a:lstStyle/>
              <a:p>
                <a:endParaRPr lang="en-US"/>
              </a:p>
            </p:txBody>
          </p:sp>
          <p:sp>
            <p:nvSpPr>
              <p:cNvPr id="20492" name="Rectangle 8"/>
              <p:cNvSpPr>
                <a:spLocks noChangeArrowheads="1"/>
              </p:cNvSpPr>
              <p:nvPr/>
            </p:nvSpPr>
            <p:spPr bwMode="auto">
              <a:xfrm>
                <a:off x="1514" y="547"/>
                <a:ext cx="2934" cy="1392"/>
              </a:xfrm>
              <a:prstGeom prst="rect">
                <a:avLst/>
              </a:prstGeom>
              <a:noFill/>
              <a:ln w="9525">
                <a:noFill/>
                <a:miter lim="800000"/>
                <a:headEnd/>
                <a:tailEnd/>
              </a:ln>
            </p:spPr>
            <p:txBody>
              <a:bodyPr/>
              <a:lstStyle/>
              <a:p>
                <a:endParaRPr lang="en-US"/>
              </a:p>
            </p:txBody>
          </p:sp>
          <p:sp>
            <p:nvSpPr>
              <p:cNvPr id="20493" name="Rectangle 9"/>
              <p:cNvSpPr>
                <a:spLocks noChangeArrowheads="1"/>
              </p:cNvSpPr>
              <p:nvPr/>
            </p:nvSpPr>
            <p:spPr bwMode="auto">
              <a:xfrm>
                <a:off x="1514" y="547"/>
                <a:ext cx="2934" cy="1392"/>
              </a:xfrm>
              <a:prstGeom prst="rect">
                <a:avLst/>
              </a:prstGeom>
              <a:noFill/>
              <a:ln w="9525">
                <a:solidFill>
                  <a:srgbClr val="808080"/>
                </a:solidFill>
                <a:miter lim="800000"/>
                <a:headEnd/>
                <a:tailEnd/>
              </a:ln>
            </p:spPr>
            <p:txBody>
              <a:bodyPr/>
              <a:lstStyle/>
              <a:p>
                <a:endParaRPr lang="en-US"/>
              </a:p>
            </p:txBody>
          </p:sp>
          <p:sp>
            <p:nvSpPr>
              <p:cNvPr id="20494" name="Line 10"/>
              <p:cNvSpPr>
                <a:spLocks noChangeShapeType="1"/>
              </p:cNvSpPr>
              <p:nvPr/>
            </p:nvSpPr>
            <p:spPr bwMode="auto">
              <a:xfrm>
                <a:off x="1514" y="547"/>
                <a:ext cx="1" cy="1392"/>
              </a:xfrm>
              <a:prstGeom prst="line">
                <a:avLst/>
              </a:prstGeom>
              <a:noFill/>
              <a:ln w="0">
                <a:solidFill>
                  <a:srgbClr val="000000"/>
                </a:solidFill>
                <a:round/>
                <a:headEnd/>
                <a:tailEnd/>
              </a:ln>
            </p:spPr>
            <p:txBody>
              <a:bodyPr/>
              <a:lstStyle/>
              <a:p>
                <a:endParaRPr lang="en-US"/>
              </a:p>
            </p:txBody>
          </p:sp>
          <p:sp>
            <p:nvSpPr>
              <p:cNvPr id="20495" name="Line 11"/>
              <p:cNvSpPr>
                <a:spLocks noChangeShapeType="1"/>
              </p:cNvSpPr>
              <p:nvPr/>
            </p:nvSpPr>
            <p:spPr bwMode="auto">
              <a:xfrm>
                <a:off x="1484" y="1939"/>
                <a:ext cx="30" cy="1"/>
              </a:xfrm>
              <a:prstGeom prst="line">
                <a:avLst/>
              </a:prstGeom>
              <a:noFill/>
              <a:ln w="0">
                <a:solidFill>
                  <a:srgbClr val="000000"/>
                </a:solidFill>
                <a:round/>
                <a:headEnd/>
                <a:tailEnd/>
              </a:ln>
            </p:spPr>
            <p:txBody>
              <a:bodyPr/>
              <a:lstStyle/>
              <a:p>
                <a:endParaRPr lang="en-US"/>
              </a:p>
            </p:txBody>
          </p:sp>
          <p:sp>
            <p:nvSpPr>
              <p:cNvPr id="20496" name="Line 12"/>
              <p:cNvSpPr>
                <a:spLocks noChangeShapeType="1"/>
              </p:cNvSpPr>
              <p:nvPr/>
            </p:nvSpPr>
            <p:spPr bwMode="auto">
              <a:xfrm>
                <a:off x="1484" y="1783"/>
                <a:ext cx="30" cy="1"/>
              </a:xfrm>
              <a:prstGeom prst="line">
                <a:avLst/>
              </a:prstGeom>
              <a:noFill/>
              <a:ln w="0">
                <a:solidFill>
                  <a:srgbClr val="000000"/>
                </a:solidFill>
                <a:round/>
                <a:headEnd/>
                <a:tailEnd/>
              </a:ln>
            </p:spPr>
            <p:txBody>
              <a:bodyPr/>
              <a:lstStyle/>
              <a:p>
                <a:endParaRPr lang="en-US"/>
              </a:p>
            </p:txBody>
          </p:sp>
          <p:sp>
            <p:nvSpPr>
              <p:cNvPr id="20497" name="Line 13"/>
              <p:cNvSpPr>
                <a:spLocks noChangeShapeType="1"/>
              </p:cNvSpPr>
              <p:nvPr/>
            </p:nvSpPr>
            <p:spPr bwMode="auto">
              <a:xfrm>
                <a:off x="1484" y="1627"/>
                <a:ext cx="30" cy="1"/>
              </a:xfrm>
              <a:prstGeom prst="line">
                <a:avLst/>
              </a:prstGeom>
              <a:noFill/>
              <a:ln w="0">
                <a:solidFill>
                  <a:srgbClr val="000000"/>
                </a:solidFill>
                <a:round/>
                <a:headEnd/>
                <a:tailEnd/>
              </a:ln>
            </p:spPr>
            <p:txBody>
              <a:bodyPr/>
              <a:lstStyle/>
              <a:p>
                <a:endParaRPr lang="en-US"/>
              </a:p>
            </p:txBody>
          </p:sp>
          <p:sp>
            <p:nvSpPr>
              <p:cNvPr id="20498" name="Line 14"/>
              <p:cNvSpPr>
                <a:spLocks noChangeShapeType="1"/>
              </p:cNvSpPr>
              <p:nvPr/>
            </p:nvSpPr>
            <p:spPr bwMode="auto">
              <a:xfrm>
                <a:off x="1484" y="1477"/>
                <a:ext cx="30" cy="1"/>
              </a:xfrm>
              <a:prstGeom prst="line">
                <a:avLst/>
              </a:prstGeom>
              <a:noFill/>
              <a:ln w="0">
                <a:solidFill>
                  <a:srgbClr val="000000"/>
                </a:solidFill>
                <a:round/>
                <a:headEnd/>
                <a:tailEnd/>
              </a:ln>
            </p:spPr>
            <p:txBody>
              <a:bodyPr/>
              <a:lstStyle/>
              <a:p>
                <a:endParaRPr lang="en-US"/>
              </a:p>
            </p:txBody>
          </p:sp>
          <p:sp>
            <p:nvSpPr>
              <p:cNvPr id="20499" name="Line 15"/>
              <p:cNvSpPr>
                <a:spLocks noChangeShapeType="1"/>
              </p:cNvSpPr>
              <p:nvPr/>
            </p:nvSpPr>
            <p:spPr bwMode="auto">
              <a:xfrm>
                <a:off x="1484" y="1321"/>
                <a:ext cx="30" cy="1"/>
              </a:xfrm>
              <a:prstGeom prst="line">
                <a:avLst/>
              </a:prstGeom>
              <a:noFill/>
              <a:ln w="0">
                <a:solidFill>
                  <a:srgbClr val="000000"/>
                </a:solidFill>
                <a:round/>
                <a:headEnd/>
                <a:tailEnd/>
              </a:ln>
            </p:spPr>
            <p:txBody>
              <a:bodyPr/>
              <a:lstStyle/>
              <a:p>
                <a:endParaRPr lang="en-US"/>
              </a:p>
            </p:txBody>
          </p:sp>
          <p:sp>
            <p:nvSpPr>
              <p:cNvPr id="20500" name="Line 16"/>
              <p:cNvSpPr>
                <a:spLocks noChangeShapeType="1"/>
              </p:cNvSpPr>
              <p:nvPr/>
            </p:nvSpPr>
            <p:spPr bwMode="auto">
              <a:xfrm>
                <a:off x="1484" y="1165"/>
                <a:ext cx="30" cy="1"/>
              </a:xfrm>
              <a:prstGeom prst="line">
                <a:avLst/>
              </a:prstGeom>
              <a:noFill/>
              <a:ln w="0">
                <a:solidFill>
                  <a:srgbClr val="000000"/>
                </a:solidFill>
                <a:round/>
                <a:headEnd/>
                <a:tailEnd/>
              </a:ln>
            </p:spPr>
            <p:txBody>
              <a:bodyPr/>
              <a:lstStyle/>
              <a:p>
                <a:endParaRPr lang="en-US"/>
              </a:p>
            </p:txBody>
          </p:sp>
          <p:sp>
            <p:nvSpPr>
              <p:cNvPr id="20501" name="Line 17"/>
              <p:cNvSpPr>
                <a:spLocks noChangeShapeType="1"/>
              </p:cNvSpPr>
              <p:nvPr/>
            </p:nvSpPr>
            <p:spPr bwMode="auto">
              <a:xfrm>
                <a:off x="1484" y="1009"/>
                <a:ext cx="30" cy="1"/>
              </a:xfrm>
              <a:prstGeom prst="line">
                <a:avLst/>
              </a:prstGeom>
              <a:noFill/>
              <a:ln w="0">
                <a:solidFill>
                  <a:srgbClr val="000000"/>
                </a:solidFill>
                <a:round/>
                <a:headEnd/>
                <a:tailEnd/>
              </a:ln>
            </p:spPr>
            <p:txBody>
              <a:bodyPr/>
              <a:lstStyle/>
              <a:p>
                <a:endParaRPr lang="en-US"/>
              </a:p>
            </p:txBody>
          </p:sp>
          <p:sp>
            <p:nvSpPr>
              <p:cNvPr id="20502" name="Line 18"/>
              <p:cNvSpPr>
                <a:spLocks noChangeShapeType="1"/>
              </p:cNvSpPr>
              <p:nvPr/>
            </p:nvSpPr>
            <p:spPr bwMode="auto">
              <a:xfrm>
                <a:off x="1484" y="859"/>
                <a:ext cx="30" cy="1"/>
              </a:xfrm>
              <a:prstGeom prst="line">
                <a:avLst/>
              </a:prstGeom>
              <a:noFill/>
              <a:ln w="0">
                <a:solidFill>
                  <a:srgbClr val="000000"/>
                </a:solidFill>
                <a:round/>
                <a:headEnd/>
                <a:tailEnd/>
              </a:ln>
            </p:spPr>
            <p:txBody>
              <a:bodyPr/>
              <a:lstStyle/>
              <a:p>
                <a:endParaRPr lang="en-US"/>
              </a:p>
            </p:txBody>
          </p:sp>
          <p:sp>
            <p:nvSpPr>
              <p:cNvPr id="20503" name="Line 19"/>
              <p:cNvSpPr>
                <a:spLocks noChangeShapeType="1"/>
              </p:cNvSpPr>
              <p:nvPr/>
            </p:nvSpPr>
            <p:spPr bwMode="auto">
              <a:xfrm>
                <a:off x="1484" y="703"/>
                <a:ext cx="30" cy="1"/>
              </a:xfrm>
              <a:prstGeom prst="line">
                <a:avLst/>
              </a:prstGeom>
              <a:noFill/>
              <a:ln w="0">
                <a:solidFill>
                  <a:srgbClr val="000000"/>
                </a:solidFill>
                <a:round/>
                <a:headEnd/>
                <a:tailEnd/>
              </a:ln>
            </p:spPr>
            <p:txBody>
              <a:bodyPr/>
              <a:lstStyle/>
              <a:p>
                <a:endParaRPr lang="en-US"/>
              </a:p>
            </p:txBody>
          </p:sp>
          <p:sp>
            <p:nvSpPr>
              <p:cNvPr id="20504" name="Line 20"/>
              <p:cNvSpPr>
                <a:spLocks noChangeShapeType="1"/>
              </p:cNvSpPr>
              <p:nvPr/>
            </p:nvSpPr>
            <p:spPr bwMode="auto">
              <a:xfrm>
                <a:off x="1484" y="547"/>
                <a:ext cx="30" cy="1"/>
              </a:xfrm>
              <a:prstGeom prst="line">
                <a:avLst/>
              </a:prstGeom>
              <a:noFill/>
              <a:ln w="0">
                <a:solidFill>
                  <a:srgbClr val="000000"/>
                </a:solidFill>
                <a:round/>
                <a:headEnd/>
                <a:tailEnd/>
              </a:ln>
            </p:spPr>
            <p:txBody>
              <a:bodyPr/>
              <a:lstStyle/>
              <a:p>
                <a:endParaRPr lang="en-US"/>
              </a:p>
            </p:txBody>
          </p:sp>
          <p:sp>
            <p:nvSpPr>
              <p:cNvPr id="20505" name="Line 21"/>
              <p:cNvSpPr>
                <a:spLocks noChangeShapeType="1"/>
              </p:cNvSpPr>
              <p:nvPr/>
            </p:nvSpPr>
            <p:spPr bwMode="auto">
              <a:xfrm>
                <a:off x="1514" y="1939"/>
                <a:ext cx="2934" cy="1"/>
              </a:xfrm>
              <a:prstGeom prst="line">
                <a:avLst/>
              </a:prstGeom>
              <a:noFill/>
              <a:ln w="0">
                <a:solidFill>
                  <a:srgbClr val="000000"/>
                </a:solidFill>
                <a:round/>
                <a:headEnd/>
                <a:tailEnd/>
              </a:ln>
            </p:spPr>
            <p:txBody>
              <a:bodyPr/>
              <a:lstStyle/>
              <a:p>
                <a:endParaRPr lang="en-US"/>
              </a:p>
            </p:txBody>
          </p:sp>
          <p:sp>
            <p:nvSpPr>
              <p:cNvPr id="20506" name="Line 22"/>
              <p:cNvSpPr>
                <a:spLocks noChangeShapeType="1"/>
              </p:cNvSpPr>
              <p:nvPr/>
            </p:nvSpPr>
            <p:spPr bwMode="auto">
              <a:xfrm flipV="1">
                <a:off x="1514" y="1939"/>
                <a:ext cx="1" cy="30"/>
              </a:xfrm>
              <a:prstGeom prst="line">
                <a:avLst/>
              </a:prstGeom>
              <a:noFill/>
              <a:ln w="0">
                <a:solidFill>
                  <a:srgbClr val="000000"/>
                </a:solidFill>
                <a:round/>
                <a:headEnd/>
                <a:tailEnd/>
              </a:ln>
            </p:spPr>
            <p:txBody>
              <a:bodyPr/>
              <a:lstStyle/>
              <a:p>
                <a:endParaRPr lang="en-US"/>
              </a:p>
            </p:txBody>
          </p:sp>
          <p:sp>
            <p:nvSpPr>
              <p:cNvPr id="20507" name="Line 23"/>
              <p:cNvSpPr>
                <a:spLocks noChangeShapeType="1"/>
              </p:cNvSpPr>
              <p:nvPr/>
            </p:nvSpPr>
            <p:spPr bwMode="auto">
              <a:xfrm flipV="1">
                <a:off x="1934" y="1939"/>
                <a:ext cx="1" cy="30"/>
              </a:xfrm>
              <a:prstGeom prst="line">
                <a:avLst/>
              </a:prstGeom>
              <a:noFill/>
              <a:ln w="0">
                <a:solidFill>
                  <a:srgbClr val="000000"/>
                </a:solidFill>
                <a:round/>
                <a:headEnd/>
                <a:tailEnd/>
              </a:ln>
            </p:spPr>
            <p:txBody>
              <a:bodyPr/>
              <a:lstStyle/>
              <a:p>
                <a:endParaRPr lang="en-US"/>
              </a:p>
            </p:txBody>
          </p:sp>
          <p:sp>
            <p:nvSpPr>
              <p:cNvPr id="20508" name="Line 24"/>
              <p:cNvSpPr>
                <a:spLocks noChangeShapeType="1"/>
              </p:cNvSpPr>
              <p:nvPr/>
            </p:nvSpPr>
            <p:spPr bwMode="auto">
              <a:xfrm flipV="1">
                <a:off x="2354" y="1939"/>
                <a:ext cx="1" cy="30"/>
              </a:xfrm>
              <a:prstGeom prst="line">
                <a:avLst/>
              </a:prstGeom>
              <a:noFill/>
              <a:ln w="0">
                <a:solidFill>
                  <a:srgbClr val="000000"/>
                </a:solidFill>
                <a:round/>
                <a:headEnd/>
                <a:tailEnd/>
              </a:ln>
            </p:spPr>
            <p:txBody>
              <a:bodyPr/>
              <a:lstStyle/>
              <a:p>
                <a:endParaRPr lang="en-US"/>
              </a:p>
            </p:txBody>
          </p:sp>
          <p:sp>
            <p:nvSpPr>
              <p:cNvPr id="20509" name="Line 25"/>
              <p:cNvSpPr>
                <a:spLocks noChangeShapeType="1"/>
              </p:cNvSpPr>
              <p:nvPr/>
            </p:nvSpPr>
            <p:spPr bwMode="auto">
              <a:xfrm flipV="1">
                <a:off x="2774" y="1939"/>
                <a:ext cx="1" cy="30"/>
              </a:xfrm>
              <a:prstGeom prst="line">
                <a:avLst/>
              </a:prstGeom>
              <a:noFill/>
              <a:ln w="0">
                <a:solidFill>
                  <a:srgbClr val="000000"/>
                </a:solidFill>
                <a:round/>
                <a:headEnd/>
                <a:tailEnd/>
              </a:ln>
            </p:spPr>
            <p:txBody>
              <a:bodyPr/>
              <a:lstStyle/>
              <a:p>
                <a:endParaRPr lang="en-US"/>
              </a:p>
            </p:txBody>
          </p:sp>
          <p:sp>
            <p:nvSpPr>
              <p:cNvPr id="20510" name="Line 26"/>
              <p:cNvSpPr>
                <a:spLocks noChangeShapeType="1"/>
              </p:cNvSpPr>
              <p:nvPr/>
            </p:nvSpPr>
            <p:spPr bwMode="auto">
              <a:xfrm flipV="1">
                <a:off x="3188" y="1939"/>
                <a:ext cx="1" cy="30"/>
              </a:xfrm>
              <a:prstGeom prst="line">
                <a:avLst/>
              </a:prstGeom>
              <a:noFill/>
              <a:ln w="0">
                <a:solidFill>
                  <a:srgbClr val="000000"/>
                </a:solidFill>
                <a:round/>
                <a:headEnd/>
                <a:tailEnd/>
              </a:ln>
            </p:spPr>
            <p:txBody>
              <a:bodyPr/>
              <a:lstStyle/>
              <a:p>
                <a:endParaRPr lang="en-US"/>
              </a:p>
            </p:txBody>
          </p:sp>
          <p:sp>
            <p:nvSpPr>
              <p:cNvPr id="20511" name="Line 27"/>
              <p:cNvSpPr>
                <a:spLocks noChangeShapeType="1"/>
              </p:cNvSpPr>
              <p:nvPr/>
            </p:nvSpPr>
            <p:spPr bwMode="auto">
              <a:xfrm flipV="1">
                <a:off x="3608" y="1939"/>
                <a:ext cx="1" cy="30"/>
              </a:xfrm>
              <a:prstGeom prst="line">
                <a:avLst/>
              </a:prstGeom>
              <a:noFill/>
              <a:ln w="0">
                <a:solidFill>
                  <a:srgbClr val="000000"/>
                </a:solidFill>
                <a:round/>
                <a:headEnd/>
                <a:tailEnd/>
              </a:ln>
            </p:spPr>
            <p:txBody>
              <a:bodyPr/>
              <a:lstStyle/>
              <a:p>
                <a:endParaRPr lang="en-US"/>
              </a:p>
            </p:txBody>
          </p:sp>
          <p:sp>
            <p:nvSpPr>
              <p:cNvPr id="20512" name="Line 28"/>
              <p:cNvSpPr>
                <a:spLocks noChangeShapeType="1"/>
              </p:cNvSpPr>
              <p:nvPr/>
            </p:nvSpPr>
            <p:spPr bwMode="auto">
              <a:xfrm flipV="1">
                <a:off x="4028" y="1939"/>
                <a:ext cx="1" cy="30"/>
              </a:xfrm>
              <a:prstGeom prst="line">
                <a:avLst/>
              </a:prstGeom>
              <a:noFill/>
              <a:ln w="0">
                <a:solidFill>
                  <a:srgbClr val="000000"/>
                </a:solidFill>
                <a:round/>
                <a:headEnd/>
                <a:tailEnd/>
              </a:ln>
            </p:spPr>
            <p:txBody>
              <a:bodyPr/>
              <a:lstStyle/>
              <a:p>
                <a:endParaRPr lang="en-US"/>
              </a:p>
            </p:txBody>
          </p:sp>
          <p:sp>
            <p:nvSpPr>
              <p:cNvPr id="20513" name="Line 29"/>
              <p:cNvSpPr>
                <a:spLocks noChangeShapeType="1"/>
              </p:cNvSpPr>
              <p:nvPr/>
            </p:nvSpPr>
            <p:spPr bwMode="auto">
              <a:xfrm flipV="1">
                <a:off x="4448" y="1939"/>
                <a:ext cx="1" cy="30"/>
              </a:xfrm>
              <a:prstGeom prst="line">
                <a:avLst/>
              </a:prstGeom>
              <a:noFill/>
              <a:ln w="0">
                <a:solidFill>
                  <a:srgbClr val="000000"/>
                </a:solidFill>
                <a:round/>
                <a:headEnd/>
                <a:tailEnd/>
              </a:ln>
            </p:spPr>
            <p:txBody>
              <a:bodyPr/>
              <a:lstStyle/>
              <a:p>
                <a:endParaRPr lang="en-US"/>
              </a:p>
            </p:txBody>
          </p:sp>
          <p:sp>
            <p:nvSpPr>
              <p:cNvPr id="20514" name="Freeform 30"/>
              <p:cNvSpPr>
                <a:spLocks/>
              </p:cNvSpPr>
              <p:nvPr/>
            </p:nvSpPr>
            <p:spPr bwMode="auto">
              <a:xfrm>
                <a:off x="1658" y="709"/>
                <a:ext cx="2478" cy="1224"/>
              </a:xfrm>
              <a:custGeom>
                <a:avLst/>
                <a:gdLst>
                  <a:gd name="T0" fmla="*/ 5184 w 413"/>
                  <a:gd name="T1" fmla="*/ 53136 h 204"/>
                  <a:gd name="T2" fmla="*/ 14256 w 413"/>
                  <a:gd name="T3" fmla="*/ 23328 h 204"/>
                  <a:gd name="T4" fmla="*/ 23328 w 413"/>
                  <a:gd name="T5" fmla="*/ 264384 h 204"/>
                  <a:gd name="T6" fmla="*/ 32400 w 413"/>
                  <a:gd name="T7" fmla="*/ 261792 h 204"/>
                  <a:gd name="T8" fmla="*/ 41472 w 413"/>
                  <a:gd name="T9" fmla="*/ 0 h 204"/>
                  <a:gd name="T10" fmla="*/ 50544 w 413"/>
                  <a:gd name="T11" fmla="*/ 187920 h 204"/>
                  <a:gd name="T12" fmla="*/ 59616 w 413"/>
                  <a:gd name="T13" fmla="*/ 215136 h 204"/>
                  <a:gd name="T14" fmla="*/ 68688 w 413"/>
                  <a:gd name="T15" fmla="*/ 156816 h 204"/>
                  <a:gd name="T16" fmla="*/ 77760 w 413"/>
                  <a:gd name="T17" fmla="*/ 89424 h 204"/>
                  <a:gd name="T18" fmla="*/ 86832 w 413"/>
                  <a:gd name="T19" fmla="*/ 255312 h 204"/>
                  <a:gd name="T20" fmla="*/ 95904 w 413"/>
                  <a:gd name="T21" fmla="*/ 117936 h 204"/>
                  <a:gd name="T22" fmla="*/ 104976 w 413"/>
                  <a:gd name="T23" fmla="*/ 252720 h 204"/>
                  <a:gd name="T24" fmla="*/ 114048 w 413"/>
                  <a:gd name="T25" fmla="*/ 217728 h 204"/>
                  <a:gd name="T26" fmla="*/ 123120 w 413"/>
                  <a:gd name="T27" fmla="*/ 234576 h 204"/>
                  <a:gd name="T28" fmla="*/ 132192 w 413"/>
                  <a:gd name="T29" fmla="*/ 263088 h 204"/>
                  <a:gd name="T30" fmla="*/ 141264 w 413"/>
                  <a:gd name="T31" fmla="*/ 235872 h 204"/>
                  <a:gd name="T32" fmla="*/ 150336 w 413"/>
                  <a:gd name="T33" fmla="*/ 207360 h 204"/>
                  <a:gd name="T34" fmla="*/ 159408 w 413"/>
                  <a:gd name="T35" fmla="*/ 219024 h 204"/>
                  <a:gd name="T36" fmla="*/ 168480 w 413"/>
                  <a:gd name="T37" fmla="*/ 252720 h 204"/>
                  <a:gd name="T38" fmla="*/ 177552 w 413"/>
                  <a:gd name="T39" fmla="*/ 246240 h 204"/>
                  <a:gd name="T40" fmla="*/ 186624 w 413"/>
                  <a:gd name="T41" fmla="*/ 185328 h 204"/>
                  <a:gd name="T42" fmla="*/ 195696 w 413"/>
                  <a:gd name="T43" fmla="*/ 221616 h 204"/>
                  <a:gd name="T44" fmla="*/ 204768 w 413"/>
                  <a:gd name="T45" fmla="*/ 187920 h 204"/>
                  <a:gd name="T46" fmla="*/ 213840 w 413"/>
                  <a:gd name="T47" fmla="*/ 215136 h 204"/>
                  <a:gd name="T48" fmla="*/ 222912 w 413"/>
                  <a:gd name="T49" fmla="*/ 198288 h 204"/>
                  <a:gd name="T50" fmla="*/ 231984 w 413"/>
                  <a:gd name="T51" fmla="*/ 203472 h 204"/>
                  <a:gd name="T52" fmla="*/ 241056 w 413"/>
                  <a:gd name="T53" fmla="*/ 199584 h 204"/>
                  <a:gd name="T54" fmla="*/ 250128 w 413"/>
                  <a:gd name="T55" fmla="*/ 209952 h 204"/>
                  <a:gd name="T56" fmla="*/ 259200 w 413"/>
                  <a:gd name="T57" fmla="*/ 184032 h 204"/>
                  <a:gd name="T58" fmla="*/ 268272 w 413"/>
                  <a:gd name="T59" fmla="*/ 177552 h 204"/>
                  <a:gd name="T60" fmla="*/ 277344 w 413"/>
                  <a:gd name="T61" fmla="*/ 202176 h 204"/>
                  <a:gd name="T62" fmla="*/ 286416 w 413"/>
                  <a:gd name="T63" fmla="*/ 204768 h 204"/>
                  <a:gd name="T64" fmla="*/ 294192 w 413"/>
                  <a:gd name="T65" fmla="*/ 181440 h 204"/>
                  <a:gd name="T66" fmla="*/ 303264 w 413"/>
                  <a:gd name="T67" fmla="*/ 190512 h 204"/>
                  <a:gd name="T68" fmla="*/ 312336 w 413"/>
                  <a:gd name="T69" fmla="*/ 187920 h 204"/>
                  <a:gd name="T70" fmla="*/ 321408 w 413"/>
                  <a:gd name="T71" fmla="*/ 196992 h 204"/>
                  <a:gd name="T72" fmla="*/ 330480 w 413"/>
                  <a:gd name="T73" fmla="*/ 209952 h 204"/>
                  <a:gd name="T74" fmla="*/ 339552 w 413"/>
                  <a:gd name="T75" fmla="*/ 216432 h 204"/>
                  <a:gd name="T76" fmla="*/ 348624 w 413"/>
                  <a:gd name="T77" fmla="*/ 230688 h 204"/>
                  <a:gd name="T78" fmla="*/ 357696 w 413"/>
                  <a:gd name="T79" fmla="*/ 228096 h 204"/>
                  <a:gd name="T80" fmla="*/ 366768 w 413"/>
                  <a:gd name="T81" fmla="*/ 229392 h 204"/>
                  <a:gd name="T82" fmla="*/ 375840 w 413"/>
                  <a:gd name="T83" fmla="*/ 221616 h 204"/>
                  <a:gd name="T84" fmla="*/ 384912 w 413"/>
                  <a:gd name="T85" fmla="*/ 231984 h 204"/>
                  <a:gd name="T86" fmla="*/ 393984 w 413"/>
                  <a:gd name="T87" fmla="*/ 243648 h 204"/>
                  <a:gd name="T88" fmla="*/ 403056 w 413"/>
                  <a:gd name="T89" fmla="*/ 250128 h 204"/>
                  <a:gd name="T90" fmla="*/ 412128 w 413"/>
                  <a:gd name="T91" fmla="*/ 246240 h 204"/>
                  <a:gd name="T92" fmla="*/ 421200 w 413"/>
                  <a:gd name="T93" fmla="*/ 231984 h 204"/>
                  <a:gd name="T94" fmla="*/ 430272 w 413"/>
                  <a:gd name="T95" fmla="*/ 241056 h 204"/>
                  <a:gd name="T96" fmla="*/ 439344 w 413"/>
                  <a:gd name="T97" fmla="*/ 233280 h 204"/>
                  <a:gd name="T98" fmla="*/ 448416 w 413"/>
                  <a:gd name="T99" fmla="*/ 235872 h 204"/>
                  <a:gd name="T100" fmla="*/ 457488 w 413"/>
                  <a:gd name="T101" fmla="*/ 239760 h 204"/>
                  <a:gd name="T102" fmla="*/ 466560 w 413"/>
                  <a:gd name="T103" fmla="*/ 247536 h 204"/>
                  <a:gd name="T104" fmla="*/ 475632 w 413"/>
                  <a:gd name="T105" fmla="*/ 251424 h 204"/>
                  <a:gd name="T106" fmla="*/ 484704 w 413"/>
                  <a:gd name="T107" fmla="*/ 257904 h 204"/>
                  <a:gd name="T108" fmla="*/ 493776 w 413"/>
                  <a:gd name="T109" fmla="*/ 250128 h 204"/>
                  <a:gd name="T110" fmla="*/ 502848 w 413"/>
                  <a:gd name="T111" fmla="*/ 247536 h 204"/>
                  <a:gd name="T112" fmla="*/ 511920 w 413"/>
                  <a:gd name="T113" fmla="*/ 248832 h 204"/>
                  <a:gd name="T114" fmla="*/ 520992 w 413"/>
                  <a:gd name="T115" fmla="*/ 251424 h 204"/>
                  <a:gd name="T116" fmla="*/ 530064 w 413"/>
                  <a:gd name="T117" fmla="*/ 254016 h 2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3"/>
                  <a:gd name="T178" fmla="*/ 0 h 204"/>
                  <a:gd name="T179" fmla="*/ 413 w 413"/>
                  <a:gd name="T180" fmla="*/ 204 h 2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3" h="204">
                    <a:moveTo>
                      <a:pt x="0" y="56"/>
                    </a:moveTo>
                    <a:lnTo>
                      <a:pt x="4" y="41"/>
                    </a:lnTo>
                    <a:lnTo>
                      <a:pt x="7" y="88"/>
                    </a:lnTo>
                    <a:lnTo>
                      <a:pt x="11" y="18"/>
                    </a:lnTo>
                    <a:lnTo>
                      <a:pt x="14" y="99"/>
                    </a:lnTo>
                    <a:lnTo>
                      <a:pt x="18" y="204"/>
                    </a:lnTo>
                    <a:lnTo>
                      <a:pt x="21" y="203"/>
                    </a:lnTo>
                    <a:lnTo>
                      <a:pt x="25" y="202"/>
                    </a:lnTo>
                    <a:lnTo>
                      <a:pt x="28" y="203"/>
                    </a:lnTo>
                    <a:lnTo>
                      <a:pt x="32" y="0"/>
                    </a:lnTo>
                    <a:lnTo>
                      <a:pt x="35" y="45"/>
                    </a:lnTo>
                    <a:lnTo>
                      <a:pt x="39" y="145"/>
                    </a:lnTo>
                    <a:lnTo>
                      <a:pt x="42" y="174"/>
                    </a:lnTo>
                    <a:lnTo>
                      <a:pt x="46" y="166"/>
                    </a:lnTo>
                    <a:lnTo>
                      <a:pt x="49" y="108"/>
                    </a:lnTo>
                    <a:lnTo>
                      <a:pt x="53" y="121"/>
                    </a:lnTo>
                    <a:lnTo>
                      <a:pt x="56" y="186"/>
                    </a:lnTo>
                    <a:lnTo>
                      <a:pt x="60" y="69"/>
                    </a:lnTo>
                    <a:lnTo>
                      <a:pt x="63" y="187"/>
                    </a:lnTo>
                    <a:lnTo>
                      <a:pt x="67" y="197"/>
                    </a:lnTo>
                    <a:lnTo>
                      <a:pt x="70" y="194"/>
                    </a:lnTo>
                    <a:lnTo>
                      <a:pt x="74" y="91"/>
                    </a:lnTo>
                    <a:lnTo>
                      <a:pt x="77" y="151"/>
                    </a:lnTo>
                    <a:lnTo>
                      <a:pt x="81" y="195"/>
                    </a:lnTo>
                    <a:lnTo>
                      <a:pt x="84" y="189"/>
                    </a:lnTo>
                    <a:lnTo>
                      <a:pt x="88" y="168"/>
                    </a:lnTo>
                    <a:lnTo>
                      <a:pt x="91" y="181"/>
                    </a:lnTo>
                    <a:lnTo>
                      <a:pt x="95" y="181"/>
                    </a:lnTo>
                    <a:lnTo>
                      <a:pt x="98" y="180"/>
                    </a:lnTo>
                    <a:lnTo>
                      <a:pt x="102" y="203"/>
                    </a:lnTo>
                    <a:lnTo>
                      <a:pt x="105" y="202"/>
                    </a:lnTo>
                    <a:lnTo>
                      <a:pt x="109" y="182"/>
                    </a:lnTo>
                    <a:lnTo>
                      <a:pt x="112" y="174"/>
                    </a:lnTo>
                    <a:lnTo>
                      <a:pt x="116" y="160"/>
                    </a:lnTo>
                    <a:lnTo>
                      <a:pt x="119" y="171"/>
                    </a:lnTo>
                    <a:lnTo>
                      <a:pt x="123" y="169"/>
                    </a:lnTo>
                    <a:lnTo>
                      <a:pt x="126" y="165"/>
                    </a:lnTo>
                    <a:lnTo>
                      <a:pt x="130" y="195"/>
                    </a:lnTo>
                    <a:lnTo>
                      <a:pt x="133" y="181"/>
                    </a:lnTo>
                    <a:lnTo>
                      <a:pt x="137" y="190"/>
                    </a:lnTo>
                    <a:lnTo>
                      <a:pt x="140" y="168"/>
                    </a:lnTo>
                    <a:lnTo>
                      <a:pt x="144" y="143"/>
                    </a:lnTo>
                    <a:lnTo>
                      <a:pt x="147" y="150"/>
                    </a:lnTo>
                    <a:lnTo>
                      <a:pt x="151" y="171"/>
                    </a:lnTo>
                    <a:lnTo>
                      <a:pt x="154" y="152"/>
                    </a:lnTo>
                    <a:lnTo>
                      <a:pt x="158" y="145"/>
                    </a:lnTo>
                    <a:lnTo>
                      <a:pt x="161" y="161"/>
                    </a:lnTo>
                    <a:lnTo>
                      <a:pt x="165" y="166"/>
                    </a:lnTo>
                    <a:lnTo>
                      <a:pt x="168" y="173"/>
                    </a:lnTo>
                    <a:lnTo>
                      <a:pt x="172" y="153"/>
                    </a:lnTo>
                    <a:lnTo>
                      <a:pt x="175" y="155"/>
                    </a:lnTo>
                    <a:lnTo>
                      <a:pt x="179" y="157"/>
                    </a:lnTo>
                    <a:lnTo>
                      <a:pt x="182" y="151"/>
                    </a:lnTo>
                    <a:lnTo>
                      <a:pt x="186" y="154"/>
                    </a:lnTo>
                    <a:lnTo>
                      <a:pt x="189" y="163"/>
                    </a:lnTo>
                    <a:lnTo>
                      <a:pt x="193" y="162"/>
                    </a:lnTo>
                    <a:lnTo>
                      <a:pt x="196" y="160"/>
                    </a:lnTo>
                    <a:lnTo>
                      <a:pt x="200" y="142"/>
                    </a:lnTo>
                    <a:lnTo>
                      <a:pt x="203" y="130"/>
                    </a:lnTo>
                    <a:lnTo>
                      <a:pt x="207" y="137"/>
                    </a:lnTo>
                    <a:lnTo>
                      <a:pt x="210" y="150"/>
                    </a:lnTo>
                    <a:lnTo>
                      <a:pt x="214" y="156"/>
                    </a:lnTo>
                    <a:lnTo>
                      <a:pt x="217" y="161"/>
                    </a:lnTo>
                    <a:lnTo>
                      <a:pt x="221" y="158"/>
                    </a:lnTo>
                    <a:lnTo>
                      <a:pt x="224" y="154"/>
                    </a:lnTo>
                    <a:lnTo>
                      <a:pt x="227" y="140"/>
                    </a:lnTo>
                    <a:lnTo>
                      <a:pt x="231" y="151"/>
                    </a:lnTo>
                    <a:lnTo>
                      <a:pt x="234" y="147"/>
                    </a:lnTo>
                    <a:lnTo>
                      <a:pt x="238" y="154"/>
                    </a:lnTo>
                    <a:lnTo>
                      <a:pt x="241" y="145"/>
                    </a:lnTo>
                    <a:lnTo>
                      <a:pt x="245" y="130"/>
                    </a:lnTo>
                    <a:lnTo>
                      <a:pt x="248" y="152"/>
                    </a:lnTo>
                    <a:lnTo>
                      <a:pt x="252" y="151"/>
                    </a:lnTo>
                    <a:lnTo>
                      <a:pt x="255" y="162"/>
                    </a:lnTo>
                    <a:lnTo>
                      <a:pt x="259" y="171"/>
                    </a:lnTo>
                    <a:lnTo>
                      <a:pt x="262" y="167"/>
                    </a:lnTo>
                    <a:lnTo>
                      <a:pt x="266" y="173"/>
                    </a:lnTo>
                    <a:lnTo>
                      <a:pt x="269" y="178"/>
                    </a:lnTo>
                    <a:lnTo>
                      <a:pt x="273" y="172"/>
                    </a:lnTo>
                    <a:lnTo>
                      <a:pt x="276" y="176"/>
                    </a:lnTo>
                    <a:lnTo>
                      <a:pt x="280" y="172"/>
                    </a:lnTo>
                    <a:lnTo>
                      <a:pt x="283" y="177"/>
                    </a:lnTo>
                    <a:lnTo>
                      <a:pt x="287" y="178"/>
                    </a:lnTo>
                    <a:lnTo>
                      <a:pt x="290" y="171"/>
                    </a:lnTo>
                    <a:lnTo>
                      <a:pt x="294" y="177"/>
                    </a:lnTo>
                    <a:lnTo>
                      <a:pt x="297" y="179"/>
                    </a:lnTo>
                    <a:lnTo>
                      <a:pt x="301" y="183"/>
                    </a:lnTo>
                    <a:lnTo>
                      <a:pt x="304" y="188"/>
                    </a:lnTo>
                    <a:lnTo>
                      <a:pt x="308" y="193"/>
                    </a:lnTo>
                    <a:lnTo>
                      <a:pt x="311" y="193"/>
                    </a:lnTo>
                    <a:lnTo>
                      <a:pt x="315" y="195"/>
                    </a:lnTo>
                    <a:lnTo>
                      <a:pt x="318" y="190"/>
                    </a:lnTo>
                    <a:lnTo>
                      <a:pt x="322" y="190"/>
                    </a:lnTo>
                    <a:lnTo>
                      <a:pt x="325" y="179"/>
                    </a:lnTo>
                    <a:lnTo>
                      <a:pt x="329" y="183"/>
                    </a:lnTo>
                    <a:lnTo>
                      <a:pt x="332" y="186"/>
                    </a:lnTo>
                    <a:lnTo>
                      <a:pt x="336" y="186"/>
                    </a:lnTo>
                    <a:lnTo>
                      <a:pt x="339" y="180"/>
                    </a:lnTo>
                    <a:lnTo>
                      <a:pt x="343" y="183"/>
                    </a:lnTo>
                    <a:lnTo>
                      <a:pt x="346" y="182"/>
                    </a:lnTo>
                    <a:lnTo>
                      <a:pt x="350" y="183"/>
                    </a:lnTo>
                    <a:lnTo>
                      <a:pt x="353" y="185"/>
                    </a:lnTo>
                    <a:lnTo>
                      <a:pt x="357" y="189"/>
                    </a:lnTo>
                    <a:lnTo>
                      <a:pt x="360" y="191"/>
                    </a:lnTo>
                    <a:lnTo>
                      <a:pt x="364" y="193"/>
                    </a:lnTo>
                    <a:lnTo>
                      <a:pt x="367" y="194"/>
                    </a:lnTo>
                    <a:lnTo>
                      <a:pt x="371" y="199"/>
                    </a:lnTo>
                    <a:lnTo>
                      <a:pt x="374" y="199"/>
                    </a:lnTo>
                    <a:lnTo>
                      <a:pt x="378" y="196"/>
                    </a:lnTo>
                    <a:lnTo>
                      <a:pt x="381" y="193"/>
                    </a:lnTo>
                    <a:lnTo>
                      <a:pt x="385" y="195"/>
                    </a:lnTo>
                    <a:lnTo>
                      <a:pt x="388" y="191"/>
                    </a:lnTo>
                    <a:lnTo>
                      <a:pt x="392" y="198"/>
                    </a:lnTo>
                    <a:lnTo>
                      <a:pt x="395" y="192"/>
                    </a:lnTo>
                    <a:lnTo>
                      <a:pt x="399" y="196"/>
                    </a:lnTo>
                    <a:lnTo>
                      <a:pt x="402" y="194"/>
                    </a:lnTo>
                    <a:lnTo>
                      <a:pt x="406" y="194"/>
                    </a:lnTo>
                    <a:lnTo>
                      <a:pt x="409" y="196"/>
                    </a:lnTo>
                    <a:lnTo>
                      <a:pt x="413" y="200"/>
                    </a:lnTo>
                  </a:path>
                </a:pathLst>
              </a:custGeom>
              <a:noFill/>
              <a:ln w="28575">
                <a:solidFill>
                  <a:srgbClr val="000080"/>
                </a:solidFill>
                <a:prstDash val="solid"/>
                <a:round/>
                <a:headEnd/>
                <a:tailEnd/>
              </a:ln>
            </p:spPr>
            <p:txBody>
              <a:bodyPr/>
              <a:lstStyle/>
              <a:p>
                <a:endParaRPr lang="en-US"/>
              </a:p>
            </p:txBody>
          </p:sp>
          <p:sp>
            <p:nvSpPr>
              <p:cNvPr id="20515" name="Rectangle 31"/>
              <p:cNvSpPr>
                <a:spLocks noChangeArrowheads="1"/>
              </p:cNvSpPr>
              <p:nvPr/>
            </p:nvSpPr>
            <p:spPr bwMode="auto">
              <a:xfrm>
                <a:off x="1298" y="1735"/>
                <a:ext cx="147"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500</a:t>
                </a:r>
                <a:endParaRPr lang="en-US" sz="1800">
                  <a:latin typeface="Arial" charset="0"/>
                </a:endParaRPr>
              </a:p>
            </p:txBody>
          </p:sp>
          <p:sp>
            <p:nvSpPr>
              <p:cNvPr id="20516" name="Rectangle 32"/>
              <p:cNvSpPr>
                <a:spLocks noChangeArrowheads="1"/>
              </p:cNvSpPr>
              <p:nvPr/>
            </p:nvSpPr>
            <p:spPr bwMode="auto">
              <a:xfrm>
                <a:off x="1250" y="1579"/>
                <a:ext cx="196"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1000</a:t>
                </a:r>
                <a:endParaRPr lang="en-US" sz="1800">
                  <a:latin typeface="Arial" charset="0"/>
                </a:endParaRPr>
              </a:p>
            </p:txBody>
          </p:sp>
          <p:sp>
            <p:nvSpPr>
              <p:cNvPr id="20517" name="Rectangle 33"/>
              <p:cNvSpPr>
                <a:spLocks noChangeArrowheads="1"/>
              </p:cNvSpPr>
              <p:nvPr/>
            </p:nvSpPr>
            <p:spPr bwMode="auto">
              <a:xfrm>
                <a:off x="1250" y="1429"/>
                <a:ext cx="196"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1500</a:t>
                </a:r>
                <a:endParaRPr lang="en-US" sz="1800">
                  <a:latin typeface="Arial" charset="0"/>
                </a:endParaRPr>
              </a:p>
            </p:txBody>
          </p:sp>
          <p:sp>
            <p:nvSpPr>
              <p:cNvPr id="20518" name="Rectangle 34"/>
              <p:cNvSpPr>
                <a:spLocks noChangeArrowheads="1"/>
              </p:cNvSpPr>
              <p:nvPr/>
            </p:nvSpPr>
            <p:spPr bwMode="auto">
              <a:xfrm>
                <a:off x="1250" y="1273"/>
                <a:ext cx="196"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2000</a:t>
                </a:r>
                <a:endParaRPr lang="en-US" sz="1800">
                  <a:latin typeface="Arial" charset="0"/>
                </a:endParaRPr>
              </a:p>
            </p:txBody>
          </p:sp>
          <p:sp>
            <p:nvSpPr>
              <p:cNvPr id="20519" name="Rectangle 35"/>
              <p:cNvSpPr>
                <a:spLocks noChangeArrowheads="1"/>
              </p:cNvSpPr>
              <p:nvPr/>
            </p:nvSpPr>
            <p:spPr bwMode="auto">
              <a:xfrm>
                <a:off x="1250" y="1117"/>
                <a:ext cx="196"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2500</a:t>
                </a:r>
                <a:endParaRPr lang="en-US" sz="1800">
                  <a:latin typeface="Arial" charset="0"/>
                </a:endParaRPr>
              </a:p>
            </p:txBody>
          </p:sp>
          <p:sp>
            <p:nvSpPr>
              <p:cNvPr id="20520" name="Rectangle 36"/>
              <p:cNvSpPr>
                <a:spLocks noChangeArrowheads="1"/>
              </p:cNvSpPr>
              <p:nvPr/>
            </p:nvSpPr>
            <p:spPr bwMode="auto">
              <a:xfrm>
                <a:off x="1250" y="961"/>
                <a:ext cx="196"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3000</a:t>
                </a:r>
                <a:endParaRPr lang="en-US" sz="1800">
                  <a:latin typeface="Arial" charset="0"/>
                </a:endParaRPr>
              </a:p>
            </p:txBody>
          </p:sp>
          <p:sp>
            <p:nvSpPr>
              <p:cNvPr id="20521" name="Rectangle 37"/>
              <p:cNvSpPr>
                <a:spLocks noChangeArrowheads="1"/>
              </p:cNvSpPr>
              <p:nvPr/>
            </p:nvSpPr>
            <p:spPr bwMode="auto">
              <a:xfrm>
                <a:off x="1250" y="811"/>
                <a:ext cx="196"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3500</a:t>
                </a:r>
                <a:endParaRPr lang="en-US" sz="1800">
                  <a:latin typeface="Arial" charset="0"/>
                </a:endParaRPr>
              </a:p>
            </p:txBody>
          </p:sp>
          <p:sp>
            <p:nvSpPr>
              <p:cNvPr id="20522" name="Rectangle 38"/>
              <p:cNvSpPr>
                <a:spLocks noChangeArrowheads="1"/>
              </p:cNvSpPr>
              <p:nvPr/>
            </p:nvSpPr>
            <p:spPr bwMode="auto">
              <a:xfrm>
                <a:off x="1250" y="655"/>
                <a:ext cx="196"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4000</a:t>
                </a:r>
                <a:endParaRPr lang="en-US" sz="1800">
                  <a:latin typeface="Arial" charset="0"/>
                </a:endParaRPr>
              </a:p>
            </p:txBody>
          </p:sp>
          <p:sp>
            <p:nvSpPr>
              <p:cNvPr id="20523" name="Rectangle 39"/>
              <p:cNvSpPr>
                <a:spLocks noChangeArrowheads="1"/>
              </p:cNvSpPr>
              <p:nvPr/>
            </p:nvSpPr>
            <p:spPr bwMode="auto">
              <a:xfrm>
                <a:off x="1250" y="499"/>
                <a:ext cx="196"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4500</a:t>
                </a:r>
                <a:endParaRPr lang="en-US" sz="1800">
                  <a:latin typeface="Arial" charset="0"/>
                </a:endParaRPr>
              </a:p>
            </p:txBody>
          </p:sp>
          <p:sp>
            <p:nvSpPr>
              <p:cNvPr id="20524" name="Rectangle 40"/>
              <p:cNvSpPr>
                <a:spLocks noChangeArrowheads="1"/>
              </p:cNvSpPr>
              <p:nvPr/>
            </p:nvSpPr>
            <p:spPr bwMode="auto">
              <a:xfrm>
                <a:off x="3530" y="757"/>
                <a:ext cx="498" cy="276"/>
              </a:xfrm>
              <a:prstGeom prst="rect">
                <a:avLst/>
              </a:prstGeom>
              <a:solidFill>
                <a:srgbClr val="FFFFFF"/>
              </a:solidFill>
              <a:ln w="9525">
                <a:noFill/>
                <a:miter lim="800000"/>
                <a:headEnd/>
                <a:tailEnd/>
              </a:ln>
            </p:spPr>
            <p:txBody>
              <a:bodyPr/>
              <a:lstStyle/>
              <a:p>
                <a:endParaRPr lang="en-US"/>
              </a:p>
            </p:txBody>
          </p:sp>
          <p:sp>
            <p:nvSpPr>
              <p:cNvPr id="20525" name="Rectangle 42"/>
              <p:cNvSpPr>
                <a:spLocks noChangeArrowheads="1"/>
              </p:cNvSpPr>
              <p:nvPr/>
            </p:nvSpPr>
            <p:spPr bwMode="auto">
              <a:xfrm>
                <a:off x="3770" y="847"/>
                <a:ext cx="298"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Shad</a:t>
                </a:r>
                <a:endParaRPr lang="en-US" sz="1600">
                  <a:latin typeface="Arial" charset="0"/>
                </a:endParaRPr>
              </a:p>
            </p:txBody>
          </p:sp>
        </p:grpSp>
        <p:pic>
          <p:nvPicPr>
            <p:cNvPr id="20488" name="Picture 43"/>
            <p:cNvPicPr>
              <a:picLocks noChangeAspect="1" noChangeArrowheads="1"/>
            </p:cNvPicPr>
            <p:nvPr/>
          </p:nvPicPr>
          <p:blipFill>
            <a:blip r:embed="rId2" cstate="print"/>
            <a:srcRect t="14256"/>
            <a:stretch>
              <a:fillRect/>
            </a:stretch>
          </p:blipFill>
          <p:spPr bwMode="auto">
            <a:xfrm>
              <a:off x="1074" y="2115"/>
              <a:ext cx="3581" cy="1708"/>
            </a:xfrm>
            <a:prstGeom prst="rect">
              <a:avLst/>
            </a:prstGeom>
            <a:noFill/>
            <a:ln w="9525">
              <a:noFill/>
              <a:miter lim="800000"/>
              <a:headEnd/>
              <a:tailEnd/>
            </a:ln>
          </p:spPr>
        </p:pic>
        <p:sp>
          <p:nvSpPr>
            <p:cNvPr id="20489" name="Oval 44"/>
            <p:cNvSpPr>
              <a:spLocks noChangeArrowheads="1"/>
            </p:cNvSpPr>
            <p:nvPr/>
          </p:nvSpPr>
          <p:spPr bwMode="auto">
            <a:xfrm>
              <a:off x="1084" y="2177"/>
              <a:ext cx="449" cy="205"/>
            </a:xfrm>
            <a:prstGeom prst="ellipse">
              <a:avLst/>
            </a:prstGeom>
            <a:noFill/>
            <a:ln w="38100">
              <a:solidFill>
                <a:srgbClr val="FF0000"/>
              </a:solidFill>
              <a:round/>
              <a:headEnd/>
              <a:tailEnd/>
            </a:ln>
          </p:spPr>
          <p:txBody>
            <a:bodyPr wrap="none" anchor="ctr"/>
            <a:lstStyle/>
            <a:p>
              <a:endParaRPr lang="en-US"/>
            </a:p>
          </p:txBody>
        </p:sp>
        <p:sp>
          <p:nvSpPr>
            <p:cNvPr id="20490" name="Oval 45"/>
            <p:cNvSpPr>
              <a:spLocks noChangeArrowheads="1"/>
            </p:cNvSpPr>
            <p:nvPr/>
          </p:nvSpPr>
          <p:spPr bwMode="auto">
            <a:xfrm>
              <a:off x="1123" y="721"/>
              <a:ext cx="449" cy="205"/>
            </a:xfrm>
            <a:prstGeom prst="ellipse">
              <a:avLst/>
            </a:prstGeom>
            <a:noFill/>
            <a:ln w="38100">
              <a:solidFill>
                <a:srgbClr val="FF0000"/>
              </a:solidFill>
              <a:round/>
              <a:headEnd/>
              <a:tailEnd/>
            </a:ln>
          </p:spPr>
          <p:txBody>
            <a:bodyPr wrap="none" anchor="ctr"/>
            <a:lstStyle/>
            <a:p>
              <a:endParaRPr lang="en-US"/>
            </a:p>
          </p:txBody>
        </p:sp>
      </p:grpSp>
      <p:sp>
        <p:nvSpPr>
          <p:cNvPr id="23598" name="Oval 46"/>
          <p:cNvSpPr>
            <a:spLocks noChangeArrowheads="1"/>
          </p:cNvSpPr>
          <p:nvPr/>
        </p:nvSpPr>
        <p:spPr bwMode="auto">
          <a:xfrm>
            <a:off x="2527300" y="1535113"/>
            <a:ext cx="633413" cy="1162050"/>
          </a:xfrm>
          <a:prstGeom prst="ellipse">
            <a:avLst/>
          </a:prstGeom>
          <a:noFill/>
          <a:ln w="57150">
            <a:solidFill>
              <a:srgbClr val="33CCCC"/>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98"/>
                                        </p:tgtEl>
                                        <p:attrNameLst>
                                          <p:attrName>style.visibility</p:attrName>
                                        </p:attrNameLst>
                                      </p:cBhvr>
                                      <p:to>
                                        <p:strVal val="visible"/>
                                      </p:to>
                                    </p:set>
                                    <p:animEffect transition="in" filter="dissolve">
                                      <p:cBhvr>
                                        <p:cTn id="7" dur="500"/>
                                        <p:tgtEl>
                                          <p:spTgt spid="23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52525" y="1641475"/>
            <a:ext cx="6900863" cy="3957638"/>
          </a:xfrm>
          <a:prstGeom prst="rect">
            <a:avLst/>
          </a:prstGeom>
          <a:noFill/>
          <a:ln w="9525">
            <a:noFill/>
            <a:miter lim="800000"/>
            <a:headEnd/>
            <a:tailEnd/>
          </a:ln>
        </p:spPr>
      </p:pic>
      <p:sp>
        <p:nvSpPr>
          <p:cNvPr id="21507" name="Text Box 3"/>
          <p:cNvSpPr txBox="1">
            <a:spLocks noChangeArrowheads="1"/>
          </p:cNvSpPr>
          <p:nvPr/>
        </p:nvSpPr>
        <p:spPr bwMode="auto">
          <a:xfrm>
            <a:off x="793750" y="327025"/>
            <a:ext cx="7904163" cy="1187450"/>
          </a:xfrm>
          <a:prstGeom prst="rect">
            <a:avLst/>
          </a:prstGeom>
          <a:noFill/>
          <a:ln w="9525">
            <a:noFill/>
            <a:miter lim="800000"/>
            <a:headEnd/>
            <a:tailEnd/>
          </a:ln>
        </p:spPr>
        <p:txBody>
          <a:bodyPr>
            <a:spAutoFit/>
          </a:bodyPr>
          <a:lstStyle/>
          <a:p>
            <a:r>
              <a:rPr lang="en-US"/>
              <a:t>Just like American shad, the river herring catches in the 1880s were greatly reduced from earlier times…but how much reduced?</a:t>
            </a:r>
          </a:p>
        </p:txBody>
      </p:sp>
      <p:grpSp>
        <p:nvGrpSpPr>
          <p:cNvPr id="2" name="Group 4"/>
          <p:cNvGrpSpPr>
            <a:grpSpLocks/>
          </p:cNvGrpSpPr>
          <p:nvPr/>
        </p:nvGrpSpPr>
        <p:grpSpPr bwMode="auto">
          <a:xfrm>
            <a:off x="2460625" y="2589213"/>
            <a:ext cx="4970463" cy="2208212"/>
            <a:chOff x="1550" y="1631"/>
            <a:chExt cx="3131" cy="1391"/>
          </a:xfrm>
        </p:grpSpPr>
        <p:sp>
          <p:nvSpPr>
            <p:cNvPr id="21510" name="Oval 5"/>
            <p:cNvSpPr>
              <a:spLocks noChangeArrowheads="1"/>
            </p:cNvSpPr>
            <p:nvPr/>
          </p:nvSpPr>
          <p:spPr bwMode="auto">
            <a:xfrm>
              <a:off x="1550" y="1631"/>
              <a:ext cx="373" cy="1391"/>
            </a:xfrm>
            <a:prstGeom prst="ellipse">
              <a:avLst/>
            </a:prstGeom>
            <a:noFill/>
            <a:ln w="38100">
              <a:solidFill>
                <a:srgbClr val="FF0000"/>
              </a:solidFill>
              <a:round/>
              <a:headEnd/>
              <a:tailEnd/>
            </a:ln>
          </p:spPr>
          <p:txBody>
            <a:bodyPr wrap="none" anchor="ctr"/>
            <a:lstStyle/>
            <a:p>
              <a:endParaRPr lang="en-US"/>
            </a:p>
          </p:txBody>
        </p:sp>
        <p:sp>
          <p:nvSpPr>
            <p:cNvPr id="21511" name="Text Box 6"/>
            <p:cNvSpPr txBox="1">
              <a:spLocks noChangeArrowheads="1"/>
            </p:cNvSpPr>
            <p:nvPr/>
          </p:nvSpPr>
          <p:spPr bwMode="auto">
            <a:xfrm>
              <a:off x="2016" y="1677"/>
              <a:ext cx="2665" cy="748"/>
            </a:xfrm>
            <a:prstGeom prst="rect">
              <a:avLst/>
            </a:prstGeom>
            <a:noFill/>
            <a:ln w="9525">
              <a:noFill/>
              <a:miter lim="800000"/>
              <a:headEnd/>
              <a:tailEnd/>
            </a:ln>
          </p:spPr>
          <p:txBody>
            <a:bodyPr>
              <a:spAutoFit/>
            </a:bodyPr>
            <a:lstStyle/>
            <a:p>
              <a:r>
                <a:rPr lang="en-US"/>
                <a:t>Records from a </a:t>
              </a:r>
              <a:r>
                <a:rPr lang="en-US" b="1" i="1"/>
                <a:t>single</a:t>
              </a:r>
              <a:r>
                <a:rPr lang="en-US"/>
                <a:t> river (Potomac) – upwards of 20 million shad/year caught</a:t>
              </a:r>
            </a:p>
          </p:txBody>
        </p:sp>
      </p:grpSp>
      <p:sp>
        <p:nvSpPr>
          <p:cNvPr id="24583" name="Oval 7"/>
          <p:cNvSpPr>
            <a:spLocks noChangeArrowheads="1"/>
          </p:cNvSpPr>
          <p:nvPr/>
        </p:nvSpPr>
        <p:spPr bwMode="auto">
          <a:xfrm>
            <a:off x="4310063" y="4449763"/>
            <a:ext cx="539750" cy="727075"/>
          </a:xfrm>
          <a:prstGeom prst="ellipse">
            <a:avLst/>
          </a:prstGeom>
          <a:noFill/>
          <a:ln w="57150">
            <a:solidFill>
              <a:srgbClr val="33CCCC"/>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srcRect/>
          <a:stretch>
            <a:fillRect/>
          </a:stretch>
        </p:blipFill>
        <p:spPr bwMode="auto">
          <a:xfrm>
            <a:off x="4525963" y="0"/>
            <a:ext cx="4618037" cy="6858000"/>
          </a:xfrm>
          <a:prstGeom prst="rect">
            <a:avLst/>
          </a:prstGeom>
          <a:noFill/>
          <a:ln w="9525">
            <a:noFill/>
            <a:miter lim="800000"/>
            <a:headEnd/>
            <a:tailEnd/>
          </a:ln>
        </p:spPr>
      </p:pic>
      <p:pic>
        <p:nvPicPr>
          <p:cNvPr id="6147" name="Picture 5" descr="p"/>
          <p:cNvPicPr>
            <a:picLocks noChangeAspect="1" noChangeArrowheads="1"/>
          </p:cNvPicPr>
          <p:nvPr/>
        </p:nvPicPr>
        <p:blipFill>
          <a:blip r:embed="rId4" cstate="print"/>
          <a:srcRect/>
          <a:stretch>
            <a:fillRect/>
          </a:stretch>
        </p:blipFill>
        <p:spPr bwMode="auto">
          <a:xfrm>
            <a:off x="47625" y="0"/>
            <a:ext cx="4400550" cy="6919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print"/>
          <a:srcRect/>
          <a:stretch>
            <a:fillRect/>
          </a:stretch>
        </p:blipFill>
        <p:spPr bwMode="auto">
          <a:xfrm>
            <a:off x="0" y="639763"/>
            <a:ext cx="9144000" cy="5584825"/>
          </a:xfrm>
          <a:prstGeom prst="rect">
            <a:avLst/>
          </a:prstGeom>
          <a:noFill/>
          <a:ln w="9525">
            <a:noFill/>
            <a:miter lim="800000"/>
            <a:headEnd/>
            <a:tailEnd/>
          </a:ln>
        </p:spPr>
      </p:pic>
      <p:sp>
        <p:nvSpPr>
          <p:cNvPr id="22531" name="Text Box 5"/>
          <p:cNvSpPr txBox="1">
            <a:spLocks noChangeArrowheads="1"/>
          </p:cNvSpPr>
          <p:nvPr/>
        </p:nvSpPr>
        <p:spPr bwMode="auto">
          <a:xfrm>
            <a:off x="5705475" y="6043613"/>
            <a:ext cx="2690813" cy="336550"/>
          </a:xfrm>
          <a:prstGeom prst="rect">
            <a:avLst/>
          </a:prstGeom>
          <a:noFill/>
          <a:ln w="9525">
            <a:noFill/>
            <a:miter lim="800000"/>
            <a:headEnd/>
            <a:tailEnd/>
          </a:ln>
        </p:spPr>
        <p:txBody>
          <a:bodyPr wrap="none">
            <a:spAutoFit/>
          </a:bodyPr>
          <a:lstStyle/>
          <a:p>
            <a:r>
              <a:rPr lang="en-US" sz="1600" i="1"/>
              <a:t>Data assembled by NYSDEC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63" name="Group 11"/>
          <p:cNvGrpSpPr>
            <a:grpSpLocks/>
          </p:cNvGrpSpPr>
          <p:nvPr/>
        </p:nvGrpSpPr>
        <p:grpSpPr bwMode="auto">
          <a:xfrm>
            <a:off x="1274763" y="5859463"/>
            <a:ext cx="3151187" cy="366712"/>
            <a:chOff x="803" y="3691"/>
            <a:chExt cx="1985" cy="231"/>
          </a:xfrm>
        </p:grpSpPr>
        <p:sp>
          <p:nvSpPr>
            <p:cNvPr id="5" name="Oval 4"/>
            <p:cNvSpPr/>
            <p:nvPr/>
          </p:nvSpPr>
          <p:spPr>
            <a:xfrm>
              <a:off x="803" y="3758"/>
              <a:ext cx="111" cy="1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7" name="TextBox 5"/>
            <p:cNvSpPr txBox="1">
              <a:spLocks noChangeArrowheads="1"/>
            </p:cNvSpPr>
            <p:nvPr/>
          </p:nvSpPr>
          <p:spPr bwMode="auto">
            <a:xfrm>
              <a:off x="973" y="3691"/>
              <a:ext cx="1815" cy="231"/>
            </a:xfrm>
            <a:prstGeom prst="rect">
              <a:avLst/>
            </a:prstGeom>
            <a:noFill/>
            <a:ln w="9525">
              <a:noFill/>
              <a:miter lim="800000"/>
              <a:headEnd/>
              <a:tailEnd/>
            </a:ln>
          </p:spPr>
          <p:txBody>
            <a:bodyPr>
              <a:spAutoFit/>
            </a:bodyPr>
            <a:lstStyle/>
            <a:p>
              <a:r>
                <a:rPr lang="en-US" sz="1800"/>
                <a:t>Mohawk River blueback</a:t>
              </a:r>
            </a:p>
          </p:txBody>
        </p:sp>
      </p:grpSp>
      <p:grpSp>
        <p:nvGrpSpPr>
          <p:cNvPr id="23562" name="Group 10"/>
          <p:cNvGrpSpPr>
            <a:grpSpLocks/>
          </p:cNvGrpSpPr>
          <p:nvPr/>
        </p:nvGrpSpPr>
        <p:grpSpPr bwMode="auto">
          <a:xfrm>
            <a:off x="0" y="1231900"/>
            <a:ext cx="9144000" cy="4400550"/>
            <a:chOff x="0" y="776"/>
            <a:chExt cx="5760" cy="2772"/>
          </a:xfrm>
        </p:grpSpPr>
        <p:pic>
          <p:nvPicPr>
            <p:cNvPr id="23554" name="Picture 2"/>
            <p:cNvPicPr>
              <a:picLocks noChangeAspect="1" noChangeArrowheads="1"/>
            </p:cNvPicPr>
            <p:nvPr/>
          </p:nvPicPr>
          <p:blipFill>
            <a:blip r:embed="rId3" cstate="print"/>
            <a:srcRect/>
            <a:stretch>
              <a:fillRect/>
            </a:stretch>
          </p:blipFill>
          <p:spPr bwMode="auto">
            <a:xfrm>
              <a:off x="0" y="776"/>
              <a:ext cx="5760" cy="2772"/>
            </a:xfrm>
            <a:prstGeom prst="rect">
              <a:avLst/>
            </a:prstGeom>
            <a:noFill/>
            <a:ln w="9525">
              <a:noFill/>
              <a:miter lim="800000"/>
              <a:headEnd/>
              <a:tailEnd/>
            </a:ln>
          </p:spPr>
        </p:pic>
        <p:sp>
          <p:nvSpPr>
            <p:cNvPr id="4" name="Oval 3"/>
            <p:cNvSpPr/>
            <p:nvPr/>
          </p:nvSpPr>
          <p:spPr>
            <a:xfrm>
              <a:off x="4687" y="2550"/>
              <a:ext cx="111" cy="1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411" y="2269"/>
              <a:ext cx="112" cy="1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an seining at Kowawese 2"/>
          <p:cNvPicPr>
            <a:picLocks noChangeAspect="1" noChangeArrowheads="1"/>
          </p:cNvPicPr>
          <p:nvPr/>
        </p:nvPicPr>
        <p:blipFill>
          <a:blip r:embed="rId2" cstate="print"/>
          <a:srcRect/>
          <a:stretch>
            <a:fillRect/>
          </a:stretch>
        </p:blipFill>
        <p:spPr bwMode="auto">
          <a:xfrm>
            <a:off x="427038" y="498475"/>
            <a:ext cx="4662487" cy="3094038"/>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3746500" y="2765425"/>
            <a:ext cx="4876800" cy="3657600"/>
          </a:xfrm>
          <a:prstGeom prst="rect">
            <a:avLst/>
          </a:prstGeom>
          <a:noFill/>
          <a:ln w="9525">
            <a:noFill/>
            <a:miter lim="800000"/>
            <a:headEnd/>
            <a:tailEnd/>
          </a:ln>
        </p:spPr>
      </p:pic>
      <p:sp>
        <p:nvSpPr>
          <p:cNvPr id="24580" name="Text Box 4"/>
          <p:cNvSpPr txBox="1">
            <a:spLocks noChangeArrowheads="1"/>
          </p:cNvSpPr>
          <p:nvPr/>
        </p:nvSpPr>
        <p:spPr bwMode="auto">
          <a:xfrm>
            <a:off x="5641975" y="696913"/>
            <a:ext cx="3238500" cy="1187450"/>
          </a:xfrm>
          <a:prstGeom prst="rect">
            <a:avLst/>
          </a:prstGeom>
          <a:noFill/>
          <a:ln w="9525">
            <a:noFill/>
            <a:miter lim="800000"/>
            <a:headEnd/>
            <a:tailEnd/>
          </a:ln>
        </p:spPr>
        <p:txBody>
          <a:bodyPr>
            <a:spAutoFit/>
          </a:bodyPr>
          <a:lstStyle/>
          <a:p>
            <a:pPr>
              <a:spcBef>
                <a:spcPct val="50000"/>
              </a:spcBef>
            </a:pPr>
            <a:r>
              <a:rPr lang="en-US">
                <a:sym typeface="Wingdings" pitchFamily="2" charset="2"/>
              </a:rPr>
              <a:t> Collecting blueback herring in Hudson &amp; Mohawk, 1999-2001</a:t>
            </a:r>
            <a:endParaRPr lang="en-US"/>
          </a:p>
        </p:txBody>
      </p:sp>
      <p:sp>
        <p:nvSpPr>
          <p:cNvPr id="24581" name="Text Box 5"/>
          <p:cNvSpPr txBox="1">
            <a:spLocks noChangeArrowheads="1"/>
          </p:cNvSpPr>
          <p:nvPr/>
        </p:nvSpPr>
        <p:spPr bwMode="auto">
          <a:xfrm>
            <a:off x="776288" y="4138613"/>
            <a:ext cx="2663825" cy="1187450"/>
          </a:xfrm>
          <a:prstGeom prst="rect">
            <a:avLst/>
          </a:prstGeom>
          <a:noFill/>
          <a:ln w="9525">
            <a:noFill/>
            <a:miter lim="800000"/>
            <a:headEnd/>
            <a:tailEnd/>
          </a:ln>
        </p:spPr>
        <p:txBody>
          <a:bodyPr>
            <a:spAutoFit/>
          </a:bodyPr>
          <a:lstStyle/>
          <a:p>
            <a:pPr>
              <a:spcBef>
                <a:spcPct val="50000"/>
              </a:spcBef>
            </a:pPr>
            <a:r>
              <a:rPr lang="en-US"/>
              <a:t>Collecting blueback herring in Mohawk, 2012</a:t>
            </a:r>
          </a:p>
        </p:txBody>
      </p:sp>
      <p:sp>
        <p:nvSpPr>
          <p:cNvPr id="24582" name="Text Box 6"/>
          <p:cNvSpPr txBox="1">
            <a:spLocks noChangeArrowheads="1"/>
          </p:cNvSpPr>
          <p:nvPr/>
        </p:nvSpPr>
        <p:spPr bwMode="auto">
          <a:xfrm>
            <a:off x="6011863" y="6353175"/>
            <a:ext cx="2663825" cy="304800"/>
          </a:xfrm>
          <a:prstGeom prst="rect">
            <a:avLst/>
          </a:prstGeom>
          <a:noFill/>
          <a:ln w="9525">
            <a:noFill/>
            <a:miter lim="800000"/>
            <a:headEnd/>
            <a:tailEnd/>
          </a:ln>
        </p:spPr>
        <p:txBody>
          <a:bodyPr>
            <a:spAutoFit/>
          </a:bodyPr>
          <a:lstStyle/>
          <a:p>
            <a:pPr algn="ctr">
              <a:spcBef>
                <a:spcPct val="50000"/>
              </a:spcBef>
            </a:pPr>
            <a:r>
              <a:rPr lang="en-US" sz="1400" i="1"/>
              <a:t>Photo: Scott Wells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963613" y="1211263"/>
            <a:ext cx="7404100" cy="4575175"/>
            <a:chOff x="607" y="763"/>
            <a:chExt cx="4664" cy="2882"/>
          </a:xfrm>
        </p:grpSpPr>
        <p:grpSp>
          <p:nvGrpSpPr>
            <p:cNvPr id="25604" name="Group 3"/>
            <p:cNvGrpSpPr>
              <a:grpSpLocks/>
            </p:cNvGrpSpPr>
            <p:nvPr/>
          </p:nvGrpSpPr>
          <p:grpSpPr bwMode="auto">
            <a:xfrm>
              <a:off x="607" y="763"/>
              <a:ext cx="4664" cy="2882"/>
              <a:chOff x="607" y="763"/>
              <a:chExt cx="4664" cy="2882"/>
            </a:xfrm>
          </p:grpSpPr>
          <p:pic>
            <p:nvPicPr>
              <p:cNvPr id="25609" name="Picture 4"/>
              <p:cNvPicPr>
                <a:picLocks noChangeAspect="1" noChangeArrowheads="1"/>
              </p:cNvPicPr>
              <p:nvPr/>
            </p:nvPicPr>
            <p:blipFill>
              <a:blip r:embed="rId2" cstate="print"/>
              <a:srcRect b="5249"/>
              <a:stretch>
                <a:fillRect/>
              </a:stretch>
            </p:blipFill>
            <p:spPr bwMode="auto">
              <a:xfrm>
                <a:off x="607" y="763"/>
                <a:ext cx="3962" cy="2816"/>
              </a:xfrm>
              <a:prstGeom prst="rect">
                <a:avLst/>
              </a:prstGeom>
              <a:noFill/>
              <a:ln w="9525">
                <a:noFill/>
                <a:miter lim="800000"/>
                <a:headEnd/>
                <a:tailEnd/>
              </a:ln>
            </p:spPr>
          </p:pic>
          <p:sp>
            <p:nvSpPr>
              <p:cNvPr id="25610" name="Text Box 5"/>
              <p:cNvSpPr txBox="1">
                <a:spLocks noChangeArrowheads="1"/>
              </p:cNvSpPr>
              <p:nvPr/>
            </p:nvSpPr>
            <p:spPr bwMode="auto">
              <a:xfrm>
                <a:off x="1377" y="3395"/>
                <a:ext cx="671" cy="250"/>
              </a:xfrm>
              <a:prstGeom prst="rect">
                <a:avLst/>
              </a:prstGeom>
              <a:solidFill>
                <a:schemeClr val="bg1"/>
              </a:solidFill>
              <a:ln w="9525">
                <a:noFill/>
                <a:miter lim="800000"/>
                <a:headEnd/>
                <a:tailEnd/>
              </a:ln>
            </p:spPr>
            <p:txBody>
              <a:bodyPr>
                <a:spAutoFit/>
              </a:bodyPr>
              <a:lstStyle/>
              <a:p>
                <a:pPr algn="ctr"/>
                <a:r>
                  <a:rPr lang="en-US" sz="2000" b="1"/>
                  <a:t>Males</a:t>
                </a:r>
              </a:p>
            </p:txBody>
          </p:sp>
          <p:sp>
            <p:nvSpPr>
              <p:cNvPr id="25611" name="Text Box 6"/>
              <p:cNvSpPr txBox="1">
                <a:spLocks noChangeArrowheads="1"/>
              </p:cNvSpPr>
              <p:nvPr/>
            </p:nvSpPr>
            <p:spPr bwMode="auto">
              <a:xfrm>
                <a:off x="3241" y="3393"/>
                <a:ext cx="798" cy="250"/>
              </a:xfrm>
              <a:prstGeom prst="rect">
                <a:avLst/>
              </a:prstGeom>
              <a:solidFill>
                <a:schemeClr val="bg1"/>
              </a:solidFill>
              <a:ln w="9525">
                <a:noFill/>
                <a:miter lim="800000"/>
                <a:headEnd/>
                <a:tailEnd/>
              </a:ln>
            </p:spPr>
            <p:txBody>
              <a:bodyPr>
                <a:spAutoFit/>
              </a:bodyPr>
              <a:lstStyle/>
              <a:p>
                <a:pPr algn="ctr"/>
                <a:r>
                  <a:rPr lang="en-US" sz="2000" b="1"/>
                  <a:t>Females </a:t>
                </a:r>
              </a:p>
            </p:txBody>
          </p:sp>
          <p:sp>
            <p:nvSpPr>
              <p:cNvPr id="25612" name="Text Box 7"/>
              <p:cNvSpPr txBox="1">
                <a:spLocks noChangeArrowheads="1"/>
              </p:cNvSpPr>
              <p:nvPr/>
            </p:nvSpPr>
            <p:spPr bwMode="auto">
              <a:xfrm>
                <a:off x="4529" y="1288"/>
                <a:ext cx="732" cy="596"/>
              </a:xfrm>
              <a:prstGeom prst="rect">
                <a:avLst/>
              </a:prstGeom>
              <a:noFill/>
              <a:ln w="9525">
                <a:noFill/>
                <a:miter lim="800000"/>
                <a:headEnd/>
                <a:tailEnd/>
              </a:ln>
            </p:spPr>
            <p:txBody>
              <a:bodyPr>
                <a:spAutoFit/>
              </a:bodyPr>
              <a:lstStyle/>
              <a:p>
                <a:pPr>
                  <a:spcBef>
                    <a:spcPct val="50000"/>
                  </a:spcBef>
                </a:pPr>
                <a:r>
                  <a:rPr lang="en-US" sz="2800"/>
                  <a:t>1999-2000</a:t>
                </a:r>
              </a:p>
            </p:txBody>
          </p:sp>
          <p:sp>
            <p:nvSpPr>
              <p:cNvPr id="25613" name="Text Box 8"/>
              <p:cNvSpPr txBox="1">
                <a:spLocks noChangeArrowheads="1"/>
              </p:cNvSpPr>
              <p:nvPr/>
            </p:nvSpPr>
            <p:spPr bwMode="auto">
              <a:xfrm>
                <a:off x="4539" y="2507"/>
                <a:ext cx="732" cy="327"/>
              </a:xfrm>
              <a:prstGeom prst="rect">
                <a:avLst/>
              </a:prstGeom>
              <a:noFill/>
              <a:ln w="9525">
                <a:noFill/>
                <a:miter lim="800000"/>
                <a:headEnd/>
                <a:tailEnd/>
              </a:ln>
            </p:spPr>
            <p:txBody>
              <a:bodyPr>
                <a:spAutoFit/>
              </a:bodyPr>
              <a:lstStyle/>
              <a:p>
                <a:pPr>
                  <a:spcBef>
                    <a:spcPct val="50000"/>
                  </a:spcBef>
                </a:pPr>
                <a:r>
                  <a:rPr lang="en-US" sz="2800"/>
                  <a:t>2012</a:t>
                </a:r>
              </a:p>
            </p:txBody>
          </p:sp>
        </p:grpSp>
        <p:sp>
          <p:nvSpPr>
            <p:cNvPr id="25605" name="Text Box 9"/>
            <p:cNvSpPr txBox="1">
              <a:spLocks noChangeArrowheads="1"/>
            </p:cNvSpPr>
            <p:nvPr/>
          </p:nvSpPr>
          <p:spPr bwMode="auto">
            <a:xfrm>
              <a:off x="1172" y="1138"/>
              <a:ext cx="714" cy="288"/>
            </a:xfrm>
            <a:prstGeom prst="rect">
              <a:avLst/>
            </a:prstGeom>
            <a:noFill/>
            <a:ln w="9525">
              <a:noFill/>
              <a:miter lim="800000"/>
              <a:headEnd/>
              <a:tailEnd/>
            </a:ln>
          </p:spPr>
          <p:txBody>
            <a:bodyPr wrap="none">
              <a:spAutoFit/>
            </a:bodyPr>
            <a:lstStyle/>
            <a:p>
              <a:r>
                <a:rPr lang="en-US"/>
                <a:t>N = 73</a:t>
              </a:r>
            </a:p>
          </p:txBody>
        </p:sp>
        <p:sp>
          <p:nvSpPr>
            <p:cNvPr id="25606" name="Text Box 10"/>
            <p:cNvSpPr txBox="1">
              <a:spLocks noChangeArrowheads="1"/>
            </p:cNvSpPr>
            <p:nvPr/>
          </p:nvSpPr>
          <p:spPr bwMode="auto">
            <a:xfrm>
              <a:off x="2829" y="1136"/>
              <a:ext cx="714" cy="288"/>
            </a:xfrm>
            <a:prstGeom prst="rect">
              <a:avLst/>
            </a:prstGeom>
            <a:noFill/>
            <a:ln w="9525">
              <a:noFill/>
              <a:miter lim="800000"/>
              <a:headEnd/>
              <a:tailEnd/>
            </a:ln>
          </p:spPr>
          <p:txBody>
            <a:bodyPr wrap="none">
              <a:spAutoFit/>
            </a:bodyPr>
            <a:lstStyle/>
            <a:p>
              <a:r>
                <a:rPr lang="en-US"/>
                <a:t>N = 81</a:t>
              </a:r>
            </a:p>
          </p:txBody>
        </p:sp>
        <p:sp>
          <p:nvSpPr>
            <p:cNvPr id="25607" name="Text Box 11"/>
            <p:cNvSpPr txBox="1">
              <a:spLocks noChangeArrowheads="1"/>
            </p:cNvSpPr>
            <p:nvPr/>
          </p:nvSpPr>
          <p:spPr bwMode="auto">
            <a:xfrm>
              <a:off x="1898" y="2334"/>
              <a:ext cx="819" cy="288"/>
            </a:xfrm>
            <a:prstGeom prst="rect">
              <a:avLst/>
            </a:prstGeom>
            <a:noFill/>
            <a:ln w="9525">
              <a:noFill/>
              <a:miter lim="800000"/>
              <a:headEnd/>
              <a:tailEnd/>
            </a:ln>
          </p:spPr>
          <p:txBody>
            <a:bodyPr wrap="none">
              <a:spAutoFit/>
            </a:bodyPr>
            <a:lstStyle/>
            <a:p>
              <a:r>
                <a:rPr lang="en-US"/>
                <a:t>N = 159</a:t>
              </a:r>
            </a:p>
          </p:txBody>
        </p:sp>
        <p:sp>
          <p:nvSpPr>
            <p:cNvPr id="25608" name="Text Box 12"/>
            <p:cNvSpPr txBox="1">
              <a:spLocks noChangeArrowheads="1"/>
            </p:cNvSpPr>
            <p:nvPr/>
          </p:nvSpPr>
          <p:spPr bwMode="auto">
            <a:xfrm>
              <a:off x="3555" y="2332"/>
              <a:ext cx="714" cy="288"/>
            </a:xfrm>
            <a:prstGeom prst="rect">
              <a:avLst/>
            </a:prstGeom>
            <a:noFill/>
            <a:ln w="9525">
              <a:noFill/>
              <a:miter lim="800000"/>
              <a:headEnd/>
              <a:tailEnd/>
            </a:ln>
          </p:spPr>
          <p:txBody>
            <a:bodyPr wrap="none">
              <a:spAutoFit/>
            </a:bodyPr>
            <a:lstStyle/>
            <a:p>
              <a:r>
                <a:rPr lang="en-US"/>
                <a:t>N = 70</a:t>
              </a:r>
            </a:p>
          </p:txBody>
        </p:sp>
      </p:grpSp>
      <p:sp>
        <p:nvSpPr>
          <p:cNvPr id="25603" name="Text Box 13"/>
          <p:cNvSpPr txBox="1">
            <a:spLocks noChangeArrowheads="1"/>
          </p:cNvSpPr>
          <p:nvPr/>
        </p:nvSpPr>
        <p:spPr bwMode="auto">
          <a:xfrm>
            <a:off x="1643063" y="528638"/>
            <a:ext cx="5795962" cy="579437"/>
          </a:xfrm>
          <a:prstGeom prst="rect">
            <a:avLst/>
          </a:prstGeom>
          <a:noFill/>
          <a:ln w="9525">
            <a:noFill/>
            <a:miter lim="800000"/>
            <a:headEnd/>
            <a:tailEnd/>
          </a:ln>
        </p:spPr>
        <p:txBody>
          <a:bodyPr>
            <a:spAutoFit/>
          </a:bodyPr>
          <a:lstStyle/>
          <a:p>
            <a:pPr algn="ctr">
              <a:spcBef>
                <a:spcPct val="50000"/>
              </a:spcBef>
            </a:pPr>
            <a:r>
              <a:rPr lang="en-US" sz="3200"/>
              <a:t>Sex ratios have skewed too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36563" y="400050"/>
            <a:ext cx="8186737" cy="1066800"/>
          </a:xfrm>
          <a:prstGeom prst="rect">
            <a:avLst/>
          </a:prstGeom>
          <a:noFill/>
          <a:ln w="9525">
            <a:noFill/>
            <a:miter lim="800000"/>
            <a:headEnd/>
            <a:tailEnd/>
          </a:ln>
        </p:spPr>
        <p:txBody>
          <a:bodyPr>
            <a:spAutoFit/>
          </a:bodyPr>
          <a:lstStyle/>
          <a:p>
            <a:pPr>
              <a:spcBef>
                <a:spcPct val="50000"/>
              </a:spcBef>
            </a:pPr>
            <a:r>
              <a:rPr lang="en-US" sz="3200" b="1">
                <a:solidFill>
                  <a:srgbClr val="0000CC"/>
                </a:solidFill>
              </a:rPr>
              <a:t>Current consensus</a:t>
            </a:r>
            <a:r>
              <a:rPr lang="en-US" sz="3200"/>
              <a:t> – 1</a:t>
            </a:r>
            <a:r>
              <a:rPr lang="en-US" sz="3200" baseline="30000"/>
              <a:t>st</a:t>
            </a:r>
            <a:r>
              <a:rPr lang="en-US" sz="3200"/>
              <a:t> coast-wide stock assessment completed for ASMFC (2012)</a:t>
            </a:r>
          </a:p>
        </p:txBody>
      </p:sp>
      <p:pic>
        <p:nvPicPr>
          <p:cNvPr id="26627" name="Picture 3"/>
          <p:cNvPicPr>
            <a:picLocks noChangeAspect="1" noChangeArrowheads="1"/>
          </p:cNvPicPr>
          <p:nvPr/>
        </p:nvPicPr>
        <p:blipFill>
          <a:blip r:embed="rId2" cstate="print"/>
          <a:srcRect/>
          <a:stretch>
            <a:fillRect/>
          </a:stretch>
        </p:blipFill>
        <p:spPr bwMode="auto">
          <a:xfrm>
            <a:off x="388938" y="1738313"/>
            <a:ext cx="8307387" cy="3419475"/>
          </a:xfrm>
          <a:prstGeom prst="rect">
            <a:avLst/>
          </a:prstGeom>
          <a:noFill/>
          <a:ln w="9525">
            <a:noFill/>
            <a:miter lim="800000"/>
            <a:headEnd/>
            <a:tailEnd/>
          </a:ln>
        </p:spPr>
      </p:pic>
      <p:pic>
        <p:nvPicPr>
          <p:cNvPr id="34820" name="Picture 4"/>
          <p:cNvPicPr>
            <a:picLocks noChangeAspect="1" noChangeArrowheads="1"/>
          </p:cNvPicPr>
          <p:nvPr/>
        </p:nvPicPr>
        <p:blipFill>
          <a:blip r:embed="rId3" cstate="print"/>
          <a:srcRect/>
          <a:stretch>
            <a:fillRect/>
          </a:stretch>
        </p:blipFill>
        <p:spPr bwMode="auto">
          <a:xfrm>
            <a:off x="1217613" y="1704975"/>
            <a:ext cx="6891337" cy="30861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ipe(left)">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568450" y="882650"/>
            <a:ext cx="6034088" cy="701675"/>
          </a:xfrm>
          <a:prstGeom prst="rect">
            <a:avLst/>
          </a:prstGeom>
          <a:noFill/>
          <a:ln w="9525">
            <a:noFill/>
            <a:miter lim="800000"/>
            <a:headEnd/>
            <a:tailEnd/>
          </a:ln>
        </p:spPr>
        <p:txBody>
          <a:bodyPr>
            <a:spAutoFit/>
          </a:bodyPr>
          <a:lstStyle/>
          <a:p>
            <a:pPr algn="ctr">
              <a:spcBef>
                <a:spcPct val="50000"/>
              </a:spcBef>
            </a:pPr>
            <a:r>
              <a:rPr lang="en-US" sz="4000" b="1">
                <a:solidFill>
                  <a:schemeClr val="accent2"/>
                </a:solidFill>
              </a:rPr>
              <a:t>The Striped Bass</a:t>
            </a:r>
          </a:p>
        </p:txBody>
      </p:sp>
      <p:pic>
        <p:nvPicPr>
          <p:cNvPr id="27651" name="Picture 5" descr="waldman"/>
          <p:cNvPicPr>
            <a:picLocks noChangeAspect="1" noChangeArrowheads="1"/>
          </p:cNvPicPr>
          <p:nvPr/>
        </p:nvPicPr>
        <p:blipFill>
          <a:blip r:embed="rId3" cstate="print"/>
          <a:srcRect/>
          <a:stretch>
            <a:fillRect/>
          </a:stretch>
        </p:blipFill>
        <p:spPr bwMode="auto">
          <a:xfrm>
            <a:off x="2949575" y="2030413"/>
            <a:ext cx="3276600"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382588" y="890588"/>
            <a:ext cx="8378825" cy="5075237"/>
          </a:xfrm>
          <a:prstGeom prst="rect">
            <a:avLst/>
          </a:prstGeom>
          <a:noFill/>
          <a:ln w="9525">
            <a:noFill/>
            <a:miter lim="800000"/>
            <a:headEnd/>
            <a:tailEnd/>
          </a:ln>
        </p:spPr>
      </p:pic>
      <p:sp>
        <p:nvSpPr>
          <p:cNvPr id="28675" name="Text Box 3"/>
          <p:cNvSpPr txBox="1">
            <a:spLocks noChangeArrowheads="1"/>
          </p:cNvSpPr>
          <p:nvPr/>
        </p:nvSpPr>
        <p:spPr bwMode="auto">
          <a:xfrm>
            <a:off x="2020888" y="1008063"/>
            <a:ext cx="2914650" cy="457200"/>
          </a:xfrm>
          <a:prstGeom prst="rect">
            <a:avLst/>
          </a:prstGeom>
          <a:noFill/>
          <a:ln w="9525">
            <a:noFill/>
            <a:miter lim="800000"/>
            <a:headEnd/>
            <a:tailEnd/>
          </a:ln>
        </p:spPr>
        <p:txBody>
          <a:bodyPr wrap="none">
            <a:spAutoFit/>
          </a:bodyPr>
          <a:lstStyle/>
          <a:p>
            <a:r>
              <a:rPr lang="en-US"/>
              <a:t>Maine to N. Carolina</a:t>
            </a:r>
          </a:p>
        </p:txBody>
      </p:sp>
      <p:sp>
        <p:nvSpPr>
          <p:cNvPr id="28676" name="Text Box 4"/>
          <p:cNvSpPr txBox="1">
            <a:spLocks noChangeArrowheads="1"/>
          </p:cNvSpPr>
          <p:nvPr/>
        </p:nvSpPr>
        <p:spPr bwMode="auto">
          <a:xfrm>
            <a:off x="6481763" y="5986463"/>
            <a:ext cx="1717675" cy="366712"/>
          </a:xfrm>
          <a:prstGeom prst="rect">
            <a:avLst/>
          </a:prstGeom>
          <a:noFill/>
          <a:ln w="9525">
            <a:noFill/>
            <a:miter lim="800000"/>
            <a:headEnd/>
            <a:tailEnd/>
          </a:ln>
        </p:spPr>
        <p:txBody>
          <a:bodyPr wrap="none">
            <a:spAutoFit/>
          </a:bodyPr>
          <a:lstStyle/>
          <a:p>
            <a:r>
              <a:rPr lang="en-US" sz="1800"/>
              <a:t>Source: ASMFC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9" name="Picture 13"/>
          <p:cNvPicPr>
            <a:picLocks noChangeAspect="1" noChangeArrowheads="1"/>
          </p:cNvPicPr>
          <p:nvPr/>
        </p:nvPicPr>
        <p:blipFill>
          <a:blip r:embed="rId3" cstate="print"/>
          <a:srcRect/>
          <a:stretch>
            <a:fillRect/>
          </a:stretch>
        </p:blipFill>
        <p:spPr bwMode="auto">
          <a:xfrm>
            <a:off x="0" y="608013"/>
            <a:ext cx="9144000" cy="5648325"/>
          </a:xfrm>
          <a:prstGeom prst="rect">
            <a:avLst/>
          </a:prstGeom>
          <a:noFill/>
          <a:ln w="9525">
            <a:noFill/>
            <a:miter lim="800000"/>
            <a:headEnd/>
            <a:tailEnd/>
          </a:ln>
          <a:effectLst/>
        </p:spPr>
      </p:pic>
      <p:grpSp>
        <p:nvGrpSpPr>
          <p:cNvPr id="29705" name="Group 9"/>
          <p:cNvGrpSpPr>
            <a:grpSpLocks/>
          </p:cNvGrpSpPr>
          <p:nvPr/>
        </p:nvGrpSpPr>
        <p:grpSpPr bwMode="auto">
          <a:xfrm>
            <a:off x="1595438" y="2062163"/>
            <a:ext cx="2601912" cy="2146300"/>
            <a:chOff x="1175" y="1492"/>
            <a:chExt cx="1639" cy="1352"/>
          </a:xfrm>
        </p:grpSpPr>
        <p:sp>
          <p:nvSpPr>
            <p:cNvPr id="29702" name="Text Box 6"/>
            <p:cNvSpPr txBox="1">
              <a:spLocks noChangeArrowheads="1"/>
            </p:cNvSpPr>
            <p:nvPr/>
          </p:nvSpPr>
          <p:spPr bwMode="auto">
            <a:xfrm>
              <a:off x="1175" y="1492"/>
              <a:ext cx="1639" cy="577"/>
            </a:xfrm>
            <a:prstGeom prst="rect">
              <a:avLst/>
            </a:prstGeom>
            <a:noFill/>
            <a:ln w="9525">
              <a:noFill/>
              <a:miter lim="800000"/>
              <a:headEnd/>
              <a:tailEnd/>
            </a:ln>
          </p:spPr>
          <p:txBody>
            <a:bodyPr>
              <a:spAutoFit/>
            </a:bodyPr>
            <a:lstStyle/>
            <a:p>
              <a:r>
                <a:rPr lang="en-US" sz="1800"/>
                <a:t>ASMFC coast-wide management restrictions put in place</a:t>
              </a:r>
            </a:p>
          </p:txBody>
        </p:sp>
        <p:sp>
          <p:nvSpPr>
            <p:cNvPr id="29703" name="Line 7"/>
            <p:cNvSpPr>
              <a:spLocks noChangeShapeType="1"/>
            </p:cNvSpPr>
            <p:nvPr/>
          </p:nvSpPr>
          <p:spPr bwMode="auto">
            <a:xfrm>
              <a:off x="1872" y="2064"/>
              <a:ext cx="276" cy="780"/>
            </a:xfrm>
            <a:prstGeom prst="line">
              <a:avLst/>
            </a:prstGeom>
            <a:noFill/>
            <a:ln w="57150">
              <a:solidFill>
                <a:srgbClr val="0000FF"/>
              </a:solidFill>
              <a:round/>
              <a:headEnd/>
              <a:tailEnd type="arrow" w="med" len="med"/>
            </a:ln>
          </p:spPr>
          <p:txBody>
            <a:bodyPr/>
            <a:lstStyle/>
            <a:p>
              <a:endParaRPr lang="en-US"/>
            </a:p>
          </p:txBody>
        </p:sp>
      </p:grpSp>
      <p:sp>
        <p:nvSpPr>
          <p:cNvPr id="29699" name="Text Box 4"/>
          <p:cNvSpPr txBox="1">
            <a:spLocks noChangeArrowheads="1"/>
          </p:cNvSpPr>
          <p:nvPr/>
        </p:nvSpPr>
        <p:spPr bwMode="auto">
          <a:xfrm>
            <a:off x="6657975" y="6194425"/>
            <a:ext cx="1854200" cy="366713"/>
          </a:xfrm>
          <a:prstGeom prst="rect">
            <a:avLst/>
          </a:prstGeom>
          <a:noFill/>
          <a:ln w="9525">
            <a:noFill/>
            <a:miter lim="800000"/>
            <a:headEnd/>
            <a:tailEnd/>
          </a:ln>
        </p:spPr>
        <p:txBody>
          <a:bodyPr wrap="none">
            <a:spAutoFit/>
          </a:bodyPr>
          <a:lstStyle/>
          <a:p>
            <a:r>
              <a:rPr lang="en-US" sz="1800"/>
              <a:t>Source: NYSDEC</a:t>
            </a:r>
          </a:p>
        </p:txBody>
      </p:sp>
      <p:sp>
        <p:nvSpPr>
          <p:cNvPr id="29700" name="Text Box 5"/>
          <p:cNvSpPr txBox="1">
            <a:spLocks noChangeArrowheads="1"/>
          </p:cNvSpPr>
          <p:nvPr/>
        </p:nvSpPr>
        <p:spPr bwMode="auto">
          <a:xfrm>
            <a:off x="2319338" y="244475"/>
            <a:ext cx="4659312" cy="457200"/>
          </a:xfrm>
          <a:prstGeom prst="rect">
            <a:avLst/>
          </a:prstGeom>
          <a:noFill/>
          <a:ln w="9525">
            <a:noFill/>
            <a:miter lim="800000"/>
            <a:headEnd/>
            <a:tailEnd/>
          </a:ln>
        </p:spPr>
        <p:txBody>
          <a:bodyPr wrap="none">
            <a:spAutoFit/>
          </a:bodyPr>
          <a:lstStyle/>
          <a:p>
            <a:r>
              <a:rPr lang="en-US"/>
              <a:t>A good news story, for a change!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hudson4"/>
          <p:cNvPicPr>
            <a:picLocks noChangeAspect="1" noChangeArrowheads="1"/>
          </p:cNvPicPr>
          <p:nvPr/>
        </p:nvPicPr>
        <p:blipFill>
          <a:blip r:embed="rId3" cstate="print"/>
          <a:srcRect/>
          <a:stretch>
            <a:fillRect/>
          </a:stretch>
        </p:blipFill>
        <p:spPr bwMode="auto">
          <a:xfrm>
            <a:off x="3894138" y="2644775"/>
            <a:ext cx="5249862" cy="4213225"/>
          </a:xfrm>
          <a:prstGeom prst="rect">
            <a:avLst/>
          </a:prstGeom>
          <a:noFill/>
          <a:ln w="9525">
            <a:noFill/>
            <a:miter lim="800000"/>
            <a:headEnd/>
            <a:tailEnd/>
          </a:ln>
        </p:spPr>
      </p:pic>
      <p:pic>
        <p:nvPicPr>
          <p:cNvPr id="30723" name="Picture 5" descr="hudson1"/>
          <p:cNvPicPr>
            <a:picLocks noChangeAspect="1" noChangeArrowheads="1"/>
          </p:cNvPicPr>
          <p:nvPr/>
        </p:nvPicPr>
        <p:blipFill>
          <a:blip r:embed="rId4" cstate="print"/>
          <a:srcRect/>
          <a:stretch>
            <a:fillRect/>
          </a:stretch>
        </p:blipFill>
        <p:spPr bwMode="auto">
          <a:xfrm>
            <a:off x="355600" y="549275"/>
            <a:ext cx="3532188" cy="4710113"/>
          </a:xfrm>
          <a:prstGeom prst="rect">
            <a:avLst/>
          </a:prstGeom>
          <a:noFill/>
          <a:ln w="9525">
            <a:noFill/>
            <a:miter lim="800000"/>
            <a:headEnd/>
            <a:tailEnd/>
          </a:ln>
        </p:spPr>
      </p:pic>
      <p:sp>
        <p:nvSpPr>
          <p:cNvPr id="30724" name="Text Box 6"/>
          <p:cNvSpPr txBox="1">
            <a:spLocks noChangeArrowheads="1"/>
          </p:cNvSpPr>
          <p:nvPr/>
        </p:nvSpPr>
        <p:spPr bwMode="auto">
          <a:xfrm>
            <a:off x="4256088" y="538163"/>
            <a:ext cx="4178300" cy="1187450"/>
          </a:xfrm>
          <a:prstGeom prst="rect">
            <a:avLst/>
          </a:prstGeom>
          <a:noFill/>
          <a:ln w="9525">
            <a:noFill/>
            <a:miter lim="800000"/>
            <a:headEnd/>
            <a:tailEnd/>
          </a:ln>
        </p:spPr>
        <p:txBody>
          <a:bodyPr>
            <a:spAutoFit/>
          </a:bodyPr>
          <a:lstStyle/>
          <a:p>
            <a:pPr>
              <a:spcBef>
                <a:spcPct val="50000"/>
              </a:spcBef>
            </a:pPr>
            <a:r>
              <a:rPr lang="en-US"/>
              <a:t>Recent studies by Dave Secor et al. tracking where HR stripers come and go…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http://www.thirteen.org/13pressroom/files/2013/03/CU-of-Eels-Heads.jpg"/>
          <p:cNvPicPr>
            <a:picLocks noChangeAspect="1" noChangeArrowheads="1"/>
          </p:cNvPicPr>
          <p:nvPr/>
        </p:nvPicPr>
        <p:blipFill>
          <a:blip r:embed="rId2" cstate="print"/>
          <a:srcRect/>
          <a:stretch>
            <a:fillRect/>
          </a:stretch>
        </p:blipFill>
        <p:spPr bwMode="auto">
          <a:xfrm>
            <a:off x="0" y="1509713"/>
            <a:ext cx="9144000" cy="5148262"/>
          </a:xfrm>
          <a:prstGeom prst="rect">
            <a:avLst/>
          </a:prstGeom>
          <a:noFill/>
          <a:ln w="9525">
            <a:noFill/>
            <a:miter lim="800000"/>
            <a:headEnd/>
            <a:tailEnd/>
          </a:ln>
        </p:spPr>
      </p:pic>
      <p:sp>
        <p:nvSpPr>
          <p:cNvPr id="31747" name="Text Box 4"/>
          <p:cNvSpPr txBox="1">
            <a:spLocks noChangeArrowheads="1"/>
          </p:cNvSpPr>
          <p:nvPr/>
        </p:nvSpPr>
        <p:spPr bwMode="auto">
          <a:xfrm>
            <a:off x="7478713" y="6292850"/>
            <a:ext cx="1665287" cy="396875"/>
          </a:xfrm>
          <a:prstGeom prst="rect">
            <a:avLst/>
          </a:prstGeom>
          <a:noFill/>
          <a:ln w="9525">
            <a:noFill/>
            <a:miter lim="800000"/>
            <a:headEnd/>
            <a:tailEnd/>
          </a:ln>
        </p:spPr>
        <p:txBody>
          <a:bodyPr wrap="none">
            <a:spAutoFit/>
          </a:bodyPr>
          <a:lstStyle/>
          <a:p>
            <a:r>
              <a:rPr lang="en-US" sz="2000">
                <a:solidFill>
                  <a:schemeClr val="bg1"/>
                </a:solidFill>
              </a:rPr>
              <a:t>www.pbs.org</a:t>
            </a:r>
          </a:p>
        </p:txBody>
      </p:sp>
      <p:sp>
        <p:nvSpPr>
          <p:cNvPr id="31748" name="Text Box 5"/>
          <p:cNvSpPr txBox="1">
            <a:spLocks noChangeArrowheads="1"/>
          </p:cNvSpPr>
          <p:nvPr/>
        </p:nvSpPr>
        <p:spPr bwMode="auto">
          <a:xfrm>
            <a:off x="1568450" y="615950"/>
            <a:ext cx="6034088" cy="701675"/>
          </a:xfrm>
          <a:prstGeom prst="rect">
            <a:avLst/>
          </a:prstGeom>
          <a:noFill/>
          <a:ln w="9525">
            <a:noFill/>
            <a:miter lim="800000"/>
            <a:headEnd/>
            <a:tailEnd/>
          </a:ln>
        </p:spPr>
        <p:txBody>
          <a:bodyPr>
            <a:spAutoFit/>
          </a:bodyPr>
          <a:lstStyle/>
          <a:p>
            <a:pPr algn="ctr">
              <a:spcBef>
                <a:spcPct val="50000"/>
              </a:spcBef>
            </a:pPr>
            <a:r>
              <a:rPr lang="en-US" sz="4000" b="1">
                <a:solidFill>
                  <a:schemeClr val="accent2"/>
                </a:solidFill>
              </a:rPr>
              <a:t>The American Eel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4413250" y="3230563"/>
            <a:ext cx="4730750" cy="3627437"/>
          </a:xfrm>
          <a:prstGeom prst="rect">
            <a:avLst/>
          </a:prstGeom>
          <a:noFill/>
          <a:ln w="9525">
            <a:noFill/>
            <a:miter lim="800000"/>
            <a:headEnd/>
            <a:tailEnd/>
          </a:ln>
        </p:spPr>
      </p:pic>
      <p:pic>
        <p:nvPicPr>
          <p:cNvPr id="7171" name="Picture 4"/>
          <p:cNvPicPr>
            <a:picLocks noChangeAspect="1" noChangeArrowheads="1"/>
          </p:cNvPicPr>
          <p:nvPr/>
        </p:nvPicPr>
        <p:blipFill>
          <a:blip r:embed="rId4" cstate="print"/>
          <a:srcRect/>
          <a:stretch>
            <a:fillRect/>
          </a:stretch>
        </p:blipFill>
        <p:spPr bwMode="auto">
          <a:xfrm>
            <a:off x="820738" y="4184650"/>
            <a:ext cx="2959100" cy="2673350"/>
          </a:xfrm>
          <a:prstGeom prst="rect">
            <a:avLst/>
          </a:prstGeom>
          <a:noFill/>
          <a:ln w="9525">
            <a:noFill/>
            <a:miter lim="800000"/>
            <a:headEnd/>
            <a:tailEnd/>
          </a:ln>
        </p:spPr>
      </p:pic>
      <p:sp>
        <p:nvSpPr>
          <p:cNvPr id="7172" name="Text Box 5"/>
          <p:cNvSpPr txBox="1">
            <a:spLocks noChangeArrowheads="1"/>
          </p:cNvSpPr>
          <p:nvPr/>
        </p:nvSpPr>
        <p:spPr bwMode="auto">
          <a:xfrm>
            <a:off x="5672138" y="1069975"/>
            <a:ext cx="3471862" cy="1127125"/>
          </a:xfrm>
          <a:prstGeom prst="rect">
            <a:avLst/>
          </a:prstGeom>
          <a:noFill/>
          <a:ln w="9525">
            <a:noFill/>
            <a:miter lim="800000"/>
            <a:headEnd/>
            <a:tailEnd/>
          </a:ln>
        </p:spPr>
        <p:txBody>
          <a:bodyPr>
            <a:spAutoFit/>
          </a:bodyPr>
          <a:lstStyle/>
          <a:p>
            <a:pPr>
              <a:spcBef>
                <a:spcPct val="50000"/>
              </a:spcBef>
            </a:pPr>
            <a:r>
              <a:rPr lang="en-US"/>
              <a:t>From Benson Lossing’s </a:t>
            </a:r>
            <a:r>
              <a:rPr lang="en-US" b="1"/>
              <a:t>The Hudson </a:t>
            </a:r>
            <a:r>
              <a:rPr lang="en-US" sz="2000"/>
              <a:t>From the Wilderness to the Sea (1866)</a:t>
            </a:r>
            <a:endParaRPr lang="en-US" b="1"/>
          </a:p>
        </p:txBody>
      </p:sp>
      <p:pic>
        <p:nvPicPr>
          <p:cNvPr id="7173" name="Picture 6"/>
          <p:cNvPicPr>
            <a:picLocks noChangeAspect="1" noChangeArrowheads="1"/>
          </p:cNvPicPr>
          <p:nvPr/>
        </p:nvPicPr>
        <p:blipFill>
          <a:blip r:embed="rId5" cstate="print"/>
          <a:srcRect/>
          <a:stretch>
            <a:fillRect/>
          </a:stretch>
        </p:blipFill>
        <p:spPr bwMode="auto">
          <a:xfrm>
            <a:off x="0" y="0"/>
            <a:ext cx="5400675"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idx="4294967295"/>
          </p:nvPr>
        </p:nvSpPr>
        <p:spPr/>
        <p:txBody>
          <a:bodyPr/>
          <a:lstStyle/>
          <a:p>
            <a:pPr eaLnBrk="1" hangingPunct="1"/>
            <a:r>
              <a:rPr lang="en-US" sz="4000" smtClean="0"/>
              <a:t>Regional Indices: </a:t>
            </a:r>
            <a:r>
              <a:rPr lang="en-US" sz="3600" smtClean="0"/>
              <a:t>Hudson River</a:t>
            </a:r>
            <a:endParaRPr lang="en-US" sz="4000" smtClean="0"/>
          </a:p>
        </p:txBody>
      </p:sp>
      <p:graphicFrame>
        <p:nvGraphicFramePr>
          <p:cNvPr id="3074" name="Content Placeholder 3"/>
          <p:cNvGraphicFramePr>
            <a:graphicFrameLocks noGrp="1"/>
          </p:cNvGraphicFramePr>
          <p:nvPr>
            <p:ph idx="4294967295"/>
          </p:nvPr>
        </p:nvGraphicFramePr>
        <p:xfrm>
          <a:off x="406400" y="1549400"/>
          <a:ext cx="8331200" cy="4627563"/>
        </p:xfrm>
        <a:graphic>
          <a:graphicData uri="http://schemas.openxmlformats.org/presentationml/2006/ole">
            <p:oleObj spid="_x0000_s3074" r:id="rId4" imgW="8327858" imgH="4627265" progId="Excel.Chart.8">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7aProduct"/>
          <p:cNvPicPr>
            <a:picLocks noChangeAspect="1" noChangeArrowheads="1"/>
          </p:cNvPicPr>
          <p:nvPr/>
        </p:nvPicPr>
        <p:blipFill>
          <a:blip r:embed="rId2" cstate="print"/>
          <a:srcRect/>
          <a:stretch>
            <a:fillRect/>
          </a:stretch>
        </p:blipFill>
        <p:spPr bwMode="auto">
          <a:xfrm>
            <a:off x="381000" y="771525"/>
            <a:ext cx="4343400" cy="2892425"/>
          </a:xfrm>
          <a:prstGeom prst="rect">
            <a:avLst/>
          </a:prstGeom>
          <a:noFill/>
          <a:ln w="9525">
            <a:noFill/>
            <a:miter lim="800000"/>
            <a:headEnd/>
            <a:tailEnd/>
          </a:ln>
        </p:spPr>
      </p:pic>
      <p:sp>
        <p:nvSpPr>
          <p:cNvPr id="32771" name="Text Box 3"/>
          <p:cNvSpPr txBox="1">
            <a:spLocks noChangeArrowheads="1"/>
          </p:cNvSpPr>
          <p:nvPr/>
        </p:nvSpPr>
        <p:spPr bwMode="auto">
          <a:xfrm>
            <a:off x="4953000" y="1000125"/>
            <a:ext cx="3933825" cy="1735138"/>
          </a:xfrm>
          <a:prstGeom prst="rect">
            <a:avLst/>
          </a:prstGeom>
          <a:noFill/>
          <a:ln w="9525">
            <a:noFill/>
            <a:miter lim="800000"/>
            <a:headEnd/>
            <a:tailEnd/>
          </a:ln>
        </p:spPr>
        <p:txBody>
          <a:bodyPr>
            <a:spAutoFit/>
          </a:bodyPr>
          <a:lstStyle/>
          <a:p>
            <a:pPr>
              <a:spcBef>
                <a:spcPct val="50000"/>
              </a:spcBef>
            </a:pPr>
            <a:r>
              <a:rPr lang="en-US">
                <a:latin typeface="Arial" charset="0"/>
              </a:rPr>
              <a:t>Glass eel “product”</a:t>
            </a:r>
          </a:p>
          <a:p>
            <a:pPr>
              <a:spcBef>
                <a:spcPct val="50000"/>
              </a:spcBef>
            </a:pPr>
            <a:r>
              <a:rPr lang="en-US">
                <a:latin typeface="Arial" charset="0"/>
              </a:rPr>
              <a:t>“…4800-5300 pieces (glass eels) per kg, depending on time of season ordered”</a:t>
            </a:r>
          </a:p>
        </p:txBody>
      </p:sp>
      <p:sp>
        <p:nvSpPr>
          <p:cNvPr id="32772" name="Text Box 4"/>
          <p:cNvSpPr txBox="1">
            <a:spLocks noChangeArrowheads="1"/>
          </p:cNvSpPr>
          <p:nvPr/>
        </p:nvSpPr>
        <p:spPr bwMode="auto">
          <a:xfrm>
            <a:off x="796925" y="63500"/>
            <a:ext cx="7650163" cy="579438"/>
          </a:xfrm>
          <a:prstGeom prst="rect">
            <a:avLst/>
          </a:prstGeom>
          <a:noFill/>
          <a:ln w="9525">
            <a:noFill/>
            <a:miter lim="800000"/>
            <a:headEnd/>
            <a:tailEnd/>
          </a:ln>
        </p:spPr>
        <p:txBody>
          <a:bodyPr wrap="none">
            <a:spAutoFit/>
          </a:bodyPr>
          <a:lstStyle/>
          <a:p>
            <a:r>
              <a:rPr lang="en-US" sz="3200">
                <a:latin typeface="Arial" charset="0"/>
              </a:rPr>
              <a:t>Region wide, some causes of eel decline:</a:t>
            </a:r>
          </a:p>
        </p:txBody>
      </p:sp>
      <p:sp>
        <p:nvSpPr>
          <p:cNvPr id="32778" name="Text Box 10"/>
          <p:cNvSpPr txBox="1">
            <a:spLocks noChangeArrowheads="1"/>
          </p:cNvSpPr>
          <p:nvPr/>
        </p:nvSpPr>
        <p:spPr bwMode="auto">
          <a:xfrm>
            <a:off x="4860925" y="2935288"/>
            <a:ext cx="4283075" cy="457200"/>
          </a:xfrm>
          <a:prstGeom prst="rect">
            <a:avLst/>
          </a:prstGeom>
          <a:noFill/>
          <a:ln w="9525">
            <a:noFill/>
            <a:miter lim="800000"/>
            <a:headEnd/>
            <a:tailEnd/>
          </a:ln>
          <a:effectLst/>
        </p:spPr>
        <p:txBody>
          <a:bodyPr>
            <a:spAutoFit/>
          </a:bodyPr>
          <a:lstStyle/>
          <a:p>
            <a:pPr>
              <a:spcBef>
                <a:spcPct val="50000"/>
              </a:spcBef>
            </a:pPr>
            <a:r>
              <a:rPr lang="en-US" b="1"/>
              <a:t>Lucrative</a:t>
            </a:r>
            <a:r>
              <a:rPr lang="en-US"/>
              <a:t>!! $2600/lb (2012)</a:t>
            </a:r>
          </a:p>
        </p:txBody>
      </p:sp>
      <p:grpSp>
        <p:nvGrpSpPr>
          <p:cNvPr id="32781" name="Group 13"/>
          <p:cNvGrpSpPr>
            <a:grpSpLocks/>
          </p:cNvGrpSpPr>
          <p:nvPr/>
        </p:nvGrpSpPr>
        <p:grpSpPr bwMode="auto">
          <a:xfrm>
            <a:off x="692150" y="3740150"/>
            <a:ext cx="8147050" cy="3048000"/>
            <a:chOff x="436" y="2356"/>
            <a:chExt cx="5132" cy="1920"/>
          </a:xfrm>
        </p:grpSpPr>
        <p:grpSp>
          <p:nvGrpSpPr>
            <p:cNvPr id="2" name="Group 5"/>
            <p:cNvGrpSpPr>
              <a:grpSpLocks/>
            </p:cNvGrpSpPr>
            <p:nvPr/>
          </p:nvGrpSpPr>
          <p:grpSpPr bwMode="auto">
            <a:xfrm>
              <a:off x="436" y="2356"/>
              <a:ext cx="5132" cy="1920"/>
              <a:chOff x="436" y="2356"/>
              <a:chExt cx="5132" cy="1920"/>
            </a:xfrm>
          </p:grpSpPr>
          <p:sp>
            <p:nvSpPr>
              <p:cNvPr id="32774" name="Text Box 6"/>
              <p:cNvSpPr txBox="1">
                <a:spLocks noChangeArrowheads="1"/>
              </p:cNvSpPr>
              <p:nvPr/>
            </p:nvSpPr>
            <p:spPr bwMode="auto">
              <a:xfrm>
                <a:off x="436" y="2613"/>
                <a:ext cx="1728" cy="1134"/>
              </a:xfrm>
              <a:prstGeom prst="rect">
                <a:avLst/>
              </a:prstGeom>
              <a:noFill/>
              <a:ln w="9525">
                <a:noFill/>
                <a:miter lim="800000"/>
                <a:headEnd/>
                <a:tailEnd/>
              </a:ln>
            </p:spPr>
            <p:txBody>
              <a:bodyPr>
                <a:spAutoFit/>
              </a:bodyPr>
              <a:lstStyle/>
              <a:p>
                <a:pPr algn="ctr" eaLnBrk="0" hangingPunct="0"/>
                <a:r>
                  <a:rPr lang="en-US" sz="2800">
                    <a:latin typeface="Arial" charset="0"/>
                  </a:rPr>
                  <a:t>Nematode infection rate</a:t>
                </a:r>
              </a:p>
              <a:p>
                <a:pPr algn="ctr" eaLnBrk="0" hangingPunct="0"/>
                <a:r>
                  <a:rPr lang="en-US" sz="2800" i="1">
                    <a:latin typeface="Arial" charset="0"/>
                  </a:rPr>
                  <a:t>(Anguillicola crassus)</a:t>
                </a:r>
                <a:endParaRPr lang="en-US" sz="2800">
                  <a:latin typeface="Arial" charset="0"/>
                </a:endParaRPr>
              </a:p>
            </p:txBody>
          </p:sp>
          <p:pic>
            <p:nvPicPr>
              <p:cNvPr id="32775" name="Picture 7" descr="nem2"/>
              <p:cNvPicPr>
                <a:picLocks noChangeAspect="1" noChangeArrowheads="1"/>
              </p:cNvPicPr>
              <p:nvPr/>
            </p:nvPicPr>
            <p:blipFill>
              <a:blip r:embed="rId3" cstate="print"/>
              <a:srcRect/>
              <a:stretch>
                <a:fillRect/>
              </a:stretch>
            </p:blipFill>
            <p:spPr bwMode="auto">
              <a:xfrm>
                <a:off x="2160" y="2356"/>
                <a:ext cx="3408" cy="1721"/>
              </a:xfrm>
              <a:prstGeom prst="rect">
                <a:avLst/>
              </a:prstGeom>
              <a:noFill/>
              <a:ln w="9525">
                <a:noFill/>
                <a:miter lim="800000"/>
                <a:headEnd/>
                <a:tailEnd/>
              </a:ln>
            </p:spPr>
          </p:pic>
          <p:sp>
            <p:nvSpPr>
              <p:cNvPr id="32776" name="Text Box 8"/>
              <p:cNvSpPr txBox="1">
                <a:spLocks noChangeArrowheads="1"/>
              </p:cNvSpPr>
              <p:nvPr/>
            </p:nvSpPr>
            <p:spPr bwMode="auto">
              <a:xfrm>
                <a:off x="3216" y="4084"/>
                <a:ext cx="2256" cy="192"/>
              </a:xfrm>
              <a:prstGeom prst="rect">
                <a:avLst/>
              </a:prstGeom>
              <a:noFill/>
              <a:ln w="9525">
                <a:noFill/>
                <a:miter lim="800000"/>
                <a:headEnd/>
                <a:tailEnd/>
              </a:ln>
            </p:spPr>
            <p:txBody>
              <a:bodyPr>
                <a:spAutoFit/>
              </a:bodyPr>
              <a:lstStyle/>
              <a:p>
                <a:pPr algn="ctr">
                  <a:spcBef>
                    <a:spcPct val="50000"/>
                  </a:spcBef>
                </a:pPr>
                <a:r>
                  <a:rPr lang="en-US" sz="1400" i="1">
                    <a:latin typeface="Times New Roman" pitchFamily="18" charset="0"/>
                  </a:rPr>
                  <a:t>Photo and data: Wendy Morrison</a:t>
                </a:r>
              </a:p>
            </p:txBody>
          </p:sp>
        </p:grpSp>
        <p:pic>
          <p:nvPicPr>
            <p:cNvPr id="32780" name="Picture 12" descr="56_56_2_Spp_Anguillicola%20crassus"/>
            <p:cNvPicPr>
              <a:picLocks noChangeAspect="1" noChangeArrowheads="1"/>
            </p:cNvPicPr>
            <p:nvPr/>
          </p:nvPicPr>
          <p:blipFill>
            <a:blip r:embed="rId4" cstate="print"/>
            <a:srcRect/>
            <a:stretch>
              <a:fillRect/>
            </a:stretch>
          </p:blipFill>
          <p:spPr bwMode="auto">
            <a:xfrm>
              <a:off x="4537" y="3220"/>
              <a:ext cx="990" cy="69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316288" y="6202363"/>
            <a:ext cx="5394325" cy="304800"/>
          </a:xfrm>
          <a:prstGeom prst="rect">
            <a:avLst/>
          </a:prstGeom>
          <a:noFill/>
          <a:ln w="9525">
            <a:noFill/>
            <a:miter lim="800000"/>
            <a:headEnd/>
            <a:tailEnd/>
          </a:ln>
        </p:spPr>
        <p:txBody>
          <a:bodyPr>
            <a:spAutoFit/>
          </a:bodyPr>
          <a:lstStyle/>
          <a:p>
            <a:pPr algn="ctr">
              <a:spcBef>
                <a:spcPct val="50000"/>
              </a:spcBef>
            </a:pPr>
            <a:r>
              <a:rPr lang="en-US" sz="1400" i="1">
                <a:latin typeface="Times New Roman" pitchFamily="18" charset="0"/>
              </a:rPr>
              <a:t>ASMFC eel technical review board, 2006</a:t>
            </a:r>
          </a:p>
        </p:txBody>
      </p:sp>
      <p:pic>
        <p:nvPicPr>
          <p:cNvPr id="33795" name="Picture 3"/>
          <p:cNvPicPr>
            <a:picLocks noChangeAspect="1" noChangeArrowheads="1"/>
          </p:cNvPicPr>
          <p:nvPr/>
        </p:nvPicPr>
        <p:blipFill>
          <a:blip r:embed="rId2" cstate="print"/>
          <a:srcRect/>
          <a:stretch>
            <a:fillRect/>
          </a:stretch>
        </p:blipFill>
        <p:spPr bwMode="auto">
          <a:xfrm>
            <a:off x="717550" y="441325"/>
            <a:ext cx="7707313" cy="5729288"/>
          </a:xfrm>
          <a:prstGeom prst="rect">
            <a:avLst/>
          </a:prstGeom>
          <a:noFill/>
          <a:ln w="9525">
            <a:noFill/>
            <a:miter lim="800000"/>
            <a:headEnd/>
            <a:tailEnd/>
          </a:ln>
        </p:spPr>
      </p:pic>
      <p:sp>
        <p:nvSpPr>
          <p:cNvPr id="33796" name="Text Box 4"/>
          <p:cNvSpPr txBox="1">
            <a:spLocks noChangeArrowheads="1"/>
          </p:cNvSpPr>
          <p:nvPr/>
        </p:nvSpPr>
        <p:spPr bwMode="auto">
          <a:xfrm rot="2201418">
            <a:off x="3790950" y="3867150"/>
            <a:ext cx="3630613" cy="519113"/>
          </a:xfrm>
          <a:prstGeom prst="rect">
            <a:avLst/>
          </a:prstGeom>
          <a:noFill/>
          <a:ln w="9525">
            <a:noFill/>
            <a:miter lim="800000"/>
            <a:headEnd/>
            <a:tailEnd/>
          </a:ln>
        </p:spPr>
        <p:txBody>
          <a:bodyPr wrap="none">
            <a:spAutoFit/>
          </a:bodyPr>
          <a:lstStyle/>
          <a:p>
            <a:r>
              <a:rPr lang="en-US" sz="2800">
                <a:latin typeface="Arial" charset="0"/>
              </a:rPr>
              <a:t>Hydropower impacts?</a:t>
            </a:r>
          </a:p>
        </p:txBody>
      </p:sp>
      <p:grpSp>
        <p:nvGrpSpPr>
          <p:cNvPr id="2" name="Group 5"/>
          <p:cNvGrpSpPr>
            <a:grpSpLocks/>
          </p:cNvGrpSpPr>
          <p:nvPr/>
        </p:nvGrpSpPr>
        <p:grpSpPr bwMode="auto">
          <a:xfrm>
            <a:off x="5940425" y="1638300"/>
            <a:ext cx="2535238" cy="2138363"/>
            <a:chOff x="3742" y="1032"/>
            <a:chExt cx="1597" cy="1347"/>
          </a:xfrm>
        </p:grpSpPr>
        <p:pic>
          <p:nvPicPr>
            <p:cNvPr id="33798" name="Picture 6" descr="bentonkill8"/>
            <p:cNvPicPr>
              <a:picLocks noChangeAspect="1" noChangeArrowheads="1"/>
            </p:cNvPicPr>
            <p:nvPr/>
          </p:nvPicPr>
          <p:blipFill>
            <a:blip r:embed="rId3" cstate="print"/>
            <a:srcRect/>
            <a:stretch>
              <a:fillRect/>
            </a:stretch>
          </p:blipFill>
          <p:spPr bwMode="auto">
            <a:xfrm>
              <a:off x="3742" y="1032"/>
              <a:ext cx="1576" cy="1179"/>
            </a:xfrm>
            <a:prstGeom prst="rect">
              <a:avLst/>
            </a:prstGeom>
            <a:noFill/>
            <a:ln w="9525">
              <a:noFill/>
              <a:miter lim="800000"/>
              <a:headEnd/>
              <a:tailEnd/>
            </a:ln>
          </p:spPr>
        </p:pic>
        <p:sp>
          <p:nvSpPr>
            <p:cNvPr id="33799" name="Text Box 7"/>
            <p:cNvSpPr txBox="1">
              <a:spLocks noChangeArrowheads="1"/>
            </p:cNvSpPr>
            <p:nvPr/>
          </p:nvSpPr>
          <p:spPr bwMode="auto">
            <a:xfrm>
              <a:off x="3962" y="2187"/>
              <a:ext cx="1377" cy="192"/>
            </a:xfrm>
            <a:prstGeom prst="rect">
              <a:avLst/>
            </a:prstGeom>
            <a:noFill/>
            <a:ln w="9525">
              <a:noFill/>
              <a:miter lim="800000"/>
              <a:headEnd/>
              <a:tailEnd/>
            </a:ln>
          </p:spPr>
          <p:txBody>
            <a:bodyPr>
              <a:spAutoFit/>
            </a:bodyPr>
            <a:lstStyle/>
            <a:p>
              <a:pPr algn="ctr">
                <a:spcBef>
                  <a:spcPct val="50000"/>
                </a:spcBef>
              </a:pPr>
              <a:r>
                <a:rPr lang="en-US" sz="1400" i="1">
                  <a:latin typeface="Times New Roman" pitchFamily="18" charset="0"/>
                </a:rPr>
                <a:t>Glooskapandthefrog.org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203200" y="1038225"/>
            <a:ext cx="2387600" cy="4210050"/>
            <a:chOff x="32" y="558"/>
            <a:chExt cx="1504" cy="2652"/>
          </a:xfrm>
        </p:grpSpPr>
        <p:pic>
          <p:nvPicPr>
            <p:cNvPr id="34833" name="Picture 3" descr="1850_3"/>
            <p:cNvPicPr>
              <a:picLocks noChangeAspect="1" noChangeArrowheads="1"/>
            </p:cNvPicPr>
            <p:nvPr/>
          </p:nvPicPr>
          <p:blipFill>
            <a:blip r:embed="rId2" cstate="print"/>
            <a:srcRect/>
            <a:stretch>
              <a:fillRect/>
            </a:stretch>
          </p:blipFill>
          <p:spPr bwMode="auto">
            <a:xfrm>
              <a:off x="32" y="833"/>
              <a:ext cx="1504" cy="2377"/>
            </a:xfrm>
            <a:prstGeom prst="rect">
              <a:avLst/>
            </a:prstGeom>
            <a:noFill/>
            <a:ln w="9525">
              <a:noFill/>
              <a:miter lim="800000"/>
              <a:headEnd/>
              <a:tailEnd/>
            </a:ln>
          </p:spPr>
        </p:pic>
        <p:sp>
          <p:nvSpPr>
            <p:cNvPr id="34834" name="Text Box 4"/>
            <p:cNvSpPr txBox="1">
              <a:spLocks noChangeArrowheads="1"/>
            </p:cNvSpPr>
            <p:nvPr/>
          </p:nvSpPr>
          <p:spPr bwMode="auto">
            <a:xfrm>
              <a:off x="432" y="558"/>
              <a:ext cx="864" cy="288"/>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1850</a:t>
              </a:r>
            </a:p>
          </p:txBody>
        </p:sp>
      </p:grpSp>
      <p:grpSp>
        <p:nvGrpSpPr>
          <p:cNvPr id="3" name="Group 5"/>
          <p:cNvGrpSpPr>
            <a:grpSpLocks/>
          </p:cNvGrpSpPr>
          <p:nvPr/>
        </p:nvGrpSpPr>
        <p:grpSpPr bwMode="auto">
          <a:xfrm>
            <a:off x="2425700" y="1028700"/>
            <a:ext cx="2222500" cy="4316413"/>
            <a:chOff x="1432" y="552"/>
            <a:chExt cx="1400" cy="2719"/>
          </a:xfrm>
        </p:grpSpPr>
        <p:pic>
          <p:nvPicPr>
            <p:cNvPr id="34831" name="Picture 6" descr="1900_3"/>
            <p:cNvPicPr>
              <a:picLocks noChangeAspect="1" noChangeArrowheads="1"/>
            </p:cNvPicPr>
            <p:nvPr/>
          </p:nvPicPr>
          <p:blipFill>
            <a:blip r:embed="rId3" cstate="print"/>
            <a:srcRect/>
            <a:stretch>
              <a:fillRect/>
            </a:stretch>
          </p:blipFill>
          <p:spPr bwMode="auto">
            <a:xfrm>
              <a:off x="1432" y="816"/>
              <a:ext cx="1400" cy="2455"/>
            </a:xfrm>
            <a:prstGeom prst="rect">
              <a:avLst/>
            </a:prstGeom>
            <a:noFill/>
            <a:ln w="9525">
              <a:noFill/>
              <a:miter lim="800000"/>
              <a:headEnd/>
              <a:tailEnd/>
            </a:ln>
          </p:spPr>
        </p:pic>
        <p:sp>
          <p:nvSpPr>
            <p:cNvPr id="34832" name="Text Box 7"/>
            <p:cNvSpPr txBox="1">
              <a:spLocks noChangeArrowheads="1"/>
            </p:cNvSpPr>
            <p:nvPr/>
          </p:nvSpPr>
          <p:spPr bwMode="auto">
            <a:xfrm>
              <a:off x="1824" y="552"/>
              <a:ext cx="864" cy="288"/>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1900</a:t>
              </a:r>
            </a:p>
          </p:txBody>
        </p:sp>
      </p:grpSp>
      <p:grpSp>
        <p:nvGrpSpPr>
          <p:cNvPr id="4" name="Group 8"/>
          <p:cNvGrpSpPr>
            <a:grpSpLocks/>
          </p:cNvGrpSpPr>
          <p:nvPr/>
        </p:nvGrpSpPr>
        <p:grpSpPr bwMode="auto">
          <a:xfrm>
            <a:off x="4703763" y="1038225"/>
            <a:ext cx="2154237" cy="4143375"/>
            <a:chOff x="2867" y="558"/>
            <a:chExt cx="1357" cy="2610"/>
          </a:xfrm>
        </p:grpSpPr>
        <p:pic>
          <p:nvPicPr>
            <p:cNvPr id="34829" name="Picture 9" descr="1950_3"/>
            <p:cNvPicPr>
              <a:picLocks noChangeAspect="1" noChangeArrowheads="1"/>
            </p:cNvPicPr>
            <p:nvPr/>
          </p:nvPicPr>
          <p:blipFill>
            <a:blip r:embed="rId4" cstate="print"/>
            <a:srcRect/>
            <a:stretch>
              <a:fillRect/>
            </a:stretch>
          </p:blipFill>
          <p:spPr bwMode="auto">
            <a:xfrm>
              <a:off x="2867" y="816"/>
              <a:ext cx="1357" cy="2352"/>
            </a:xfrm>
            <a:prstGeom prst="rect">
              <a:avLst/>
            </a:prstGeom>
            <a:noFill/>
            <a:ln w="9525">
              <a:noFill/>
              <a:miter lim="800000"/>
              <a:headEnd/>
              <a:tailEnd/>
            </a:ln>
          </p:spPr>
        </p:pic>
        <p:sp>
          <p:nvSpPr>
            <p:cNvPr id="34830" name="Text Box 10"/>
            <p:cNvSpPr txBox="1">
              <a:spLocks noChangeArrowheads="1"/>
            </p:cNvSpPr>
            <p:nvPr/>
          </p:nvSpPr>
          <p:spPr bwMode="auto">
            <a:xfrm>
              <a:off x="3216" y="558"/>
              <a:ext cx="864" cy="288"/>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1950</a:t>
              </a:r>
            </a:p>
          </p:txBody>
        </p:sp>
      </p:grpSp>
      <p:grpSp>
        <p:nvGrpSpPr>
          <p:cNvPr id="5" name="Group 11"/>
          <p:cNvGrpSpPr>
            <a:grpSpLocks/>
          </p:cNvGrpSpPr>
          <p:nvPr/>
        </p:nvGrpSpPr>
        <p:grpSpPr bwMode="auto">
          <a:xfrm>
            <a:off x="6997700" y="1038225"/>
            <a:ext cx="2184400" cy="4197350"/>
            <a:chOff x="4312" y="558"/>
            <a:chExt cx="1376" cy="2644"/>
          </a:xfrm>
        </p:grpSpPr>
        <p:pic>
          <p:nvPicPr>
            <p:cNvPr id="34827" name="Picture 12" descr="past_2000_cropped"/>
            <p:cNvPicPr>
              <a:picLocks noChangeAspect="1" noChangeArrowheads="1"/>
            </p:cNvPicPr>
            <p:nvPr/>
          </p:nvPicPr>
          <p:blipFill>
            <a:blip r:embed="rId5" cstate="print"/>
            <a:srcRect/>
            <a:stretch>
              <a:fillRect/>
            </a:stretch>
          </p:blipFill>
          <p:spPr bwMode="auto">
            <a:xfrm>
              <a:off x="4312" y="842"/>
              <a:ext cx="1342" cy="2360"/>
            </a:xfrm>
            <a:prstGeom prst="rect">
              <a:avLst/>
            </a:prstGeom>
            <a:noFill/>
            <a:ln w="9525">
              <a:noFill/>
              <a:miter lim="800000"/>
              <a:headEnd/>
              <a:tailEnd/>
            </a:ln>
          </p:spPr>
        </p:pic>
        <p:sp>
          <p:nvSpPr>
            <p:cNvPr id="34828" name="Text Box 13"/>
            <p:cNvSpPr txBox="1">
              <a:spLocks noChangeArrowheads="1"/>
            </p:cNvSpPr>
            <p:nvPr/>
          </p:nvSpPr>
          <p:spPr bwMode="auto">
            <a:xfrm>
              <a:off x="4572" y="558"/>
              <a:ext cx="1116" cy="288"/>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2000</a:t>
              </a:r>
            </a:p>
          </p:txBody>
        </p:sp>
      </p:grpSp>
      <p:sp>
        <p:nvSpPr>
          <p:cNvPr id="34822" name="Line 14"/>
          <p:cNvSpPr>
            <a:spLocks noChangeShapeType="1"/>
          </p:cNvSpPr>
          <p:nvPr/>
        </p:nvSpPr>
        <p:spPr bwMode="auto">
          <a:xfrm>
            <a:off x="781050" y="800100"/>
            <a:ext cx="8229600" cy="0"/>
          </a:xfrm>
          <a:prstGeom prst="line">
            <a:avLst/>
          </a:prstGeom>
          <a:noFill/>
          <a:ln w="9525">
            <a:solidFill>
              <a:schemeClr val="tx1"/>
            </a:solidFill>
            <a:round/>
            <a:headEnd/>
            <a:tailEnd/>
          </a:ln>
        </p:spPr>
        <p:txBody>
          <a:bodyPr/>
          <a:lstStyle/>
          <a:p>
            <a:endParaRPr lang="en-US"/>
          </a:p>
        </p:txBody>
      </p:sp>
      <p:pic>
        <p:nvPicPr>
          <p:cNvPr id="34823" name="Picture 15" descr="Distance legend"/>
          <p:cNvPicPr>
            <a:picLocks noChangeAspect="1" noChangeArrowheads="1"/>
          </p:cNvPicPr>
          <p:nvPr/>
        </p:nvPicPr>
        <p:blipFill>
          <a:blip r:embed="rId6" cstate="print"/>
          <a:srcRect/>
          <a:stretch>
            <a:fillRect/>
          </a:stretch>
        </p:blipFill>
        <p:spPr bwMode="auto">
          <a:xfrm>
            <a:off x="1031875" y="5868988"/>
            <a:ext cx="2241550" cy="303212"/>
          </a:xfrm>
          <a:prstGeom prst="rect">
            <a:avLst/>
          </a:prstGeom>
          <a:noFill/>
          <a:ln w="9525">
            <a:noFill/>
            <a:miter lim="800000"/>
            <a:headEnd/>
            <a:tailEnd/>
          </a:ln>
        </p:spPr>
      </p:pic>
      <p:sp>
        <p:nvSpPr>
          <p:cNvPr id="34824" name="Text Box 16"/>
          <p:cNvSpPr txBox="1">
            <a:spLocks noChangeArrowheads="1"/>
          </p:cNvSpPr>
          <p:nvPr/>
        </p:nvSpPr>
        <p:spPr bwMode="auto">
          <a:xfrm>
            <a:off x="4381500" y="5886450"/>
            <a:ext cx="4400550" cy="396875"/>
          </a:xfrm>
          <a:prstGeom prst="rect">
            <a:avLst/>
          </a:prstGeom>
          <a:noFill/>
          <a:ln w="9525">
            <a:noFill/>
            <a:miter lim="800000"/>
            <a:headEnd/>
            <a:tailEnd/>
          </a:ln>
        </p:spPr>
        <p:txBody>
          <a:bodyPr>
            <a:spAutoFit/>
          </a:bodyPr>
          <a:lstStyle/>
          <a:p>
            <a:pPr algn="ctr">
              <a:spcBef>
                <a:spcPct val="50000"/>
              </a:spcBef>
            </a:pPr>
            <a:r>
              <a:rPr lang="en-US" sz="2000">
                <a:latin typeface="Times New Roman" pitchFamily="18" charset="0"/>
              </a:rPr>
              <a:t>*not including dams missing dates</a:t>
            </a:r>
          </a:p>
        </p:txBody>
      </p:sp>
      <p:sp>
        <p:nvSpPr>
          <p:cNvPr id="34825" name="Text Box 17"/>
          <p:cNvSpPr txBox="1">
            <a:spLocks noChangeArrowheads="1"/>
          </p:cNvSpPr>
          <p:nvPr/>
        </p:nvSpPr>
        <p:spPr bwMode="auto">
          <a:xfrm>
            <a:off x="2486025" y="390525"/>
            <a:ext cx="4829175" cy="457200"/>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Dams Over Time*</a:t>
            </a:r>
          </a:p>
        </p:txBody>
      </p:sp>
      <p:sp>
        <p:nvSpPr>
          <p:cNvPr id="34826" name="Text Box 18"/>
          <p:cNvSpPr txBox="1">
            <a:spLocks noChangeArrowheads="1"/>
          </p:cNvSpPr>
          <p:nvPr/>
        </p:nvSpPr>
        <p:spPr bwMode="auto">
          <a:xfrm>
            <a:off x="0" y="6364288"/>
            <a:ext cx="4694238" cy="517525"/>
          </a:xfrm>
          <a:prstGeom prst="rect">
            <a:avLst/>
          </a:prstGeom>
          <a:noFill/>
          <a:ln w="9525">
            <a:noFill/>
            <a:miter lim="800000"/>
            <a:headEnd/>
            <a:tailEnd/>
          </a:ln>
        </p:spPr>
        <p:txBody>
          <a:bodyPr>
            <a:spAutoFit/>
          </a:bodyPr>
          <a:lstStyle/>
          <a:p>
            <a:pPr>
              <a:spcBef>
                <a:spcPct val="50000"/>
              </a:spcBef>
            </a:pPr>
            <a:r>
              <a:rPr lang="en-US" sz="1400" i="1">
                <a:latin typeface="Times New Roman" pitchFamily="18" charset="0"/>
              </a:rPr>
              <a:t>Source: Swaney et al. (2006), </a:t>
            </a:r>
            <a:r>
              <a:rPr lang="en-US" sz="1400">
                <a:latin typeface="Times New Roman" pitchFamily="18" charset="0"/>
              </a:rPr>
              <a:t>in</a:t>
            </a:r>
            <a:r>
              <a:rPr lang="en-US" sz="1400" i="1">
                <a:latin typeface="Times New Roman" pitchFamily="18" charset="0"/>
              </a:rPr>
              <a:t> </a:t>
            </a:r>
            <a:r>
              <a:rPr lang="en-US" sz="1400" i="1" u="sng">
                <a:latin typeface="Times New Roman" pitchFamily="18" charset="0"/>
              </a:rPr>
              <a:t>Hudson River Fishes and Their Environment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52" name="Group 12"/>
          <p:cNvGrpSpPr>
            <a:grpSpLocks/>
          </p:cNvGrpSpPr>
          <p:nvPr/>
        </p:nvGrpSpPr>
        <p:grpSpPr bwMode="auto">
          <a:xfrm>
            <a:off x="4278313" y="0"/>
            <a:ext cx="4865687" cy="3638550"/>
            <a:chOff x="2695" y="0"/>
            <a:chExt cx="3065" cy="2292"/>
          </a:xfrm>
        </p:grpSpPr>
        <p:graphicFrame>
          <p:nvGraphicFramePr>
            <p:cNvPr id="35846" name="Object 5"/>
            <p:cNvGraphicFramePr>
              <a:graphicFrameLocks noChangeAspect="1"/>
            </p:cNvGraphicFramePr>
            <p:nvPr/>
          </p:nvGraphicFramePr>
          <p:xfrm>
            <a:off x="2695" y="0"/>
            <a:ext cx="3065" cy="2292"/>
          </p:xfrm>
          <a:graphic>
            <a:graphicData uri="http://schemas.openxmlformats.org/presentationml/2006/ole">
              <p:oleObj spid="_x0000_s35846" name="Document" r:id="rId3" imgW="3827547" imgH="2420145" progId="Word.Document.8">
                <p:embed/>
              </p:oleObj>
            </a:graphicData>
          </a:graphic>
        </p:graphicFrame>
        <p:sp>
          <p:nvSpPr>
            <p:cNvPr id="35851" name="Text Box 11"/>
            <p:cNvSpPr txBox="1">
              <a:spLocks noChangeArrowheads="1"/>
            </p:cNvSpPr>
            <p:nvPr/>
          </p:nvSpPr>
          <p:spPr bwMode="auto">
            <a:xfrm>
              <a:off x="3785" y="2021"/>
              <a:ext cx="1192" cy="231"/>
            </a:xfrm>
            <a:prstGeom prst="rect">
              <a:avLst/>
            </a:prstGeom>
            <a:solidFill>
              <a:schemeClr val="bg1"/>
            </a:solidFill>
            <a:ln w="9525">
              <a:noFill/>
              <a:miter lim="800000"/>
              <a:headEnd/>
              <a:tailEnd/>
            </a:ln>
            <a:effectLst/>
          </p:spPr>
          <p:txBody>
            <a:bodyPr wrap="none">
              <a:spAutoFit/>
            </a:bodyPr>
            <a:lstStyle/>
            <a:p>
              <a:r>
                <a:rPr lang="en-US" sz="1800"/>
                <a:t>Total Length, cm</a:t>
              </a:r>
            </a:p>
          </p:txBody>
        </p:sp>
      </p:grpSp>
      <p:pic>
        <p:nvPicPr>
          <p:cNvPr id="35844" name="Picture 2" descr="D:\Photos\2009\Hudson River Watershed Field Course, June-09\30 pct\69-Bob Schmidt and eel ladder, 30 pct.JPG"/>
          <p:cNvPicPr>
            <a:picLocks noChangeAspect="1" noChangeArrowheads="1"/>
          </p:cNvPicPr>
          <p:nvPr/>
        </p:nvPicPr>
        <p:blipFill>
          <a:blip r:embed="rId4" cstate="print"/>
          <a:srcRect/>
          <a:stretch>
            <a:fillRect/>
          </a:stretch>
        </p:blipFill>
        <p:spPr bwMode="auto">
          <a:xfrm>
            <a:off x="0" y="0"/>
            <a:ext cx="3811588" cy="2859088"/>
          </a:xfrm>
          <a:prstGeom prst="rect">
            <a:avLst/>
          </a:prstGeom>
          <a:noFill/>
          <a:ln w="9525">
            <a:noFill/>
            <a:miter lim="800000"/>
            <a:headEnd/>
            <a:tailEnd/>
          </a:ln>
        </p:spPr>
      </p:pic>
      <p:pic>
        <p:nvPicPr>
          <p:cNvPr id="35845" name="Chart 1"/>
          <p:cNvPicPr>
            <a:picLocks noChangeArrowheads="1"/>
          </p:cNvPicPr>
          <p:nvPr/>
        </p:nvPicPr>
        <p:blipFill>
          <a:blip r:embed="rId5" cstate="print"/>
          <a:srcRect l="6641" t="2307" r="1073" b="11073"/>
          <a:stretch>
            <a:fillRect/>
          </a:stretch>
        </p:blipFill>
        <p:spPr bwMode="auto">
          <a:xfrm>
            <a:off x="4491038" y="3752850"/>
            <a:ext cx="4652962" cy="2898775"/>
          </a:xfrm>
          <a:prstGeom prst="rect">
            <a:avLst/>
          </a:prstGeom>
          <a:noFill/>
          <a:ln w="9525">
            <a:noFill/>
            <a:miter lim="800000"/>
            <a:headEnd/>
            <a:tailEnd/>
          </a:ln>
        </p:spPr>
      </p:pic>
      <p:sp>
        <p:nvSpPr>
          <p:cNvPr id="35847" name="Text Box 7"/>
          <p:cNvSpPr txBox="1">
            <a:spLocks noChangeArrowheads="1"/>
          </p:cNvSpPr>
          <p:nvPr/>
        </p:nvSpPr>
        <p:spPr bwMode="auto">
          <a:xfrm>
            <a:off x="4992688" y="3752850"/>
            <a:ext cx="1417637" cy="1190625"/>
          </a:xfrm>
          <a:prstGeom prst="rect">
            <a:avLst/>
          </a:prstGeom>
          <a:noFill/>
          <a:ln w="9525">
            <a:noFill/>
            <a:miter lim="800000"/>
            <a:headEnd/>
            <a:tailEnd/>
          </a:ln>
          <a:effectLst/>
        </p:spPr>
        <p:txBody>
          <a:bodyPr>
            <a:spAutoFit/>
          </a:bodyPr>
          <a:lstStyle/>
          <a:p>
            <a:r>
              <a:rPr lang="en-US" sz="1800"/>
              <a:t>Number of eels caught in ladder trap</a:t>
            </a:r>
          </a:p>
        </p:txBody>
      </p:sp>
      <p:sp>
        <p:nvSpPr>
          <p:cNvPr id="35848" name="Text Box 8"/>
          <p:cNvSpPr txBox="1">
            <a:spLocks noChangeArrowheads="1"/>
          </p:cNvSpPr>
          <p:nvPr/>
        </p:nvSpPr>
        <p:spPr bwMode="auto">
          <a:xfrm>
            <a:off x="6245225" y="374650"/>
            <a:ext cx="184150" cy="457200"/>
          </a:xfrm>
          <a:prstGeom prst="rect">
            <a:avLst/>
          </a:prstGeom>
          <a:noFill/>
          <a:ln w="9525">
            <a:noFill/>
            <a:miter lim="800000"/>
            <a:headEnd/>
            <a:tailEnd/>
          </a:ln>
          <a:effectLst/>
        </p:spPr>
        <p:txBody>
          <a:bodyPr wrap="none">
            <a:spAutoFit/>
          </a:bodyPr>
          <a:lstStyle/>
          <a:p>
            <a:endParaRPr lang="en-US"/>
          </a:p>
        </p:txBody>
      </p:sp>
      <p:sp>
        <p:nvSpPr>
          <p:cNvPr id="35849" name="Text Box 9"/>
          <p:cNvSpPr txBox="1">
            <a:spLocks noChangeArrowheads="1"/>
          </p:cNvSpPr>
          <p:nvPr/>
        </p:nvSpPr>
        <p:spPr bwMode="auto">
          <a:xfrm>
            <a:off x="7439025" y="520700"/>
            <a:ext cx="1417638" cy="1190625"/>
          </a:xfrm>
          <a:prstGeom prst="rect">
            <a:avLst/>
          </a:prstGeom>
          <a:solidFill>
            <a:schemeClr val="bg1"/>
          </a:solidFill>
          <a:ln w="9525">
            <a:noFill/>
            <a:miter lim="800000"/>
            <a:headEnd/>
            <a:tailEnd/>
          </a:ln>
          <a:effectLst/>
        </p:spPr>
        <p:txBody>
          <a:bodyPr>
            <a:spAutoFit/>
          </a:bodyPr>
          <a:lstStyle/>
          <a:p>
            <a:r>
              <a:rPr lang="en-US" sz="1800"/>
              <a:t>Sizes of eels caught in ladder trap</a:t>
            </a:r>
          </a:p>
        </p:txBody>
      </p:sp>
      <p:sp>
        <p:nvSpPr>
          <p:cNvPr id="35850" name="Text Box 10"/>
          <p:cNvSpPr txBox="1">
            <a:spLocks noChangeArrowheads="1"/>
          </p:cNvSpPr>
          <p:nvPr/>
        </p:nvSpPr>
        <p:spPr bwMode="auto">
          <a:xfrm>
            <a:off x="481013" y="3352800"/>
            <a:ext cx="2952750" cy="1917700"/>
          </a:xfrm>
          <a:prstGeom prst="rect">
            <a:avLst/>
          </a:prstGeom>
          <a:noFill/>
          <a:ln w="9525">
            <a:noFill/>
            <a:miter lim="800000"/>
            <a:headEnd/>
            <a:tailEnd/>
          </a:ln>
          <a:effectLst/>
        </p:spPr>
        <p:txBody>
          <a:bodyPr>
            <a:spAutoFit/>
          </a:bodyPr>
          <a:lstStyle/>
          <a:p>
            <a:pPr>
              <a:spcBef>
                <a:spcPct val="50000"/>
              </a:spcBef>
            </a:pPr>
            <a:r>
              <a:rPr lang="en-US"/>
              <a:t>Experimental eel ladder – operated by Bob Schmidt &amp; colleagues on Saw Kill since 2006</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5" name="Picture 9" descr="216741_319195598184106_2124116818_n"/>
          <p:cNvPicPr>
            <a:picLocks noChangeAspect="1" noChangeArrowheads="1"/>
          </p:cNvPicPr>
          <p:nvPr/>
        </p:nvPicPr>
        <p:blipFill>
          <a:blip r:embed="rId2" cstate="print"/>
          <a:srcRect/>
          <a:stretch>
            <a:fillRect/>
          </a:stretch>
        </p:blipFill>
        <p:spPr bwMode="auto">
          <a:xfrm>
            <a:off x="495300" y="2744788"/>
            <a:ext cx="5619750" cy="3743325"/>
          </a:xfrm>
          <a:prstGeom prst="rect">
            <a:avLst/>
          </a:prstGeom>
          <a:noFill/>
        </p:spPr>
      </p:pic>
      <p:pic>
        <p:nvPicPr>
          <p:cNvPr id="65541" name="Picture 5" descr="High school students collect eels on a local stream"/>
          <p:cNvPicPr>
            <a:picLocks noChangeAspect="1" noChangeArrowheads="1"/>
          </p:cNvPicPr>
          <p:nvPr/>
        </p:nvPicPr>
        <p:blipFill>
          <a:blip r:embed="rId3" cstate="print"/>
          <a:srcRect/>
          <a:stretch>
            <a:fillRect/>
          </a:stretch>
        </p:blipFill>
        <p:spPr bwMode="auto">
          <a:xfrm>
            <a:off x="5313363" y="4308475"/>
            <a:ext cx="3830637" cy="2549525"/>
          </a:xfrm>
          <a:prstGeom prst="rect">
            <a:avLst/>
          </a:prstGeom>
          <a:noFill/>
        </p:spPr>
      </p:pic>
      <p:pic>
        <p:nvPicPr>
          <p:cNvPr id="65549" name="Picture 13" descr="a bunch of glass eels in the palm of the reasercher's hands"/>
          <p:cNvPicPr>
            <a:picLocks noChangeAspect="1" noChangeArrowheads="1"/>
          </p:cNvPicPr>
          <p:nvPr/>
        </p:nvPicPr>
        <p:blipFill>
          <a:blip r:embed="rId4" cstate="print"/>
          <a:srcRect/>
          <a:stretch>
            <a:fillRect/>
          </a:stretch>
        </p:blipFill>
        <p:spPr bwMode="auto">
          <a:xfrm>
            <a:off x="0" y="439738"/>
            <a:ext cx="3054350" cy="2560637"/>
          </a:xfrm>
          <a:prstGeom prst="rect">
            <a:avLst/>
          </a:prstGeom>
          <a:noFill/>
        </p:spPr>
      </p:pic>
      <p:sp>
        <p:nvSpPr>
          <p:cNvPr id="65550" name="Text Box 14"/>
          <p:cNvSpPr txBox="1">
            <a:spLocks noChangeArrowheads="1"/>
          </p:cNvSpPr>
          <p:nvPr/>
        </p:nvSpPr>
        <p:spPr bwMode="auto">
          <a:xfrm>
            <a:off x="3175000" y="333375"/>
            <a:ext cx="3038475" cy="2282825"/>
          </a:xfrm>
          <a:prstGeom prst="rect">
            <a:avLst/>
          </a:prstGeom>
          <a:noFill/>
          <a:ln w="9525">
            <a:noFill/>
            <a:miter lim="800000"/>
            <a:headEnd/>
            <a:tailEnd/>
          </a:ln>
          <a:effectLst/>
        </p:spPr>
        <p:txBody>
          <a:bodyPr>
            <a:spAutoFit/>
          </a:bodyPr>
          <a:lstStyle/>
          <a:p>
            <a:pPr>
              <a:spcBef>
                <a:spcPct val="50000"/>
              </a:spcBef>
            </a:pPr>
            <a:r>
              <a:rPr lang="en-US" b="1"/>
              <a:t>Citizen Science:</a:t>
            </a:r>
          </a:p>
          <a:p>
            <a:pPr>
              <a:spcBef>
                <a:spcPct val="50000"/>
              </a:spcBef>
            </a:pPr>
            <a:r>
              <a:rPr lang="en-US"/>
              <a:t>The Art of Engaging Folks in GLASS EEEEELS!</a:t>
            </a:r>
          </a:p>
          <a:p>
            <a:pPr>
              <a:spcBef>
                <a:spcPct val="50000"/>
              </a:spcBef>
            </a:pPr>
            <a:r>
              <a:rPr lang="en-US"/>
              <a:t>(monitoring, that is)</a:t>
            </a:r>
          </a:p>
        </p:txBody>
      </p:sp>
      <p:pic>
        <p:nvPicPr>
          <p:cNvPr id="65552" name="Picture 16" descr="260422_255806254523041_180760041_n"/>
          <p:cNvPicPr>
            <a:picLocks noChangeAspect="1" noChangeArrowheads="1"/>
          </p:cNvPicPr>
          <p:nvPr/>
        </p:nvPicPr>
        <p:blipFill>
          <a:blip r:embed="rId5" cstate="print"/>
          <a:srcRect/>
          <a:stretch>
            <a:fillRect/>
          </a:stretch>
        </p:blipFill>
        <p:spPr bwMode="auto">
          <a:xfrm>
            <a:off x="6316663" y="0"/>
            <a:ext cx="2827337" cy="4357688"/>
          </a:xfrm>
          <a:prstGeom prst="rect">
            <a:avLst/>
          </a:prstGeom>
          <a:noFill/>
        </p:spPr>
      </p:pic>
      <p:sp>
        <p:nvSpPr>
          <p:cNvPr id="65553" name="Text Box 17"/>
          <p:cNvSpPr txBox="1">
            <a:spLocks noChangeArrowheads="1"/>
          </p:cNvSpPr>
          <p:nvPr/>
        </p:nvSpPr>
        <p:spPr bwMode="auto">
          <a:xfrm>
            <a:off x="288925" y="6553200"/>
            <a:ext cx="3403600" cy="304800"/>
          </a:xfrm>
          <a:prstGeom prst="rect">
            <a:avLst/>
          </a:prstGeom>
          <a:noFill/>
          <a:ln w="9525">
            <a:noFill/>
            <a:miter lim="800000"/>
            <a:headEnd/>
            <a:tailEnd/>
          </a:ln>
          <a:effectLst/>
        </p:spPr>
        <p:txBody>
          <a:bodyPr wrap="none">
            <a:spAutoFit/>
          </a:bodyPr>
          <a:lstStyle/>
          <a:p>
            <a:r>
              <a:rPr lang="en-US" sz="1400"/>
              <a:t>Photos: NYSDEC; and two facebook sites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443038" y="900113"/>
            <a:ext cx="6143625" cy="822325"/>
          </a:xfrm>
          <a:prstGeom prst="rect">
            <a:avLst/>
          </a:prstGeom>
          <a:noFill/>
          <a:ln w="9525">
            <a:noFill/>
            <a:miter lim="800000"/>
            <a:headEnd/>
            <a:tailEnd/>
          </a:ln>
        </p:spPr>
        <p:txBody>
          <a:bodyPr>
            <a:spAutoFit/>
          </a:bodyPr>
          <a:lstStyle/>
          <a:p>
            <a:pPr algn="ctr">
              <a:spcBef>
                <a:spcPct val="50000"/>
              </a:spcBef>
            </a:pPr>
            <a:r>
              <a:rPr lang="en-US"/>
              <a:t>What about the other 205 species logged in for the Hudson River estuary?</a:t>
            </a:r>
          </a:p>
        </p:txBody>
      </p:sp>
      <p:grpSp>
        <p:nvGrpSpPr>
          <p:cNvPr id="36867" name="Group 8"/>
          <p:cNvGrpSpPr>
            <a:grpSpLocks/>
          </p:cNvGrpSpPr>
          <p:nvPr/>
        </p:nvGrpSpPr>
        <p:grpSpPr bwMode="auto">
          <a:xfrm>
            <a:off x="277813" y="2425700"/>
            <a:ext cx="3302000" cy="2757488"/>
            <a:chOff x="175" y="1265"/>
            <a:chExt cx="2080" cy="1737"/>
          </a:xfrm>
        </p:grpSpPr>
        <p:pic>
          <p:nvPicPr>
            <p:cNvPr id="36869" name="Picture 4" descr="fish-mutated-hudson-river-pcbs_32342_600x450"/>
            <p:cNvPicPr>
              <a:picLocks noChangeAspect="1" noChangeArrowheads="1"/>
            </p:cNvPicPr>
            <p:nvPr/>
          </p:nvPicPr>
          <p:blipFill>
            <a:blip r:embed="rId3" cstate="print"/>
            <a:srcRect/>
            <a:stretch>
              <a:fillRect/>
            </a:stretch>
          </p:blipFill>
          <p:spPr bwMode="auto">
            <a:xfrm>
              <a:off x="191" y="1265"/>
              <a:ext cx="2064" cy="1548"/>
            </a:xfrm>
            <a:prstGeom prst="rect">
              <a:avLst/>
            </a:prstGeom>
            <a:noFill/>
            <a:ln w="9525">
              <a:noFill/>
              <a:miter lim="800000"/>
              <a:headEnd/>
              <a:tailEnd/>
            </a:ln>
          </p:spPr>
        </p:pic>
        <p:sp>
          <p:nvSpPr>
            <p:cNvPr id="36870" name="Text Box 5"/>
            <p:cNvSpPr txBox="1">
              <a:spLocks noChangeArrowheads="1"/>
            </p:cNvSpPr>
            <p:nvPr/>
          </p:nvSpPr>
          <p:spPr bwMode="auto">
            <a:xfrm>
              <a:off x="175" y="2810"/>
              <a:ext cx="1582" cy="192"/>
            </a:xfrm>
            <a:prstGeom prst="rect">
              <a:avLst/>
            </a:prstGeom>
            <a:noFill/>
            <a:ln w="9525">
              <a:noFill/>
              <a:miter lim="800000"/>
              <a:headEnd/>
              <a:tailEnd/>
            </a:ln>
          </p:spPr>
          <p:txBody>
            <a:bodyPr wrap="none">
              <a:spAutoFit/>
            </a:bodyPr>
            <a:lstStyle/>
            <a:p>
              <a:r>
                <a:rPr lang="en-US" sz="1400" i="1"/>
                <a:t>news.nationalgeographic.com</a:t>
              </a:r>
            </a:p>
          </p:txBody>
        </p:sp>
      </p:grpSp>
      <p:pic>
        <p:nvPicPr>
          <p:cNvPr id="36868" name="Picture 7" descr="rainbowsmelt"/>
          <p:cNvPicPr>
            <a:picLocks noChangeAspect="1" noChangeArrowheads="1"/>
          </p:cNvPicPr>
          <p:nvPr/>
        </p:nvPicPr>
        <p:blipFill>
          <a:blip r:embed="rId4" cstate="print"/>
          <a:srcRect/>
          <a:stretch>
            <a:fillRect/>
          </a:stretch>
        </p:blipFill>
        <p:spPr bwMode="auto">
          <a:xfrm>
            <a:off x="3987800" y="2765425"/>
            <a:ext cx="47625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61975" y="312738"/>
            <a:ext cx="8388350" cy="822325"/>
          </a:xfrm>
          <a:prstGeom prst="rect">
            <a:avLst/>
          </a:prstGeom>
          <a:noFill/>
          <a:ln w="9525">
            <a:noFill/>
            <a:miter lim="800000"/>
            <a:headEnd/>
            <a:tailEnd/>
          </a:ln>
        </p:spPr>
        <p:txBody>
          <a:bodyPr>
            <a:spAutoFit/>
          </a:bodyPr>
          <a:lstStyle/>
          <a:p>
            <a:pPr>
              <a:spcBef>
                <a:spcPct val="50000"/>
              </a:spcBef>
            </a:pPr>
            <a:r>
              <a:rPr lang="en-US"/>
              <a:t>…and the new-ish, “Gang of 20” – the </a:t>
            </a:r>
            <a:r>
              <a:rPr lang="en-US" b="1"/>
              <a:t>non-native predators</a:t>
            </a:r>
            <a:r>
              <a:rPr lang="en-US"/>
              <a:t>…with little to no information about their status!</a:t>
            </a:r>
          </a:p>
        </p:txBody>
      </p:sp>
      <p:pic>
        <p:nvPicPr>
          <p:cNvPr id="37891" name="Picture 4" descr="Northern pike"/>
          <p:cNvPicPr>
            <a:picLocks noChangeAspect="1" noChangeArrowheads="1"/>
          </p:cNvPicPr>
          <p:nvPr/>
        </p:nvPicPr>
        <p:blipFill>
          <a:blip r:embed="rId2" cstate="print"/>
          <a:srcRect/>
          <a:stretch>
            <a:fillRect/>
          </a:stretch>
        </p:blipFill>
        <p:spPr bwMode="auto">
          <a:xfrm>
            <a:off x="344488" y="1611313"/>
            <a:ext cx="3538537" cy="2828925"/>
          </a:xfrm>
          <a:prstGeom prst="rect">
            <a:avLst/>
          </a:prstGeom>
          <a:noFill/>
          <a:ln w="9525">
            <a:noFill/>
            <a:miter lim="800000"/>
            <a:headEnd/>
            <a:tailEnd/>
          </a:ln>
        </p:spPr>
      </p:pic>
      <p:pic>
        <p:nvPicPr>
          <p:cNvPr id="37892" name="Picture 6" descr="Two catfish found in the Hudson River: channel catfish and white catfish"/>
          <p:cNvPicPr>
            <a:picLocks noChangeAspect="1" noChangeArrowheads="1"/>
          </p:cNvPicPr>
          <p:nvPr/>
        </p:nvPicPr>
        <p:blipFill>
          <a:blip r:embed="rId3" cstate="print"/>
          <a:srcRect/>
          <a:stretch>
            <a:fillRect/>
          </a:stretch>
        </p:blipFill>
        <p:spPr bwMode="auto">
          <a:xfrm>
            <a:off x="5435600" y="1304925"/>
            <a:ext cx="3708400" cy="1411288"/>
          </a:xfrm>
          <a:prstGeom prst="rect">
            <a:avLst/>
          </a:prstGeom>
          <a:noFill/>
          <a:ln w="9525">
            <a:noFill/>
            <a:miter lim="800000"/>
            <a:headEnd/>
            <a:tailEnd/>
          </a:ln>
        </p:spPr>
      </p:pic>
      <p:sp>
        <p:nvSpPr>
          <p:cNvPr id="37893" name="AutoShape 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37894" name="Picture 10" descr="ANd9GcTmTw3iwxC0JxHLyJ-ho2y6E_USkHCxQcfvq0uHi5CJ_BZyAprS"/>
          <p:cNvPicPr>
            <a:picLocks noChangeAspect="1" noChangeArrowheads="1"/>
          </p:cNvPicPr>
          <p:nvPr/>
        </p:nvPicPr>
        <p:blipFill>
          <a:blip r:embed="rId4" cstate="print"/>
          <a:srcRect/>
          <a:stretch>
            <a:fillRect/>
          </a:stretch>
        </p:blipFill>
        <p:spPr bwMode="auto">
          <a:xfrm>
            <a:off x="315913" y="4598988"/>
            <a:ext cx="4511675" cy="2259012"/>
          </a:xfrm>
          <a:prstGeom prst="rect">
            <a:avLst/>
          </a:prstGeom>
          <a:noFill/>
          <a:ln w="9525">
            <a:noFill/>
            <a:miter lim="800000"/>
            <a:headEnd/>
            <a:tailEnd/>
          </a:ln>
        </p:spPr>
      </p:pic>
      <p:pic>
        <p:nvPicPr>
          <p:cNvPr id="37895" name="Picture 12" descr="http://www.dec.ny.gov/images/environmentdec_images/snakeheadnyactual0905.jpg"/>
          <p:cNvPicPr>
            <a:picLocks noChangeAspect="1" noChangeArrowheads="1"/>
          </p:cNvPicPr>
          <p:nvPr/>
        </p:nvPicPr>
        <p:blipFill>
          <a:blip r:embed="rId5" cstate="print"/>
          <a:srcRect/>
          <a:stretch>
            <a:fillRect/>
          </a:stretch>
        </p:blipFill>
        <p:spPr bwMode="auto">
          <a:xfrm>
            <a:off x="5045075" y="4260850"/>
            <a:ext cx="4098925" cy="1949450"/>
          </a:xfrm>
          <a:prstGeom prst="rect">
            <a:avLst/>
          </a:prstGeom>
          <a:noFill/>
          <a:ln w="9525">
            <a:noFill/>
            <a:miter lim="800000"/>
            <a:headEnd/>
            <a:tailEnd/>
          </a:ln>
        </p:spPr>
      </p:pic>
      <p:sp>
        <p:nvSpPr>
          <p:cNvPr id="37896" name="AutoShape 1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37897" name="AutoShape 1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37898" name="AutoShape 1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37899" name="Picture 20" descr="Largemouth600x530"/>
          <p:cNvPicPr>
            <a:picLocks noChangeAspect="1" noChangeArrowheads="1"/>
          </p:cNvPicPr>
          <p:nvPr/>
        </p:nvPicPr>
        <p:blipFill>
          <a:blip r:embed="rId6" cstate="print"/>
          <a:srcRect/>
          <a:stretch>
            <a:fillRect/>
          </a:stretch>
        </p:blipFill>
        <p:spPr bwMode="auto">
          <a:xfrm>
            <a:off x="3935413" y="2513013"/>
            <a:ext cx="2835275" cy="250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3" descr="57 - heading south, Catskills"/>
          <p:cNvPicPr>
            <a:picLocks noChangeAspect="1" noChangeArrowheads="1"/>
          </p:cNvPicPr>
          <p:nvPr/>
        </p:nvPicPr>
        <p:blipFill>
          <a:blip r:embed="rId2" cstate="print"/>
          <a:srcRect t="20222" b="5774"/>
          <a:stretch>
            <a:fillRect/>
          </a:stretch>
        </p:blipFill>
        <p:spPr bwMode="auto">
          <a:xfrm>
            <a:off x="0" y="0"/>
            <a:ext cx="9144000" cy="3462338"/>
          </a:xfrm>
          <a:prstGeom prst="rect">
            <a:avLst/>
          </a:prstGeom>
          <a:noFill/>
          <a:ln w="9525">
            <a:noFill/>
            <a:miter lim="800000"/>
            <a:headEnd/>
            <a:tailEnd/>
          </a:ln>
        </p:spPr>
      </p:pic>
      <p:pic>
        <p:nvPicPr>
          <p:cNvPr id="64517" name="Picture 3" descr="D:\Photos\2009\Hudson River Watershed Field Course, June-09\30 pct\122-looking up the Hudson from past the battery, 30 pct.JPG"/>
          <p:cNvPicPr>
            <a:picLocks noChangeAspect="1" noChangeArrowheads="1"/>
          </p:cNvPicPr>
          <p:nvPr/>
        </p:nvPicPr>
        <p:blipFill>
          <a:blip r:embed="rId3" cstate="print"/>
          <a:srcRect t="19691" b="29984"/>
          <a:stretch>
            <a:fillRect/>
          </a:stretch>
        </p:blipFill>
        <p:spPr bwMode="auto">
          <a:xfrm>
            <a:off x="0" y="3405188"/>
            <a:ext cx="9144000" cy="3452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619875"/>
          </a:xfrm>
          <a:prstGeom prst="rect">
            <a:avLst/>
          </a:prstGeom>
          <a:noFill/>
          <a:ln w="9525">
            <a:noFill/>
            <a:miter lim="800000"/>
            <a:headEnd/>
            <a:tailEnd/>
          </a:ln>
        </p:spPr>
      </p:pic>
      <p:sp>
        <p:nvSpPr>
          <p:cNvPr id="8195" name="Text Box 3"/>
          <p:cNvSpPr txBox="1">
            <a:spLocks noChangeArrowheads="1"/>
          </p:cNvSpPr>
          <p:nvPr/>
        </p:nvSpPr>
        <p:spPr bwMode="auto">
          <a:xfrm>
            <a:off x="1920875" y="512763"/>
            <a:ext cx="5197475" cy="641350"/>
          </a:xfrm>
          <a:prstGeom prst="rect">
            <a:avLst/>
          </a:prstGeom>
          <a:solidFill>
            <a:schemeClr val="bg1">
              <a:alpha val="25098"/>
            </a:schemeClr>
          </a:solidFill>
          <a:ln w="9525">
            <a:noFill/>
            <a:miter lim="800000"/>
            <a:headEnd/>
            <a:tailEnd/>
          </a:ln>
        </p:spPr>
        <p:txBody>
          <a:bodyPr>
            <a:spAutoFit/>
          </a:bodyPr>
          <a:lstStyle/>
          <a:p>
            <a:pPr algn="ctr">
              <a:spcBef>
                <a:spcPct val="50000"/>
              </a:spcBef>
            </a:pPr>
            <a:r>
              <a:rPr lang="en-US" sz="3600" b="1"/>
              <a:t>“The Big Three”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http://www.nefsc.noaa.gov/lineart/striper.jpg"/>
          <p:cNvPicPr>
            <a:picLocks noChangeAspect="1" noChangeArrowheads="1"/>
          </p:cNvPicPr>
          <p:nvPr/>
        </p:nvPicPr>
        <p:blipFill>
          <a:blip r:embed="rId3" cstate="print"/>
          <a:srcRect/>
          <a:stretch>
            <a:fillRect/>
          </a:stretch>
        </p:blipFill>
        <p:spPr bwMode="auto">
          <a:xfrm>
            <a:off x="2587625" y="4311650"/>
            <a:ext cx="3810000" cy="1695450"/>
          </a:xfrm>
          <a:prstGeom prst="rect">
            <a:avLst/>
          </a:prstGeom>
          <a:noFill/>
          <a:ln w="9525">
            <a:noFill/>
            <a:miter lim="800000"/>
            <a:headEnd/>
            <a:tailEnd/>
          </a:ln>
        </p:spPr>
      </p:pic>
      <p:pic>
        <p:nvPicPr>
          <p:cNvPr id="9219" name="Picture 7" descr="http://www.nefsc.noaa.gov/lineart/alewife.jpg"/>
          <p:cNvPicPr>
            <a:picLocks noChangeAspect="1" noChangeArrowheads="1"/>
          </p:cNvPicPr>
          <p:nvPr/>
        </p:nvPicPr>
        <p:blipFill>
          <a:blip r:embed="rId4" cstate="print"/>
          <a:srcRect/>
          <a:stretch>
            <a:fillRect/>
          </a:stretch>
        </p:blipFill>
        <p:spPr bwMode="auto">
          <a:xfrm>
            <a:off x="6530975" y="5597525"/>
            <a:ext cx="2613025" cy="1260475"/>
          </a:xfrm>
          <a:prstGeom prst="rect">
            <a:avLst/>
          </a:prstGeom>
          <a:noFill/>
          <a:ln w="9525">
            <a:noFill/>
            <a:miter lim="800000"/>
            <a:headEnd/>
            <a:tailEnd/>
          </a:ln>
        </p:spPr>
      </p:pic>
      <p:pic>
        <p:nvPicPr>
          <p:cNvPr id="9220" name="Picture 9" descr="http://www.nefsc.noaa.gov/lineart/american%20shad.jpg"/>
          <p:cNvPicPr>
            <a:picLocks noChangeAspect="1" noChangeArrowheads="1"/>
          </p:cNvPicPr>
          <p:nvPr/>
        </p:nvPicPr>
        <p:blipFill>
          <a:blip r:embed="rId5" cstate="print"/>
          <a:srcRect/>
          <a:stretch>
            <a:fillRect/>
          </a:stretch>
        </p:blipFill>
        <p:spPr bwMode="auto">
          <a:xfrm>
            <a:off x="0" y="0"/>
            <a:ext cx="3457575" cy="1470025"/>
          </a:xfrm>
          <a:prstGeom prst="rect">
            <a:avLst/>
          </a:prstGeom>
          <a:noFill/>
          <a:ln w="9525">
            <a:noFill/>
            <a:miter lim="800000"/>
            <a:headEnd/>
            <a:tailEnd/>
          </a:ln>
        </p:spPr>
      </p:pic>
      <p:pic>
        <p:nvPicPr>
          <p:cNvPr id="9221" name="Picture 11" descr="http://www.nefsc.noaa.gov/lineart/atlantic%20sturgeon.jpg"/>
          <p:cNvPicPr>
            <a:picLocks noChangeAspect="1" noChangeArrowheads="1"/>
          </p:cNvPicPr>
          <p:nvPr/>
        </p:nvPicPr>
        <p:blipFill>
          <a:blip r:embed="rId6" cstate="print"/>
          <a:srcRect/>
          <a:stretch>
            <a:fillRect/>
          </a:stretch>
        </p:blipFill>
        <p:spPr bwMode="auto">
          <a:xfrm>
            <a:off x="1271588" y="1501775"/>
            <a:ext cx="6616700" cy="1736725"/>
          </a:xfrm>
          <a:prstGeom prst="rect">
            <a:avLst/>
          </a:prstGeom>
          <a:noFill/>
          <a:ln w="9525">
            <a:noFill/>
            <a:miter lim="800000"/>
            <a:headEnd/>
            <a:tailEnd/>
          </a:ln>
        </p:spPr>
      </p:pic>
      <p:pic>
        <p:nvPicPr>
          <p:cNvPr id="9222" name="Picture 13" descr="http://www.nefsc.noaa.gov/lineart/blueback%20herring.jpg"/>
          <p:cNvPicPr>
            <a:picLocks noChangeAspect="1" noChangeArrowheads="1"/>
          </p:cNvPicPr>
          <p:nvPr/>
        </p:nvPicPr>
        <p:blipFill>
          <a:blip r:embed="rId7" cstate="print"/>
          <a:srcRect/>
          <a:stretch>
            <a:fillRect/>
          </a:stretch>
        </p:blipFill>
        <p:spPr bwMode="auto">
          <a:xfrm>
            <a:off x="0" y="5842000"/>
            <a:ext cx="2493963" cy="1016000"/>
          </a:xfrm>
          <a:prstGeom prst="rect">
            <a:avLst/>
          </a:prstGeom>
          <a:noFill/>
          <a:ln w="9525">
            <a:noFill/>
            <a:miter lim="800000"/>
            <a:headEnd/>
            <a:tailEnd/>
          </a:ln>
        </p:spPr>
      </p:pic>
      <p:pic>
        <p:nvPicPr>
          <p:cNvPr id="9223" name="Picture 15" descr="http://www.nefsc.noaa.gov/lineart/american%20eel.jpg"/>
          <p:cNvPicPr>
            <a:picLocks noChangeAspect="1" noChangeArrowheads="1"/>
          </p:cNvPicPr>
          <p:nvPr/>
        </p:nvPicPr>
        <p:blipFill>
          <a:blip r:embed="rId8" cstate="print"/>
          <a:srcRect/>
          <a:stretch>
            <a:fillRect/>
          </a:stretch>
        </p:blipFill>
        <p:spPr bwMode="auto">
          <a:xfrm>
            <a:off x="5334000" y="0"/>
            <a:ext cx="3810000" cy="1409700"/>
          </a:xfrm>
          <a:prstGeom prst="rect">
            <a:avLst/>
          </a:prstGeom>
          <a:noFill/>
          <a:ln w="9525">
            <a:noFill/>
            <a:miter lim="800000"/>
            <a:headEnd/>
            <a:tailEnd/>
          </a:ln>
        </p:spPr>
      </p:pic>
      <p:pic>
        <p:nvPicPr>
          <p:cNvPr id="9224" name="Picture 17" descr="http://www.nefsc.noaa.gov/lineart/shortnose%20sturgeon.jpg"/>
          <p:cNvPicPr>
            <a:picLocks noChangeAspect="1" noChangeArrowheads="1"/>
          </p:cNvPicPr>
          <p:nvPr/>
        </p:nvPicPr>
        <p:blipFill>
          <a:blip r:embed="rId9" cstate="print"/>
          <a:srcRect t="8931"/>
          <a:stretch>
            <a:fillRect/>
          </a:stretch>
        </p:blipFill>
        <p:spPr bwMode="auto">
          <a:xfrm>
            <a:off x="2227263" y="3078163"/>
            <a:ext cx="4395787" cy="1311275"/>
          </a:xfrm>
          <a:prstGeom prst="rect">
            <a:avLst/>
          </a:prstGeom>
          <a:noFill/>
          <a:ln w="9525">
            <a:noFill/>
            <a:miter lim="800000"/>
            <a:headEnd/>
            <a:tailEnd/>
          </a:ln>
        </p:spPr>
      </p:pic>
      <p:sp>
        <p:nvSpPr>
          <p:cNvPr id="9225" name="Text Box 18"/>
          <p:cNvSpPr txBox="1">
            <a:spLocks noChangeArrowheads="1"/>
          </p:cNvSpPr>
          <p:nvPr/>
        </p:nvSpPr>
        <p:spPr bwMode="auto">
          <a:xfrm>
            <a:off x="2787650" y="1185863"/>
            <a:ext cx="3705225" cy="641350"/>
          </a:xfrm>
          <a:prstGeom prst="rect">
            <a:avLst/>
          </a:prstGeom>
          <a:solidFill>
            <a:schemeClr val="bg1">
              <a:alpha val="25098"/>
            </a:schemeClr>
          </a:solidFill>
          <a:ln w="9525">
            <a:noFill/>
            <a:miter lim="800000"/>
            <a:headEnd/>
            <a:tailEnd/>
          </a:ln>
        </p:spPr>
        <p:txBody>
          <a:bodyPr>
            <a:spAutoFit/>
          </a:bodyPr>
          <a:lstStyle/>
          <a:p>
            <a:pPr algn="ctr">
              <a:spcBef>
                <a:spcPct val="50000"/>
              </a:spcBef>
            </a:pPr>
            <a:r>
              <a:rPr lang="en-US" sz="3600" b="1"/>
              <a:t>“The Big 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32 Two drugged fish, cropped, 40 pct"/>
          <p:cNvPicPr>
            <a:picLocks noChangeAspect="1" noChangeArrowheads="1"/>
          </p:cNvPicPr>
          <p:nvPr/>
        </p:nvPicPr>
        <p:blipFill>
          <a:blip r:embed="rId2" cstate="print"/>
          <a:srcRect/>
          <a:stretch>
            <a:fillRect/>
          </a:stretch>
        </p:blipFill>
        <p:spPr bwMode="auto">
          <a:xfrm>
            <a:off x="1223963" y="1203325"/>
            <a:ext cx="6788150" cy="4764088"/>
          </a:xfrm>
          <a:prstGeom prst="rect">
            <a:avLst/>
          </a:prstGeom>
          <a:noFill/>
          <a:ln w="9525">
            <a:noFill/>
            <a:miter lim="800000"/>
            <a:headEnd/>
            <a:tailEnd/>
          </a:ln>
        </p:spPr>
      </p:pic>
      <p:sp>
        <p:nvSpPr>
          <p:cNvPr id="10243" name="Text Box 3"/>
          <p:cNvSpPr txBox="1">
            <a:spLocks noChangeArrowheads="1"/>
          </p:cNvSpPr>
          <p:nvPr/>
        </p:nvSpPr>
        <p:spPr bwMode="auto">
          <a:xfrm>
            <a:off x="3579813" y="504825"/>
            <a:ext cx="2190750" cy="579438"/>
          </a:xfrm>
          <a:prstGeom prst="rect">
            <a:avLst/>
          </a:prstGeom>
          <a:noFill/>
          <a:ln w="9525">
            <a:noFill/>
            <a:miter lim="800000"/>
            <a:headEnd/>
            <a:tailEnd/>
          </a:ln>
        </p:spPr>
        <p:txBody>
          <a:bodyPr wrap="none">
            <a:spAutoFit/>
          </a:bodyPr>
          <a:lstStyle/>
          <a:p>
            <a:r>
              <a:rPr lang="en-US" sz="3200" b="1">
                <a:solidFill>
                  <a:schemeClr val="accent2"/>
                </a:solidFill>
                <a:latin typeface="Arial" charset="0"/>
              </a:rPr>
              <a:t>Sturgeons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629150" y="6457950"/>
            <a:ext cx="4514850" cy="400050"/>
          </a:xfrm>
          <a:prstGeom prst="rect">
            <a:avLst/>
          </a:prstGeom>
          <a:noFill/>
          <a:ln w="9525">
            <a:noFill/>
            <a:miter lim="800000"/>
            <a:headEnd/>
            <a:tailEnd/>
          </a:ln>
        </p:spPr>
        <p:txBody>
          <a:bodyPr wrap="none">
            <a:spAutoFit/>
          </a:bodyPr>
          <a:lstStyle/>
          <a:p>
            <a:r>
              <a:rPr lang="en-US" sz="2000">
                <a:latin typeface="Arial" charset="0"/>
                <a:cs typeface="Arial" charset="0"/>
              </a:rPr>
              <a:t>(Kahnle et al 1998, Pikitch et al. 2005)</a:t>
            </a:r>
          </a:p>
        </p:txBody>
      </p:sp>
      <p:pic>
        <p:nvPicPr>
          <p:cNvPr id="11267" name="Picture 3"/>
          <p:cNvPicPr>
            <a:picLocks noChangeAspect="1" noChangeArrowheads="1"/>
          </p:cNvPicPr>
          <p:nvPr/>
        </p:nvPicPr>
        <p:blipFill>
          <a:blip r:embed="rId3" cstate="print">
            <a:lum bright="-6000" contrast="18000"/>
          </a:blip>
          <a:srcRect/>
          <a:stretch>
            <a:fillRect/>
          </a:stretch>
        </p:blipFill>
        <p:spPr bwMode="auto">
          <a:xfrm>
            <a:off x="0" y="493713"/>
            <a:ext cx="9144000" cy="5848350"/>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6477000" y="3495675"/>
            <a:ext cx="2667000" cy="2012950"/>
          </a:xfrm>
          <a:prstGeom prst="rect">
            <a:avLst/>
          </a:prstGeom>
          <a:noFill/>
          <a:ln w="9525">
            <a:noFill/>
            <a:miter lim="800000"/>
            <a:headEnd/>
            <a:tailEnd/>
          </a:ln>
        </p:spPr>
      </p:pic>
      <p:sp>
        <p:nvSpPr>
          <p:cNvPr id="11269" name="Text Box 5"/>
          <p:cNvSpPr txBox="1">
            <a:spLocks noChangeArrowheads="1"/>
          </p:cNvSpPr>
          <p:nvPr/>
        </p:nvSpPr>
        <p:spPr bwMode="auto">
          <a:xfrm>
            <a:off x="0" y="65088"/>
            <a:ext cx="9166225" cy="579437"/>
          </a:xfrm>
          <a:prstGeom prst="rect">
            <a:avLst/>
          </a:prstGeom>
          <a:noFill/>
          <a:ln w="9525">
            <a:noFill/>
            <a:miter lim="800000"/>
            <a:headEnd/>
            <a:tailEnd/>
          </a:ln>
        </p:spPr>
        <p:txBody>
          <a:bodyPr>
            <a:spAutoFit/>
          </a:bodyPr>
          <a:lstStyle/>
          <a:p>
            <a:pPr algn="ctr"/>
            <a:r>
              <a:rPr lang="en-US" sz="3200">
                <a:latin typeface="Arial" charset="0"/>
              </a:rPr>
              <a:t>Sturgeons are long-lived, irregular spawners</a:t>
            </a:r>
          </a:p>
        </p:txBody>
      </p:sp>
      <p:sp>
        <p:nvSpPr>
          <p:cNvPr id="7174" name="Text Box 6"/>
          <p:cNvSpPr txBox="1">
            <a:spLocks noChangeArrowheads="1"/>
          </p:cNvSpPr>
          <p:nvPr/>
        </p:nvSpPr>
        <p:spPr bwMode="auto">
          <a:xfrm>
            <a:off x="1751013" y="4525963"/>
            <a:ext cx="4338637" cy="946150"/>
          </a:xfrm>
          <a:prstGeom prst="rect">
            <a:avLst/>
          </a:prstGeom>
          <a:noFill/>
          <a:ln w="9525">
            <a:noFill/>
            <a:miter lim="800000"/>
            <a:headEnd/>
            <a:tailEnd/>
          </a:ln>
        </p:spPr>
        <p:txBody>
          <a:bodyPr>
            <a:spAutoFit/>
          </a:bodyPr>
          <a:lstStyle/>
          <a:p>
            <a:pPr>
              <a:spcBef>
                <a:spcPct val="50000"/>
              </a:spcBef>
            </a:pPr>
            <a:r>
              <a:rPr lang="en-US" sz="2800" b="1">
                <a:solidFill>
                  <a:schemeClr val="accent2"/>
                </a:solidFill>
                <a:latin typeface="Arial" charset="0"/>
              </a:rPr>
              <a:t>Makes them extremely sensitive to overfishing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44475" y="1179513"/>
          <a:ext cx="8016875" cy="4849812"/>
        </p:xfrm>
        <a:graphic>
          <a:graphicData uri="http://schemas.openxmlformats.org/presentationml/2006/ole">
            <p:oleObj spid="_x0000_s1026" name="Chart" r:id="rId3" imgW="5372100" imgH="2905272" progId="Excel.Chart.8">
              <p:embed/>
            </p:oleObj>
          </a:graphicData>
        </a:graphic>
      </p:graphicFrame>
      <p:sp>
        <p:nvSpPr>
          <p:cNvPr id="1027" name="Text Box 3"/>
          <p:cNvSpPr txBox="1">
            <a:spLocks noChangeArrowheads="1"/>
          </p:cNvSpPr>
          <p:nvPr/>
        </p:nvSpPr>
        <p:spPr bwMode="auto">
          <a:xfrm>
            <a:off x="1084263" y="403225"/>
            <a:ext cx="7810500" cy="579438"/>
          </a:xfrm>
          <a:prstGeom prst="rect">
            <a:avLst/>
          </a:prstGeom>
          <a:noFill/>
          <a:ln w="9525">
            <a:noFill/>
            <a:miter lim="800000"/>
            <a:headEnd/>
            <a:tailEnd/>
          </a:ln>
        </p:spPr>
        <p:txBody>
          <a:bodyPr>
            <a:spAutoFit/>
          </a:bodyPr>
          <a:lstStyle/>
          <a:p>
            <a:pPr>
              <a:spcBef>
                <a:spcPct val="50000"/>
              </a:spcBef>
            </a:pPr>
            <a:r>
              <a:rPr lang="en-US" sz="3200" b="1">
                <a:solidFill>
                  <a:srgbClr val="0033CC"/>
                </a:solidFill>
                <a:latin typeface="Arial" charset="0"/>
              </a:rPr>
              <a:t>Atlantic sturgeon</a:t>
            </a:r>
            <a:r>
              <a:rPr lang="en-US" sz="3200">
                <a:latin typeface="Arial" charset="0"/>
              </a:rPr>
              <a:t> (</a:t>
            </a:r>
            <a:r>
              <a:rPr lang="en-US" sz="3200" i="1">
                <a:latin typeface="Arial" charset="0"/>
              </a:rPr>
              <a:t>Acipenser oxyrinchus</a:t>
            </a:r>
            <a:r>
              <a:rPr lang="en-US" sz="3200">
                <a:latin typeface="Arial" charset="0"/>
              </a:rPr>
              <a:t>)</a:t>
            </a:r>
          </a:p>
        </p:txBody>
      </p:sp>
      <p:sp>
        <p:nvSpPr>
          <p:cNvPr id="1028" name="Text Box 4"/>
          <p:cNvSpPr txBox="1">
            <a:spLocks noChangeArrowheads="1"/>
          </p:cNvSpPr>
          <p:nvPr/>
        </p:nvSpPr>
        <p:spPr bwMode="auto">
          <a:xfrm>
            <a:off x="1050925" y="5943600"/>
            <a:ext cx="6932613" cy="579438"/>
          </a:xfrm>
          <a:prstGeom prst="rect">
            <a:avLst/>
          </a:prstGeom>
          <a:noFill/>
          <a:ln w="9525">
            <a:noFill/>
            <a:miter lim="800000"/>
            <a:headEnd/>
            <a:tailEnd/>
          </a:ln>
        </p:spPr>
        <p:txBody>
          <a:bodyPr wrap="none">
            <a:spAutoFit/>
          </a:bodyPr>
          <a:lstStyle/>
          <a:p>
            <a:r>
              <a:rPr lang="en-US" sz="3200">
                <a:latin typeface="Arial" charset="0"/>
              </a:rPr>
              <a:t>Reported landings in NYS (NYSDEC)</a:t>
            </a:r>
          </a:p>
        </p:txBody>
      </p:sp>
      <p:pic>
        <p:nvPicPr>
          <p:cNvPr id="1029" name="Picture 5"/>
          <p:cNvPicPr>
            <a:picLocks noChangeAspect="1" noChangeArrowheads="1"/>
          </p:cNvPicPr>
          <p:nvPr/>
        </p:nvPicPr>
        <p:blipFill>
          <a:blip r:embed="rId4" cstate="print"/>
          <a:srcRect/>
          <a:stretch>
            <a:fillRect/>
          </a:stretch>
        </p:blipFill>
        <p:spPr bwMode="auto">
          <a:xfrm>
            <a:off x="3276600" y="1187450"/>
            <a:ext cx="2060575" cy="3122613"/>
          </a:xfrm>
          <a:prstGeom prst="rect">
            <a:avLst/>
          </a:prstGeom>
          <a:noFill/>
          <a:ln w="9525">
            <a:noFill/>
            <a:miter lim="800000"/>
            <a:headEnd/>
            <a:tailEnd/>
          </a:ln>
        </p:spPr>
      </p:pic>
      <p:sp>
        <p:nvSpPr>
          <p:cNvPr id="8198" name="Text Box 6"/>
          <p:cNvSpPr txBox="1">
            <a:spLocks noChangeArrowheads="1"/>
          </p:cNvSpPr>
          <p:nvPr/>
        </p:nvSpPr>
        <p:spPr bwMode="auto">
          <a:xfrm>
            <a:off x="5465763" y="1327150"/>
            <a:ext cx="2644775" cy="3292475"/>
          </a:xfrm>
          <a:prstGeom prst="rect">
            <a:avLst/>
          </a:prstGeom>
          <a:noFill/>
          <a:ln w="9525">
            <a:noFill/>
            <a:miter lim="800000"/>
            <a:headEnd/>
            <a:tailEnd/>
          </a:ln>
        </p:spPr>
        <p:txBody>
          <a:bodyPr>
            <a:spAutoFit/>
          </a:bodyPr>
          <a:lstStyle/>
          <a:p>
            <a:pPr>
              <a:spcBef>
                <a:spcPct val="50000"/>
              </a:spcBef>
            </a:pPr>
            <a:r>
              <a:rPr lang="en-US" sz="2000">
                <a:latin typeface="Arial" charset="0"/>
              </a:rPr>
              <a:t>1996 – NYSDEC closed state fisheries</a:t>
            </a:r>
          </a:p>
          <a:p>
            <a:pPr>
              <a:spcBef>
                <a:spcPct val="50000"/>
              </a:spcBef>
            </a:pPr>
            <a:r>
              <a:rPr lang="en-US" sz="2000">
                <a:latin typeface="Arial" charset="0"/>
              </a:rPr>
              <a:t>1998 – ASMFC closed all other state  fisheries</a:t>
            </a:r>
          </a:p>
          <a:p>
            <a:pPr>
              <a:spcBef>
                <a:spcPct val="50000"/>
              </a:spcBef>
            </a:pPr>
            <a:r>
              <a:rPr lang="en-US" sz="2000">
                <a:latin typeface="Arial" charset="0"/>
              </a:rPr>
              <a:t>2012 NMFS lists as Endangered</a:t>
            </a:r>
          </a:p>
          <a:p>
            <a:pPr>
              <a:spcBef>
                <a:spcPct val="50000"/>
              </a:spcBef>
            </a:pPr>
            <a:r>
              <a:rPr lang="en-US" sz="2000">
                <a:latin typeface="Arial" charset="0"/>
              </a:rPr>
              <a:t>Monday – new report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1000" fill="hold"/>
                                        <p:tgtEl>
                                          <p:spTgt spid="8198"/>
                                        </p:tgtEl>
                                        <p:attrNameLst>
                                          <p:attrName>ppt_w</p:attrName>
                                        </p:attrNameLst>
                                      </p:cBhvr>
                                      <p:tavLst>
                                        <p:tav tm="0">
                                          <p:val>
                                            <p:strVal val="#ppt_w*0.70"/>
                                          </p:val>
                                        </p:tav>
                                        <p:tav tm="100000">
                                          <p:val>
                                            <p:strVal val="#ppt_w"/>
                                          </p:val>
                                        </p:tav>
                                      </p:tavLst>
                                    </p:anim>
                                    <p:anim calcmode="lin" valueType="num">
                                      <p:cBhvr>
                                        <p:cTn id="8" dur="1000" fill="hold"/>
                                        <p:tgtEl>
                                          <p:spTgt spid="8198"/>
                                        </p:tgtEl>
                                        <p:attrNameLst>
                                          <p:attrName>ppt_h</p:attrName>
                                        </p:attrNameLst>
                                      </p:cBhvr>
                                      <p:tavLst>
                                        <p:tav tm="0">
                                          <p:val>
                                            <p:strVal val="#ppt_h"/>
                                          </p:val>
                                        </p:tav>
                                        <p:tav tm="100000">
                                          <p:val>
                                            <p:strVal val="#ppt_h"/>
                                          </p:val>
                                        </p:tav>
                                      </p:tavLst>
                                    </p:anim>
                                    <p:animEffect transition="in" filter="fade">
                                      <p:cBhvr>
                                        <p:cTn id="9" dur="1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427038" y="798513"/>
            <a:ext cx="7816850" cy="1077912"/>
          </a:xfrm>
          <a:prstGeom prst="rect">
            <a:avLst/>
          </a:prstGeom>
          <a:noFill/>
          <a:ln w="9525">
            <a:noFill/>
            <a:miter lim="800000"/>
            <a:headEnd/>
            <a:tailEnd/>
          </a:ln>
          <a:effectLst/>
        </p:spPr>
        <p:txBody>
          <a:bodyPr>
            <a:spAutoFit/>
          </a:bodyPr>
          <a:lstStyle/>
          <a:p>
            <a:pPr>
              <a:defRPr/>
            </a:pPr>
            <a:r>
              <a:rPr lang="en-US" sz="3200" b="1" dirty="0">
                <a:solidFill>
                  <a:schemeClr val="accent2"/>
                </a:solidFill>
                <a:effectLst>
                  <a:outerShdw blurRad="38100" dist="38100" dir="2700000" algn="tl">
                    <a:srgbClr val="C0C0C0"/>
                  </a:outerShdw>
                </a:effectLst>
                <a:latin typeface="Arial" charset="0"/>
              </a:rPr>
              <a:t>Shortnose sturgeon –</a:t>
            </a:r>
          </a:p>
          <a:p>
            <a:pPr>
              <a:defRPr/>
            </a:pPr>
            <a:r>
              <a:rPr lang="en-US" sz="3200" dirty="0"/>
              <a:t>Federally protected by ESA since 1971</a:t>
            </a:r>
          </a:p>
        </p:txBody>
      </p:sp>
      <p:grpSp>
        <p:nvGrpSpPr>
          <p:cNvPr id="12291" name="Group 7"/>
          <p:cNvGrpSpPr>
            <a:grpSpLocks/>
          </p:cNvGrpSpPr>
          <p:nvPr/>
        </p:nvGrpSpPr>
        <p:grpSpPr bwMode="auto">
          <a:xfrm>
            <a:off x="1620838" y="2589213"/>
            <a:ext cx="5187950" cy="3375025"/>
            <a:chOff x="3360" y="0"/>
            <a:chExt cx="2400" cy="1728"/>
          </a:xfrm>
        </p:grpSpPr>
        <p:pic>
          <p:nvPicPr>
            <p:cNvPr id="12292" name="Picture 3" descr="rteShortnoseSturgeon_adult"/>
            <p:cNvPicPr>
              <a:picLocks noChangeAspect="1" noChangeArrowheads="1"/>
            </p:cNvPicPr>
            <p:nvPr/>
          </p:nvPicPr>
          <p:blipFill>
            <a:blip r:embed="rId3" cstate="print"/>
            <a:srcRect/>
            <a:stretch>
              <a:fillRect/>
            </a:stretch>
          </p:blipFill>
          <p:spPr bwMode="auto">
            <a:xfrm>
              <a:off x="3360" y="0"/>
              <a:ext cx="2400" cy="1728"/>
            </a:xfrm>
            <a:prstGeom prst="rect">
              <a:avLst/>
            </a:prstGeom>
            <a:noFill/>
            <a:ln w="9525">
              <a:noFill/>
              <a:miter lim="800000"/>
              <a:headEnd/>
              <a:tailEnd/>
            </a:ln>
          </p:spPr>
        </p:pic>
        <p:sp>
          <p:nvSpPr>
            <p:cNvPr id="12293" name="Text Box 6"/>
            <p:cNvSpPr txBox="1">
              <a:spLocks noChangeArrowheads="1"/>
            </p:cNvSpPr>
            <p:nvPr/>
          </p:nvSpPr>
          <p:spPr bwMode="auto">
            <a:xfrm>
              <a:off x="4938" y="1529"/>
              <a:ext cx="822" cy="192"/>
            </a:xfrm>
            <a:prstGeom prst="rect">
              <a:avLst/>
            </a:prstGeom>
            <a:noFill/>
            <a:ln w="9525">
              <a:noFill/>
              <a:miter lim="800000"/>
              <a:headEnd/>
              <a:tailEnd/>
            </a:ln>
          </p:spPr>
          <p:txBody>
            <a:bodyPr wrap="none">
              <a:spAutoFit/>
            </a:bodyPr>
            <a:lstStyle/>
            <a:p>
              <a:r>
                <a:rPr lang="en-US" sz="1400">
                  <a:solidFill>
                    <a:schemeClr val="bg1"/>
                  </a:solidFill>
                </a:rPr>
                <a:t>Maryland DNR</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47124</TotalTime>
  <Words>1240</Words>
  <Application>Microsoft Office PowerPoint</Application>
  <PresentationFormat>On-screen Show (4:3)</PresentationFormat>
  <Paragraphs>139</Paragraphs>
  <Slides>38</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46" baseType="lpstr">
      <vt:lpstr>Tahoma</vt:lpstr>
      <vt:lpstr>Arial</vt:lpstr>
      <vt:lpstr>Wingdings</vt:lpstr>
      <vt:lpstr>Times New Roman</vt:lpstr>
      <vt:lpstr>Default Design</vt:lpstr>
      <vt:lpstr>Microsoft Office Excel Chart</vt:lpstr>
      <vt:lpstr>Microsoft Excel Chart</vt:lpstr>
      <vt:lpstr>Microsoft Word Document</vt:lpstr>
      <vt:lpstr>Slide 1</vt:lpstr>
      <vt:lpstr>Slide 2</vt:lpstr>
      <vt:lpstr>Slide 3</vt:lpstr>
      <vt:lpstr>Slide 4</vt:lpstr>
      <vt:lpstr>Slide 5</vt:lpstr>
      <vt:lpstr>Slide 6</vt:lpstr>
      <vt:lpstr>Slide 7</vt:lpstr>
      <vt:lpstr>Slide 8</vt:lpstr>
      <vt:lpstr>Slide 9</vt:lpstr>
      <vt:lpstr>Slide 10</vt:lpstr>
      <vt:lpstr>Slide 11</vt:lpstr>
      <vt:lpstr>Empirical Spawning Stock Biomass 1985-2011</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Regional Indices: Hudson River</vt:lpstr>
      <vt:lpstr>Slide 31</vt:lpstr>
      <vt:lpstr>Slide 32</vt:lpstr>
      <vt:lpstr>Slide 33</vt:lpstr>
      <vt:lpstr>Slide 34</vt:lpstr>
      <vt:lpstr>Slide 35</vt:lpstr>
      <vt:lpstr>Slide 36</vt:lpstr>
      <vt:lpstr>Slide 37</vt:lpstr>
      <vt:lpstr>Slide 38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Karin</dc:creator>
  <cp:lastModifiedBy>amonion</cp:lastModifiedBy>
  <cp:revision>60</cp:revision>
  <dcterms:created xsi:type="dcterms:W3CDTF">2013-04-17T16:13:38Z</dcterms:created>
  <dcterms:modified xsi:type="dcterms:W3CDTF">2013-05-07T12:38:01Z</dcterms:modified>
</cp:coreProperties>
</file>