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9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9" r:id="rId6"/>
    <p:sldMasterId id="2147483722" r:id="rId7"/>
    <p:sldMasterId id="2147483734" r:id="rId8"/>
    <p:sldMasterId id="2147483746" r:id="rId9"/>
    <p:sldMasterId id="2147483758" r:id="rId10"/>
  </p:sldMasterIdLst>
  <p:notesMasterIdLst>
    <p:notesMasterId r:id="rId46"/>
  </p:notesMasterIdLst>
  <p:sldIdLst>
    <p:sldId id="257" r:id="rId11"/>
    <p:sldId id="266" r:id="rId12"/>
    <p:sldId id="259" r:id="rId13"/>
    <p:sldId id="261" r:id="rId14"/>
    <p:sldId id="263" r:id="rId15"/>
    <p:sldId id="284" r:id="rId16"/>
    <p:sldId id="262" r:id="rId17"/>
    <p:sldId id="267" r:id="rId18"/>
    <p:sldId id="277" r:id="rId19"/>
    <p:sldId id="264" r:id="rId20"/>
    <p:sldId id="268" r:id="rId21"/>
    <p:sldId id="269" r:id="rId22"/>
    <p:sldId id="298" r:id="rId23"/>
    <p:sldId id="271" r:id="rId24"/>
    <p:sldId id="273" r:id="rId25"/>
    <p:sldId id="274" r:id="rId26"/>
    <p:sldId id="275" r:id="rId27"/>
    <p:sldId id="276" r:id="rId28"/>
    <p:sldId id="278" r:id="rId29"/>
    <p:sldId id="279" r:id="rId30"/>
    <p:sldId id="280" r:id="rId31"/>
    <p:sldId id="282" r:id="rId32"/>
    <p:sldId id="283" r:id="rId33"/>
    <p:sldId id="281" r:id="rId34"/>
    <p:sldId id="285" r:id="rId35"/>
    <p:sldId id="287" r:id="rId36"/>
    <p:sldId id="297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07" d="100"/>
          <a:sy n="107" d="100"/>
        </p:scale>
        <p:origin x="-1098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9" Type="http://schemas.openxmlformats.org/officeDocument/2006/relationships/slide" Target="slides/slide19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BA565A-C717-0748-9AD8-CA71B536D906}" type="datetimeFigureOut">
              <a:rPr lang="en-US" smtClean="0"/>
              <a:pPr/>
              <a:t>4/24/2013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025A64-72F0-B142-AE64-992B26C167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4232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805E0DB7-5845-AB48-B819-881AE431340A}" type="slidenum">
              <a:rPr lang="en-US" sz="1200"/>
              <a:pPr/>
              <a:t>1</a:t>
            </a:fld>
            <a:endParaRPr lang="en-US" sz="1200"/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C6B2CA80-E63F-7F45-9A34-298F92248A41}" type="slidenum">
              <a:rPr lang="en-US" sz="1200"/>
              <a:pPr/>
              <a:t>4</a:t>
            </a:fld>
            <a:endParaRPr lang="en-US" sz="1200"/>
          </a:p>
        </p:txBody>
      </p:sp>
      <p:sp>
        <p:nvSpPr>
          <p:cNvPr id="14336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336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02ABF667-50D6-0440-9584-693E637FFC56}" type="slidenum">
              <a:rPr lang="en-US" sz="1200">
                <a:solidFill>
                  <a:srgbClr val="000000"/>
                </a:solidFill>
              </a:rPr>
              <a:pPr/>
              <a:t>6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92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25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DA4ADA3-239C-4441-B29B-E60AE2605329}" type="slidenum">
              <a:rPr lang="en-US" sz="1200">
                <a:solidFill>
                  <a:srgbClr val="000000"/>
                </a:solidFill>
              </a:rPr>
              <a:pPr/>
              <a:t>25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95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55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D35CF6E0-AAF3-2645-9042-38C82AF1920B}" type="slidenum">
              <a:rPr lang="en-US" sz="1200"/>
              <a:pPr/>
              <a:t>27</a:t>
            </a:fld>
            <a:endParaRPr lang="en-US" sz="1200"/>
          </a:p>
        </p:txBody>
      </p:sp>
      <p:sp>
        <p:nvSpPr>
          <p:cNvPr id="205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58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E48E437E-6526-9F41-8377-DE93C72373F3}" type="slidenum">
              <a:rPr lang="en-US" sz="1200">
                <a:solidFill>
                  <a:srgbClr val="000000"/>
                </a:solidFill>
              </a:rPr>
              <a:pPr/>
              <a:t>28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233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34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pPr>
              <a:lnSpc>
                <a:spcPct val="80000"/>
              </a:lnSpc>
            </a:pPr>
            <a:endParaRPr lang="en-US" sz="1000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B7795239-87D4-8A4C-B658-1C41E2B7E1FB}" type="slidenum">
              <a:rPr lang="en-US" sz="1200">
                <a:solidFill>
                  <a:srgbClr val="000000"/>
                </a:solidFill>
              </a:rPr>
              <a:pPr/>
              <a:t>29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235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3C8E79AB-6160-9F4B-BDFD-18909B7A2C4F}" type="slidenum">
              <a:rPr lang="en-US" sz="1200">
                <a:solidFill>
                  <a:srgbClr val="000000"/>
                </a:solidFill>
              </a:rPr>
              <a:pPr/>
              <a:t>30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238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72000" cy="3429000"/>
          </a:xfrm>
          <a:solidFill>
            <a:srgbClr val="FFFFFF"/>
          </a:solidFill>
          <a:ln/>
        </p:spPr>
      </p:sp>
      <p:sp>
        <p:nvSpPr>
          <p:cNvPr id="23859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130D81F-EF6B-2343-B767-6493A2D80437}" type="slidenum">
              <a:rPr lang="en-US" sz="1200">
                <a:solidFill>
                  <a:srgbClr val="000000"/>
                </a:solidFill>
              </a:rPr>
              <a:pPr/>
              <a:t>31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251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19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AD59F-383B-7945-AE28-C5FAF0935544}" type="datetimeFigureOut">
              <a:rPr lang="en-US" smtClean="0"/>
              <a:pPr/>
              <a:t>4/24/2013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C4147-AE1E-2347-B7C4-AF612119041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8660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AD59F-383B-7945-AE28-C5FAF0935544}" type="datetimeFigureOut">
              <a:rPr lang="en-US" smtClean="0"/>
              <a:pPr/>
              <a:t>4/24/2013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C4147-AE1E-2347-B7C4-AF612119041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6345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633C06-174F-E848-AA19-5E89E73D182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609637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CD8AFE-EE92-234A-9838-CF544BA6DE5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08801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95C5A3-3CAA-5D4C-8AF4-2B503D09C98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55226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687CD4-B290-4D47-8442-26273DFFF4C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3299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41276B-54B1-724E-B018-BC8178EE81D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934231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7F2CF2-94C5-C44D-9C64-57D4AB8B2E7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39195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FD5875-33E9-0D46-899F-6A181F7A33B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193846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12E5D5-6841-AE44-A0C1-3A5BB48CB84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89031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8FED05-389B-2649-9C88-1EA9AAD0FBE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605519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B403F6-1BE0-FD43-97BD-83319BE490B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9211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AD59F-383B-7945-AE28-C5FAF0935544}" type="datetimeFigureOut">
              <a:rPr lang="en-US" smtClean="0"/>
              <a:pPr/>
              <a:t>4/24/2013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C4147-AE1E-2347-B7C4-AF612119041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0136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620FE6-A16E-214C-AEB2-9F578D22178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036387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633C06-174F-E848-AA19-5E89E73D182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609637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CD8AFE-EE92-234A-9838-CF544BA6DE5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0880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0632CE1-3DDB-CB41-A57B-4F7FAD9C684C}" type="datetime1">
              <a:rPr lang="en-US"/>
              <a:pPr/>
              <a:t>4/24/2013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0EB0E2-BEE9-7849-A6D8-665F2FADD83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8974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BB9ED88-94EC-7B49-8EEC-4E3874D31792}" type="datetime1">
              <a:rPr lang="en-US"/>
              <a:pPr/>
              <a:t>4/24/2013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A10B73-B497-114A-8AD2-B9C1CA9D3CE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5101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79E7F58-D72A-4B4F-A3B2-0751B0C7BB2C}" type="datetime1">
              <a:rPr lang="en-US"/>
              <a:pPr/>
              <a:t>4/24/2013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175F5B-1F05-5C4D-95FA-7B078F108CE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7089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D5B425E-B05F-5E45-91AE-94246846E1C3}" type="datetime1">
              <a:rPr lang="en-US"/>
              <a:pPr/>
              <a:t>4/24/2013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B225D2-F7A7-B346-B30C-B98A45A82D6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4193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BF22265-E125-B346-8429-5261828E30D7}" type="datetime1">
              <a:rPr lang="en-US"/>
              <a:pPr/>
              <a:t>4/24/2013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2F7DB9-2C83-8445-AA0D-8A33C8EA3C8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9708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6AFAB1B-69AB-6049-8AE9-D720727BD09E}" type="datetime1">
              <a:rPr lang="en-US"/>
              <a:pPr/>
              <a:t>4/24/2013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3A34C5-0949-5D43-9E6D-3B28EDA0872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0025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0C5D7AE-9095-2F4B-9E72-998DA8398949}" type="datetime1">
              <a:rPr lang="en-US"/>
              <a:pPr/>
              <a:t>4/24/2013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4FC62A-5C34-C94E-B987-A499A3E051B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3687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ABFDD20-D278-0443-B34A-B8D585A4B838}" type="datetime1">
              <a:rPr lang="en-US"/>
              <a:pPr/>
              <a:t>4/24/2013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DBD010-0BAF-AA47-8BE0-5BD6D3CD1E0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3339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AD59F-383B-7945-AE28-C5FAF0935544}" type="datetimeFigureOut">
              <a:rPr lang="en-US" smtClean="0"/>
              <a:pPr/>
              <a:t>4/24/2013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C4147-AE1E-2347-B7C4-AF612119041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4082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ADE8B7B-32A5-2942-B744-871864B85CAC}" type="datetime1">
              <a:rPr lang="en-US"/>
              <a:pPr/>
              <a:t>4/24/2013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79286C-8236-D141-BAF7-D61608FC9FD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4289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10022E3-4CB0-DC42-BDCB-5E92999DEAB3}" type="datetime1">
              <a:rPr lang="en-US"/>
              <a:pPr/>
              <a:t>4/24/2013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CE1674-E4CF-8740-9C99-ADEC6F03888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3796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8D7F5E-02AC-ED4B-8F0C-2183C0FAE3E7}" type="datetime1">
              <a:rPr lang="en-US"/>
              <a:pPr/>
              <a:t>4/24/2013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44680B-2661-C945-9AC0-5903FD60510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7160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DE8AFF-9052-BD4D-8A84-DA210CD4DB6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8956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1D1E26-826E-7247-8536-D31F91EC7F0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1455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BCCCF5-9C5C-664D-84B0-C78BF09820F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0573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80C2E0-08AE-FA4C-9BF0-80A108EC8A6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9409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3690EE-22D9-7842-B388-EE24F0B4690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720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14E0F2-83A2-B442-8BA3-8951C8A4895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386128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1430F5-0AE5-4F43-8A60-98494DC1A1F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9685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AD59F-383B-7945-AE28-C5FAF0935544}" type="datetimeFigureOut">
              <a:rPr lang="en-US" smtClean="0"/>
              <a:pPr/>
              <a:t>4/24/2013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C4147-AE1E-2347-B7C4-AF612119041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5357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7929AD-08EB-8144-8AF6-0F7B1DB7A6D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870467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FDE505-E996-C840-A9A0-E72D860A6A9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589068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9A7943-090D-064D-A3CE-945B798DFA8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64441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DDBCCE-5226-9144-A378-3C3EF258068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054699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DE8AFF-9052-BD4D-8A84-DA210CD4DB6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89562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1D1E26-826E-7247-8536-D31F91EC7F0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14556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BCCCF5-9C5C-664D-84B0-C78BF09820F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05738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80C2E0-08AE-FA4C-9BF0-80A108EC8A6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94098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3690EE-22D9-7842-B388-EE24F0B4690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7208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14E0F2-83A2-B442-8BA3-8951C8A4895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38612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AD59F-383B-7945-AE28-C5FAF0935544}" type="datetimeFigureOut">
              <a:rPr lang="en-US" smtClean="0"/>
              <a:pPr/>
              <a:t>4/24/2013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C4147-AE1E-2347-B7C4-AF612119041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58217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1430F5-0AE5-4F43-8A60-98494DC1A1F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96850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7929AD-08EB-8144-8AF6-0F7B1DB7A6D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870467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FDE505-E996-C840-A9A0-E72D860A6A9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589068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9A7943-090D-064D-A3CE-945B798DFA8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644412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DDBCCE-5226-9144-A378-3C3EF258068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054699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7D9D85-7ADB-6F49-A920-59362B4DADE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701286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F0ACE9-ACBD-824C-BAEA-50EEA23B7EF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472029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AD7496-D9E9-114C-9AF6-6C9476237F2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7864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8FD624-AE7C-9740-AE40-57F68F3E84B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57919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D6F61B-03BE-714F-B1BA-CE642F829F3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3954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AD59F-383B-7945-AE28-C5FAF0935544}" type="datetimeFigureOut">
              <a:rPr lang="en-US" smtClean="0"/>
              <a:pPr/>
              <a:t>4/24/2013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C4147-AE1E-2347-B7C4-AF612119041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65767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D90EEE-530E-E049-B995-6E93C7CFDA1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051016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61089E-BB0F-074A-8C05-C3BCE28C0D2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824236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C2D46D-8A3E-A04F-8EF5-1671D37A237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233202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24076B-B19A-2E4B-BE3B-1BA542DC325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19216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6D82A7-DA60-6844-A7D8-86478A89043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430584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88FDC7-0E9C-914F-B5B2-9FF1D99FD42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263785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A3E9AC-DC1E-5343-9009-4E8DA9138F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06860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7D9D85-7ADB-6F49-A920-59362B4DADE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701286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F0ACE9-ACBD-824C-BAEA-50EEA23B7EF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472029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AD7496-D9E9-114C-9AF6-6C9476237F2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786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AD59F-383B-7945-AE28-C5FAF0935544}" type="datetimeFigureOut">
              <a:rPr lang="en-US" smtClean="0"/>
              <a:pPr/>
              <a:t>4/24/2013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C4147-AE1E-2347-B7C4-AF612119041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06156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8FD624-AE7C-9740-AE40-57F68F3E84B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57919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D6F61B-03BE-714F-B1BA-CE642F829F3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39543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D90EEE-530E-E049-B995-6E93C7CFDA1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051016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61089E-BB0F-074A-8C05-C3BCE28C0D2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824236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C2D46D-8A3E-A04F-8EF5-1671D37A237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233202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24076B-B19A-2E4B-BE3B-1BA542DC325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19216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6D82A7-DA60-6844-A7D8-86478A89043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430584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88FDC7-0E9C-914F-B5B2-9FF1D99FD42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263785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A3E9AC-DC1E-5343-9009-4E8DA9138F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06860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95C5A3-3CAA-5D4C-8AF4-2B503D09C98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5522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AD59F-383B-7945-AE28-C5FAF0935544}" type="datetimeFigureOut">
              <a:rPr lang="en-US" smtClean="0"/>
              <a:pPr/>
              <a:t>4/24/2013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C4147-AE1E-2347-B7C4-AF612119041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46694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687CD4-B290-4D47-8442-26273DFFF4C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3299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41276B-54B1-724E-B018-BC8178EE81D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934231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7F2CF2-94C5-C44D-9C64-57D4AB8B2E7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39195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FD5875-33E9-0D46-899F-6A181F7A33B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193846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12E5D5-6841-AE44-A0C1-3A5BB48CB84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89031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8FED05-389B-2649-9C88-1EA9AAD0FBE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605519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B403F6-1BE0-FD43-97BD-83319BE490B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92116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620FE6-A16E-214C-AEB2-9F578D22178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036387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633C06-174F-E848-AA19-5E89E73D182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609637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CD8AFE-EE92-234A-9838-CF544BA6DE5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0880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AD59F-383B-7945-AE28-C5FAF0935544}" type="datetimeFigureOut">
              <a:rPr lang="en-US" smtClean="0"/>
              <a:pPr/>
              <a:t>4/24/2013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C4147-AE1E-2347-B7C4-AF612119041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02245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95C5A3-3CAA-5D4C-8AF4-2B503D09C98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55226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687CD4-B290-4D47-8442-26273DFFF4C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3299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41276B-54B1-724E-B018-BC8178EE81D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934231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7F2CF2-94C5-C44D-9C64-57D4AB8B2E7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39195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FD5875-33E9-0D46-899F-6A181F7A33B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193846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12E5D5-6841-AE44-A0C1-3A5BB48CB84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89031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8FED05-389B-2649-9C88-1EA9AAD0FBE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605519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B403F6-1BE0-FD43-97BD-83319BE490B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92116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620FE6-A16E-214C-AEB2-9F578D22178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036387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633C06-174F-E848-AA19-5E89E73D182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60963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AD59F-383B-7945-AE28-C5FAF0935544}" type="datetimeFigureOut">
              <a:rPr lang="en-US" smtClean="0"/>
              <a:pPr/>
              <a:t>4/24/2013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C4147-AE1E-2347-B7C4-AF612119041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15877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CD8AFE-EE92-234A-9838-CF544BA6DE5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08801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95C5A3-3CAA-5D4C-8AF4-2B503D09C98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55226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687CD4-B290-4D47-8442-26273DFFF4C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3299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41276B-54B1-724E-B018-BC8178EE81D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934231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7F2CF2-94C5-C44D-9C64-57D4AB8B2E7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39195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FD5875-33E9-0D46-899F-6A181F7A33B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193846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12E5D5-6841-AE44-A0C1-3A5BB48CB84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89031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8FED05-389B-2649-9C88-1EA9AAD0FBE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605519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B403F6-1BE0-FD43-97BD-83319BE490B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92116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620FE6-A16E-214C-AEB2-9F578D22178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03638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6AD59F-383B-7945-AE28-C5FAF0935544}" type="datetimeFigureOut">
              <a:rPr lang="en-US" smtClean="0"/>
              <a:pPr/>
              <a:t>4/24/2013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EC4147-AE1E-2347-B7C4-AF612119041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116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2836AB34-209B-B54B-8009-8DEEA0803488}" type="slidenum">
              <a:rPr lang="en-US">
                <a:solidFill>
                  <a:srgbClr val="FFFFFF"/>
                </a:solidFill>
                <a:latin typeface="Times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FFFFFF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12" charset="-128"/>
          <a:cs typeface="ＭＳ Ｐゴシック" pitchFamily="-112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2" charset="0"/>
          <a:ea typeface="ＭＳ Ｐゴシック" pitchFamily="-112" charset="-128"/>
          <a:cs typeface="ＭＳ Ｐゴシック" pitchFamily="-11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2" charset="0"/>
          <a:ea typeface="ＭＳ Ｐゴシック" pitchFamily="-112" charset="-128"/>
          <a:cs typeface="ＭＳ Ｐゴシック" pitchFamily="-11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2" charset="0"/>
          <a:ea typeface="ＭＳ Ｐゴシック" pitchFamily="-112" charset="-128"/>
          <a:cs typeface="ＭＳ Ｐゴシック" pitchFamily="-11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2" charset="0"/>
          <a:ea typeface="ＭＳ Ｐゴシック" pitchFamily="-112" charset="-128"/>
          <a:cs typeface="ＭＳ Ｐゴシック" pitchFamily="-112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2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2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2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12" charset="-128"/>
          <a:cs typeface="ＭＳ Ｐゴシック" pitchFamily="-112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12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12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12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FFFFFF"/>
                </a:solidFill>
                <a:latin typeface="Calibri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BCE39C3-E9F5-9741-A56A-23BDCF25E3C0}" type="datetime1">
              <a:rPr lang="en-US" smtClean="0"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4/24/2013</a:t>
            </a:fld>
            <a:endParaRPr lang="en-US" smtClean="0"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FFFFFF"/>
                </a:solidFill>
                <a:latin typeface="Calibri" pitchFamily="-107" charset="0"/>
                <a:ea typeface="ＭＳ Ｐゴシック" pitchFamily="-107" charset="-128"/>
                <a:cs typeface="ＭＳ Ｐゴシック" pitchFamily="-107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latin typeface="Calibri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398D06A-EBC9-C249-ADB5-241954ACBD1C}" type="slidenum">
              <a:rPr lang="en-US" smtClean="0"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ea typeface="ＭＳ Ｐゴシック" charset="0"/>
              <a:cs typeface="ＭＳ Ｐゴシック" charset="0"/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107" charset="-128"/>
          <a:cs typeface="ＭＳ Ｐゴシック" pitchFamily="-107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7" charset="0"/>
          <a:ea typeface="ＭＳ Ｐゴシック" pitchFamily="-107" charset="-128"/>
          <a:cs typeface="ＭＳ Ｐゴシック" pitchFamily="-107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7" charset="0"/>
          <a:ea typeface="ＭＳ Ｐゴシック" pitchFamily="-107" charset="-128"/>
          <a:cs typeface="ＭＳ Ｐゴシック" pitchFamily="-107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7" charset="0"/>
          <a:ea typeface="ＭＳ Ｐゴシック" pitchFamily="-107" charset="-128"/>
          <a:cs typeface="ＭＳ Ｐゴシック" pitchFamily="-107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7" charset="0"/>
          <a:ea typeface="ＭＳ Ｐゴシック" pitchFamily="-107" charset="-128"/>
          <a:cs typeface="ＭＳ Ｐゴシック" pitchFamily="-107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7" charset="0"/>
          <a:ea typeface="ＭＳ Ｐゴシック" pitchFamily="-107" charset="-128"/>
          <a:cs typeface="ＭＳ Ｐゴシック" pitchFamily="-107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7" charset="0"/>
          <a:ea typeface="ＭＳ Ｐゴシック" pitchFamily="-107" charset="-128"/>
          <a:cs typeface="ＭＳ Ｐゴシック" pitchFamily="-107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7" charset="0"/>
          <a:ea typeface="ＭＳ Ｐゴシック" pitchFamily="-107" charset="-128"/>
          <a:cs typeface="ＭＳ Ｐゴシック" pitchFamily="-107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7" charset="0"/>
          <a:ea typeface="ＭＳ Ｐゴシック" pitchFamily="-107" charset="-128"/>
          <a:cs typeface="ＭＳ Ｐゴシック" pitchFamily="-107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-107" charset="-128"/>
          <a:cs typeface="ＭＳ Ｐゴシック" pitchFamily="-107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-107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-107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-107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-107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F988F834-6BD3-B648-9542-D4E025DE4EFA}" type="slidenum">
              <a:rPr lang="en-US">
                <a:solidFill>
                  <a:srgbClr val="FFFFFF"/>
                </a:solidFill>
                <a:latin typeface="Times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FFFFFF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12" charset="-128"/>
          <a:cs typeface="ＭＳ Ｐゴシック" pitchFamily="-112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2" charset="0"/>
          <a:ea typeface="ＭＳ Ｐゴシック" pitchFamily="-112" charset="-128"/>
          <a:cs typeface="ＭＳ Ｐゴシック" pitchFamily="-11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2" charset="0"/>
          <a:ea typeface="ＭＳ Ｐゴシック" pitchFamily="-112" charset="-128"/>
          <a:cs typeface="ＭＳ Ｐゴシック" pitchFamily="-11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2" charset="0"/>
          <a:ea typeface="ＭＳ Ｐゴシック" pitchFamily="-112" charset="-128"/>
          <a:cs typeface="ＭＳ Ｐゴシック" pitchFamily="-11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2" charset="0"/>
          <a:ea typeface="ＭＳ Ｐゴシック" pitchFamily="-112" charset="-128"/>
          <a:cs typeface="ＭＳ Ｐゴシック" pitchFamily="-112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2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2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2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12" charset="-128"/>
          <a:cs typeface="ＭＳ Ｐゴシック" pitchFamily="-112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12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12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12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F988F834-6BD3-B648-9542-D4E025DE4EFA}" type="slidenum">
              <a:rPr lang="en-US">
                <a:solidFill>
                  <a:srgbClr val="FFFFFF"/>
                </a:solidFill>
                <a:latin typeface="Times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FFFFFF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12" charset="-128"/>
          <a:cs typeface="ＭＳ Ｐゴシック" pitchFamily="-112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2" charset="0"/>
          <a:ea typeface="ＭＳ Ｐゴシック" pitchFamily="-112" charset="-128"/>
          <a:cs typeface="ＭＳ Ｐゴシック" pitchFamily="-11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2" charset="0"/>
          <a:ea typeface="ＭＳ Ｐゴシック" pitchFamily="-112" charset="-128"/>
          <a:cs typeface="ＭＳ Ｐゴシック" pitchFamily="-11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2" charset="0"/>
          <a:ea typeface="ＭＳ Ｐゴシック" pitchFamily="-112" charset="-128"/>
          <a:cs typeface="ＭＳ Ｐゴシック" pitchFamily="-11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2" charset="0"/>
          <a:ea typeface="ＭＳ Ｐゴシック" pitchFamily="-112" charset="-128"/>
          <a:cs typeface="ＭＳ Ｐゴシック" pitchFamily="-112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2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2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2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12" charset="-128"/>
          <a:cs typeface="ＭＳ Ｐゴシック" pitchFamily="-112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12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12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12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CC"/>
            </a:gs>
            <a:gs pos="100000">
              <a:srgbClr val="FFFFFF"/>
            </a:gs>
          </a:gsLst>
          <a:path path="rect">
            <a:fillToRect t="100000" r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vert="horz" wrap="square" lIns="91412" tIns="45706" rIns="91412" bIns="4570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vert="horz" wrap="square" lIns="91412" tIns="45706" rIns="91412" bIns="4570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2" tIns="45706" rIns="91412" bIns="45706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2" tIns="45706" rIns="91412" bIns="45706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2" tIns="45706" rIns="91412" bIns="45706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5D6F19CD-7314-D443-ADF8-3F6E0D9D2BC7}" type="slidenum">
              <a:rPr lang="en-US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07" charset="-128"/>
          <a:cs typeface="ＭＳ Ｐゴシック" pitchFamily="-107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7" charset="0"/>
          <a:ea typeface="ＭＳ Ｐゴシック" pitchFamily="-107" charset="-128"/>
          <a:cs typeface="ＭＳ Ｐゴシック" pitchFamily="-107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7" charset="0"/>
          <a:ea typeface="ＭＳ Ｐゴシック" pitchFamily="-107" charset="-128"/>
          <a:cs typeface="ＭＳ Ｐゴシック" pitchFamily="-107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7" charset="0"/>
          <a:ea typeface="ＭＳ Ｐゴシック" pitchFamily="-107" charset="-128"/>
          <a:cs typeface="ＭＳ Ｐゴシック" pitchFamily="-107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7" charset="0"/>
          <a:ea typeface="ＭＳ Ｐゴシック" pitchFamily="-107" charset="-128"/>
          <a:cs typeface="ＭＳ Ｐゴシック" pitchFamily="-107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7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7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7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7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07" charset="-128"/>
          <a:cs typeface="ＭＳ Ｐゴシック" pitchFamily="-107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07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07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07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7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7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7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7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7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CC"/>
            </a:gs>
            <a:gs pos="100000">
              <a:srgbClr val="FFFFFF"/>
            </a:gs>
          </a:gsLst>
          <a:path path="rect">
            <a:fillToRect t="100000" r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vert="horz" wrap="square" lIns="91412" tIns="45706" rIns="91412" bIns="4570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vert="horz" wrap="square" lIns="91412" tIns="45706" rIns="91412" bIns="4570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2" tIns="45706" rIns="91412" bIns="45706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2" tIns="45706" rIns="91412" bIns="45706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2" tIns="45706" rIns="91412" bIns="45706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5D6F19CD-7314-D443-ADF8-3F6E0D9D2BC7}" type="slidenum">
              <a:rPr lang="en-US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07" charset="-128"/>
          <a:cs typeface="ＭＳ Ｐゴシック" pitchFamily="-107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7" charset="0"/>
          <a:ea typeface="ＭＳ Ｐゴシック" pitchFamily="-107" charset="-128"/>
          <a:cs typeface="ＭＳ Ｐゴシック" pitchFamily="-107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7" charset="0"/>
          <a:ea typeface="ＭＳ Ｐゴシック" pitchFamily="-107" charset="-128"/>
          <a:cs typeface="ＭＳ Ｐゴシック" pitchFamily="-107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7" charset="0"/>
          <a:ea typeface="ＭＳ Ｐゴシック" pitchFamily="-107" charset="-128"/>
          <a:cs typeface="ＭＳ Ｐゴシック" pitchFamily="-107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7" charset="0"/>
          <a:ea typeface="ＭＳ Ｐゴシック" pitchFamily="-107" charset="-128"/>
          <a:cs typeface="ＭＳ Ｐゴシック" pitchFamily="-107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7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7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7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7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07" charset="-128"/>
          <a:cs typeface="ＭＳ Ｐゴシック" pitchFamily="-107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07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07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07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7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7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7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7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7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2836AB34-209B-B54B-8009-8DEEA0803488}" type="slidenum">
              <a:rPr lang="en-US">
                <a:solidFill>
                  <a:srgbClr val="FFFFFF"/>
                </a:solidFill>
                <a:latin typeface="Times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FFFFFF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12" charset="-128"/>
          <a:cs typeface="ＭＳ Ｐゴシック" pitchFamily="-112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2" charset="0"/>
          <a:ea typeface="ＭＳ Ｐゴシック" pitchFamily="-112" charset="-128"/>
          <a:cs typeface="ＭＳ Ｐゴシック" pitchFamily="-11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2" charset="0"/>
          <a:ea typeface="ＭＳ Ｐゴシック" pitchFamily="-112" charset="-128"/>
          <a:cs typeface="ＭＳ Ｐゴシック" pitchFamily="-11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2" charset="0"/>
          <a:ea typeface="ＭＳ Ｐゴシック" pitchFamily="-112" charset="-128"/>
          <a:cs typeface="ＭＳ Ｐゴシック" pitchFamily="-11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2" charset="0"/>
          <a:ea typeface="ＭＳ Ｐゴシック" pitchFamily="-112" charset="-128"/>
          <a:cs typeface="ＭＳ Ｐゴシック" pitchFamily="-112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2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2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2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12" charset="-128"/>
          <a:cs typeface="ＭＳ Ｐゴシック" pitchFamily="-112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12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12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12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2836AB34-209B-B54B-8009-8DEEA0803488}" type="slidenum">
              <a:rPr lang="en-US">
                <a:solidFill>
                  <a:srgbClr val="FFFFFF"/>
                </a:solidFill>
                <a:latin typeface="Times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FFFFFF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12" charset="-128"/>
          <a:cs typeface="ＭＳ Ｐゴシック" pitchFamily="-112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2" charset="0"/>
          <a:ea typeface="ＭＳ Ｐゴシック" pitchFamily="-112" charset="-128"/>
          <a:cs typeface="ＭＳ Ｐゴシック" pitchFamily="-11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2" charset="0"/>
          <a:ea typeface="ＭＳ Ｐゴシック" pitchFamily="-112" charset="-128"/>
          <a:cs typeface="ＭＳ Ｐゴシック" pitchFamily="-11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2" charset="0"/>
          <a:ea typeface="ＭＳ Ｐゴシック" pitchFamily="-112" charset="-128"/>
          <a:cs typeface="ＭＳ Ｐゴシック" pitchFamily="-11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2" charset="0"/>
          <a:ea typeface="ＭＳ Ｐゴシック" pitchFamily="-112" charset="-128"/>
          <a:cs typeface="ＭＳ Ｐゴシック" pitchFamily="-112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2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2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2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12" charset="-128"/>
          <a:cs typeface="ＭＳ Ｐゴシック" pitchFamily="-112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12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12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12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2836AB34-209B-B54B-8009-8DEEA0803488}" type="slidenum">
              <a:rPr lang="en-US">
                <a:solidFill>
                  <a:srgbClr val="FFFFFF"/>
                </a:solidFill>
                <a:latin typeface="Times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FFFFFF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12" charset="-128"/>
          <a:cs typeface="ＭＳ Ｐゴシック" pitchFamily="-112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2" charset="0"/>
          <a:ea typeface="ＭＳ Ｐゴシック" pitchFamily="-112" charset="-128"/>
          <a:cs typeface="ＭＳ Ｐゴシック" pitchFamily="-11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2" charset="0"/>
          <a:ea typeface="ＭＳ Ｐゴシック" pitchFamily="-112" charset="-128"/>
          <a:cs typeface="ＭＳ Ｐゴシック" pitchFamily="-11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2" charset="0"/>
          <a:ea typeface="ＭＳ Ｐゴシック" pitchFamily="-112" charset="-128"/>
          <a:cs typeface="ＭＳ Ｐゴシック" pitchFamily="-11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2" charset="0"/>
          <a:ea typeface="ＭＳ Ｐゴシック" pitchFamily="-112" charset="-128"/>
          <a:cs typeface="ＭＳ Ｐゴシック" pitchFamily="-112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2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2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2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12" charset="-128"/>
          <a:cs typeface="ＭＳ Ｐゴシック" pitchFamily="-112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12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12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12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oleObject" Target="../embeddings/oleObject1.bin"/><Relationship Id="rId7" Type="http://schemas.openxmlformats.org/officeDocument/2006/relationships/package" Target="../embeddings/Microsoft_Word_Document2.docx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7.png"/><Relationship Id="rId10" Type="http://schemas.openxmlformats.org/officeDocument/2006/relationships/image" Target="../media/image15.jpeg"/><Relationship Id="rId4" Type="http://schemas.openxmlformats.org/officeDocument/2006/relationships/package" Target="../embeddings/Microsoft_Word_Document1.docx"/><Relationship Id="rId9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40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40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9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0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8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27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0" y="381000"/>
            <a:ext cx="7772400" cy="1371600"/>
          </a:xfrm>
          <a:effectLst>
            <a:outerShdw blurRad="101600" dist="38099" dir="2700000" algn="ctr" rotWithShape="0">
              <a:schemeClr val="tx1">
                <a:alpha val="78000"/>
              </a:schemeClr>
            </a:outerShdw>
          </a:effectLst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FFFF00"/>
                </a:solidFill>
                <a:latin typeface="Times" charset="0"/>
                <a:ea typeface="ＭＳ Ｐゴシック" charset="0"/>
                <a:cs typeface="ＭＳ Ｐゴシック" charset="0"/>
              </a:rPr>
              <a:t>Ecological Effects of Hudson River PCBs </a:t>
            </a:r>
            <a:endParaRPr lang="en-US" sz="4000" dirty="0">
              <a:solidFill>
                <a:srgbClr val="FFFF00"/>
              </a:solidFill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275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038600"/>
            <a:ext cx="6400800" cy="2362200"/>
          </a:xfrm>
        </p:spPr>
        <p:txBody>
          <a:bodyPr>
            <a:normAutofit/>
          </a:bodyPr>
          <a:lstStyle/>
          <a:p>
            <a:endParaRPr lang="en-US" sz="1800" dirty="0"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  <a:ea typeface="ＭＳ Ｐゴシック" charset="0"/>
              <a:cs typeface="ＭＳ Ｐゴシック" charset="0"/>
            </a:endParaRPr>
          </a:p>
          <a:p>
            <a:endParaRPr lang="en-US" sz="1800" dirty="0"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  <a:ea typeface="ＭＳ Ｐゴシック" charset="0"/>
              <a:cs typeface="ＭＳ Ｐゴシック" charset="0"/>
            </a:endParaRPr>
          </a:p>
          <a:p>
            <a:r>
              <a:rPr lang="en-US" sz="1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ＭＳ Ｐゴシック" charset="0"/>
                <a:cs typeface="ＭＳ Ｐゴシック" charset="0"/>
              </a:rPr>
              <a:t>Isaac Wirgin</a:t>
            </a:r>
          </a:p>
          <a:p>
            <a:r>
              <a:rPr lang="en-US" sz="1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ＭＳ Ｐゴシック" charset="0"/>
                <a:cs typeface="ＭＳ Ｐゴシック" charset="0"/>
              </a:rPr>
              <a:t>Department of Environmental Medicine</a:t>
            </a:r>
          </a:p>
          <a:p>
            <a:r>
              <a:rPr lang="en-US" sz="1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ＭＳ Ｐゴシック" charset="0"/>
                <a:cs typeface="ＭＳ Ｐゴシック" charset="0"/>
              </a:rPr>
              <a:t>New York University School of </a:t>
            </a:r>
            <a:r>
              <a:rPr lang="en-US" sz="1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ＭＳ Ｐゴシック" charset="0"/>
                <a:cs typeface="ＭＳ Ｐゴシック" charset="0"/>
              </a:rPr>
              <a:t>Medicine</a:t>
            </a:r>
            <a:endParaRPr lang="en-US" sz="18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  <a:ea typeface="ＭＳ Ｐゴシック" charset="0"/>
              <a:cs typeface="ＭＳ Ｐゴシック" charset="0"/>
            </a:endParaRPr>
          </a:p>
          <a:p>
            <a:r>
              <a:rPr lang="en-US" sz="1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ＭＳ Ｐゴシック" charset="0"/>
                <a:cs typeface="ＭＳ Ｐゴシック" charset="0"/>
              </a:rPr>
              <a:t>SUNY New </a:t>
            </a:r>
            <a:r>
              <a:rPr lang="en-US" sz="18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ＭＳ Ｐゴシック" charset="0"/>
                <a:cs typeface="ＭＳ Ｐゴシック" charset="0"/>
              </a:rPr>
              <a:t>Paltz</a:t>
            </a:r>
            <a:endParaRPr lang="en-US" sz="18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  <a:ea typeface="ＭＳ Ｐゴシック" charset="0"/>
              <a:cs typeface="ＭＳ Ｐゴシック" charset="0"/>
            </a:endParaRPr>
          </a:p>
          <a:p>
            <a:r>
              <a:rPr lang="en-US" sz="1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ＭＳ Ｐゴシック" charset="0"/>
                <a:cs typeface="ＭＳ Ｐゴシック" charset="0"/>
              </a:rPr>
              <a:t>April 24, 2013</a:t>
            </a:r>
            <a:endParaRPr lang="en-US" sz="18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  <a:ea typeface="ＭＳ Ｐゴシック" charset="0"/>
              <a:cs typeface="ＭＳ Ｐゴシック" charset="0"/>
            </a:endParaRPr>
          </a:p>
          <a:p>
            <a:endParaRPr lang="en-US" sz="1800" dirty="0">
              <a:latin typeface="Times" charset="0"/>
              <a:ea typeface="ＭＳ Ｐゴシック" charset="0"/>
              <a:cs typeface="ＭＳ Ｐゴシック" charset="0"/>
            </a:endParaRPr>
          </a:p>
          <a:p>
            <a:endParaRPr lang="en-US" sz="1800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3661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9703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Inter-population Variation in Sensitivities of </a:t>
            </a:r>
            <a:r>
              <a:rPr lang="en-US" sz="3200" i="1" dirty="0" err="1" smtClean="0"/>
              <a:t>Fundulus</a:t>
            </a:r>
            <a:r>
              <a:rPr lang="en-US" sz="3200" i="1" dirty="0" smtClean="0"/>
              <a:t> </a:t>
            </a:r>
            <a:r>
              <a:rPr lang="en-US" sz="3200" i="1" dirty="0" err="1" smtClean="0"/>
              <a:t>heteroclitus</a:t>
            </a:r>
            <a:r>
              <a:rPr lang="en-US" sz="3200" i="1" dirty="0" smtClean="0"/>
              <a:t> </a:t>
            </a:r>
            <a:r>
              <a:rPr lang="en-US" sz="3200" dirty="0" smtClean="0"/>
              <a:t>to TCDD Induced LC</a:t>
            </a:r>
            <a:r>
              <a:rPr lang="en-US" sz="3200" baseline="-25000" dirty="0" smtClean="0"/>
              <a:t>50s</a:t>
            </a:r>
            <a:endParaRPr lang="en-US" sz="3200" baseline="-25000" dirty="0"/>
          </a:p>
        </p:txBody>
      </p:sp>
      <p:pic>
        <p:nvPicPr>
          <p:cNvPr id="4" name="Content Placeholder 3" descr="Screen Shot 2013-04-16 at 1.57.13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0" r="5320"/>
          <a:stretch>
            <a:fillRect/>
          </a:stretch>
        </p:blipFill>
        <p:spPr>
          <a:xfrm>
            <a:off x="457200" y="1291975"/>
            <a:ext cx="8229600" cy="4525963"/>
          </a:xfrm>
        </p:spPr>
      </p:pic>
      <p:pic>
        <p:nvPicPr>
          <p:cNvPr id="3" name="Picture 2" descr="Screen Shot 2013-04-19 at 10.04.33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3921" y="1863714"/>
            <a:ext cx="3073009" cy="120971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34576" y="5843940"/>
            <a:ext cx="4080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Population data from Diane </a:t>
            </a:r>
            <a:r>
              <a:rPr lang="en-US" dirty="0" err="1" smtClean="0"/>
              <a:t>Nacci</a:t>
            </a:r>
            <a:r>
              <a:rPr lang="en-US" dirty="0" smtClean="0"/>
              <a:t>- USEPA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5817938"/>
            <a:ext cx="23560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S=Sensitive Population</a:t>
            </a:r>
          </a:p>
          <a:p>
            <a:r>
              <a:rPr lang="en-US" dirty="0" smtClean="0"/>
              <a:t>R=Resistant Population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2554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457200" y="-28575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Early </a:t>
            </a: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life-stage 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toxicities in fishes</a:t>
            </a:r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457200" y="676275"/>
            <a:ext cx="8229600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3000" dirty="0">
                <a:latin typeface="Calibri" charset="0"/>
                <a:ea typeface="ＭＳ Ｐゴシック" charset="0"/>
                <a:cs typeface="ＭＳ Ｐゴシック" charset="0"/>
              </a:rPr>
              <a:t>Sensitive response to PCDD/</a:t>
            </a:r>
            <a:r>
              <a:rPr lang="en-US" sz="3000" dirty="0" err="1">
                <a:latin typeface="Calibri" charset="0"/>
                <a:ea typeface="ＭＳ Ｐゴシック" charset="0"/>
                <a:cs typeface="ＭＳ Ｐゴシック" charset="0"/>
              </a:rPr>
              <a:t>Fs</a:t>
            </a:r>
            <a:r>
              <a:rPr lang="en-US" sz="3000" dirty="0">
                <a:latin typeface="Calibri" charset="0"/>
                <a:ea typeface="ＭＳ Ｐゴシック" charset="0"/>
                <a:cs typeface="ＭＳ Ｐゴシック" charset="0"/>
              </a:rPr>
              <a:t>, coplanar PCBs, and some PAHs</a:t>
            </a:r>
          </a:p>
          <a:p>
            <a:pPr eaLnBrk="1" hangingPunct="1">
              <a:lnSpc>
                <a:spcPct val="80000"/>
              </a:lnSpc>
            </a:pPr>
            <a:r>
              <a:rPr lang="en-US" sz="3000" dirty="0">
                <a:latin typeface="Calibri" charset="0"/>
                <a:ea typeface="ＭＳ Ｐゴシック" charset="0"/>
                <a:cs typeface="ＭＳ Ｐゴシック" charset="0"/>
              </a:rPr>
              <a:t>Mediated by activation of the AHR pathway</a:t>
            </a:r>
          </a:p>
          <a:p>
            <a:pPr eaLnBrk="1" hangingPunct="1">
              <a:lnSpc>
                <a:spcPct val="80000"/>
              </a:lnSpc>
            </a:pPr>
            <a:r>
              <a:rPr lang="en-US" sz="3000" dirty="0">
                <a:latin typeface="Calibri" charset="0"/>
                <a:ea typeface="ＭＳ Ｐゴシック" charset="0"/>
                <a:cs typeface="ＭＳ Ｐゴシック" charset="0"/>
              </a:rPr>
              <a:t>Relevant at the population </a:t>
            </a:r>
            <a:r>
              <a:rPr lang="en-US" sz="3000" dirty="0" smtClean="0">
                <a:latin typeface="Calibri" charset="0"/>
                <a:ea typeface="ＭＳ Ｐゴシック" charset="0"/>
                <a:cs typeface="ＭＳ Ｐゴシック" charset="0"/>
              </a:rPr>
              <a:t>level</a:t>
            </a:r>
            <a:endParaRPr lang="en-US" sz="2600" dirty="0">
              <a:latin typeface="Calibri" charset="0"/>
              <a:ea typeface="ＭＳ Ｐゴシック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3000" dirty="0">
                <a:latin typeface="Calibri" charset="0"/>
                <a:ea typeface="ＭＳ Ｐゴシック" charset="0"/>
                <a:cs typeface="ＭＳ Ｐゴシック" charset="0"/>
              </a:rPr>
              <a:t>Usually due to structural and functional impairment of the heart</a:t>
            </a:r>
          </a:p>
          <a:p>
            <a:pPr eaLnBrk="1" hangingPunct="1">
              <a:lnSpc>
                <a:spcPct val="80000"/>
              </a:lnSpc>
            </a:pPr>
            <a:r>
              <a:rPr lang="en-US" sz="3000" dirty="0">
                <a:latin typeface="Calibri" charset="0"/>
                <a:ea typeface="ＭＳ Ｐゴシック" charset="0"/>
                <a:cs typeface="ＭＳ Ｐゴシック" charset="0"/>
              </a:rPr>
              <a:t>Manifestations include pericardial and yolk sac edema, craniofacial malformations, aberrant spinal curvature, and reduced survivorship</a:t>
            </a:r>
          </a:p>
          <a:p>
            <a:pPr eaLnBrk="1" hangingPunct="1">
              <a:lnSpc>
                <a:spcPct val="80000"/>
              </a:lnSpc>
            </a:pPr>
            <a:endParaRPr lang="en-US" sz="3000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9461" name="Picture 5" descr="SH-NB-TCDD-1-r1-d1 5-30-10 PM 6x-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00" t="16217" r="11667" b="36453"/>
          <a:stretch>
            <a:fillRect/>
          </a:stretch>
        </p:blipFill>
        <p:spPr bwMode="auto">
          <a:xfrm>
            <a:off x="6492950" y="5332577"/>
            <a:ext cx="2371725" cy="116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6" descr="SH-NB-P169-5-r1-d1 5-31-10 AM 6x-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40" t="36565" r="6786" b="3021"/>
          <a:stretch>
            <a:fillRect/>
          </a:stretch>
        </p:blipFill>
        <p:spPr bwMode="auto">
          <a:xfrm>
            <a:off x="7353300" y="1972602"/>
            <a:ext cx="1531938" cy="113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Screen Shot 2013-04-23 at 2.12.07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600" y="4655490"/>
            <a:ext cx="4838700" cy="20501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latin typeface="Calibri" charset="0"/>
                <a:ea typeface="ＭＳ Ｐゴシック" charset="0"/>
                <a:cs typeface="ＭＳ Ｐゴシック" charset="0"/>
              </a:rPr>
              <a:t>A</a:t>
            </a:r>
            <a:r>
              <a:rPr lang="en-US" sz="2800" dirty="0" smtClean="0">
                <a:latin typeface="Calibri" charset="0"/>
                <a:ea typeface="ＭＳ Ｐゴシック" charset="0"/>
                <a:cs typeface="ＭＳ Ｐゴシック" charset="0"/>
              </a:rPr>
              <a:t>nalysis of AHR2 Mediated CYP1A Expression </a:t>
            </a:r>
            <a:r>
              <a:rPr lang="en-US" sz="2800" dirty="0">
                <a:latin typeface="Calibri" charset="0"/>
                <a:ea typeface="ＭＳ Ｐゴシック" charset="0"/>
                <a:cs typeface="ＭＳ Ｐゴシック" charset="0"/>
              </a:rPr>
              <a:t>in PCB126 and TCDD treated Atlantic sturgeon larva (ppb)</a:t>
            </a:r>
            <a:br>
              <a:rPr lang="en-US" sz="2800" dirty="0">
                <a:latin typeface="Calibri" charset="0"/>
                <a:ea typeface="ＭＳ Ｐゴシック" charset="0"/>
                <a:cs typeface="ＭＳ Ｐゴシック" charset="0"/>
              </a:rPr>
            </a:br>
            <a:endParaRPr lang="en-US" sz="2800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graphicFrame>
        <p:nvGraphicFramePr>
          <p:cNvPr id="25602" name="Object 2"/>
          <p:cNvGraphicFramePr>
            <a:graphicFrameLocks noChangeAspect="1"/>
          </p:cNvGraphicFramePr>
          <p:nvPr/>
        </p:nvGraphicFramePr>
        <p:xfrm>
          <a:off x="457200" y="1697831"/>
          <a:ext cx="3819525" cy="2865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18" name="Document" r:id="rId4" imgW="21942857" imgH="16457143" progId="Word.Document.12">
                  <p:embed/>
                </p:oleObj>
              </mc:Choice>
              <mc:Fallback>
                <p:oleObj name="Document" r:id="rId4" imgW="21942857" imgH="16457143" progId="Word.Document.12">
                  <p:embed/>
                  <p:pic>
                    <p:nvPicPr>
                      <p:cNvPr id="0" name="Picture 18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1697831"/>
                        <a:ext cx="3819525" cy="2865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603" name="Object 3"/>
          <p:cNvGraphicFramePr>
            <a:graphicFrameLocks noChangeAspect="1"/>
          </p:cNvGraphicFramePr>
          <p:nvPr/>
        </p:nvGraphicFramePr>
        <p:xfrm>
          <a:off x="4373563" y="1697831"/>
          <a:ext cx="3819525" cy="2865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19" name="Document" r:id="rId7" imgW="21942857" imgH="16457143" progId="Word.Document.12">
                  <p:embed/>
                </p:oleObj>
              </mc:Choice>
              <mc:Fallback>
                <p:oleObj name="Document" r:id="rId7" imgW="21942857" imgH="16457143" progId="Word.Document.12">
                  <p:embed/>
                  <p:pic>
                    <p:nvPicPr>
                      <p:cNvPr id="0" name="Picture 18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73563" y="1697831"/>
                        <a:ext cx="3819525" cy="2865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5" descr="Picture 8.pn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039720" y="4736640"/>
            <a:ext cx="2710516" cy="1866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 descr="SH-NB-P169-5-r1-d1 5-31-10 AM 6x-02"/>
          <p:cNvPicPr>
            <a:picLocks noChangeAspect="1" noChangeArrowheads="1"/>
          </p:cNvPicPr>
          <p:nvPr/>
        </p:nvPicPr>
        <p:blipFill>
          <a:blip r:embed="rId10"/>
          <a:srcRect l="32140" t="36565" r="6786" b="3021"/>
          <a:stretch>
            <a:fillRect/>
          </a:stretch>
        </p:blipFill>
        <p:spPr bwMode="auto">
          <a:xfrm>
            <a:off x="4780144" y="4736641"/>
            <a:ext cx="2488145" cy="1843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Survivorship to hatch of </a:t>
            </a:r>
            <a:r>
              <a:rPr lang="en-US" sz="3200" dirty="0" err="1" smtClean="0"/>
              <a:t>shortnose</a:t>
            </a:r>
            <a:r>
              <a:rPr lang="en-US" sz="3200" dirty="0" smtClean="0"/>
              <a:t> sturgeon embryos treated with PCB126 or TCDD</a:t>
            </a:r>
            <a:endParaRPr lang="en-US" sz="3200" dirty="0"/>
          </a:p>
        </p:txBody>
      </p:sp>
      <p:pic>
        <p:nvPicPr>
          <p:cNvPr id="4" name="Content Placeholder 3" descr="Screen Shot 2013-04-23 at 5.41.16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9" r="6679"/>
          <a:stretch>
            <a:fillRect/>
          </a:stretch>
        </p:blipFill>
        <p:spPr>
          <a:xfrm>
            <a:off x="617490" y="1922587"/>
            <a:ext cx="7643401" cy="4203576"/>
          </a:xfrm>
        </p:spPr>
      </p:pic>
    </p:spTree>
    <p:extLst>
      <p:ext uri="{BB962C8B-B14F-4D97-AF65-F5344CB8AC3E}">
        <p14:creationId xmlns:p14="http://schemas.microsoft.com/office/powerpoint/2010/main" val="1040645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latin typeface="Calibri" charset="0"/>
                <a:ea typeface="ＭＳ Ｐゴシック" charset="0"/>
                <a:cs typeface="ＭＳ Ｐゴシック" charset="0"/>
              </a:rPr>
              <a:t>Eleven morphometric </a:t>
            </a:r>
            <a:r>
              <a:rPr lang="en-US" sz="3200" dirty="0" smtClean="0">
                <a:latin typeface="Calibri" charset="0"/>
                <a:ea typeface="ＭＳ Ｐゴシック" charset="0"/>
                <a:cs typeface="ＭＳ Ｐゴシック" charset="0"/>
              </a:rPr>
              <a:t>characters screened </a:t>
            </a:r>
            <a:r>
              <a:rPr lang="en-US" sz="3200" dirty="0">
                <a:latin typeface="Calibri" charset="0"/>
                <a:ea typeface="ＭＳ Ｐゴシック" charset="0"/>
                <a:cs typeface="ＭＳ Ｐゴシック" charset="0"/>
              </a:rPr>
              <a:t>in </a:t>
            </a:r>
            <a:r>
              <a:rPr lang="en-US" sz="3200" dirty="0" smtClean="0">
                <a:latin typeface="Calibri" charset="0"/>
                <a:ea typeface="ＭＳ Ｐゴシック" charset="0"/>
                <a:cs typeface="ＭＳ Ｐゴシック" charset="0"/>
              </a:rPr>
              <a:t>PCB126 </a:t>
            </a:r>
            <a:r>
              <a:rPr lang="en-US" sz="3200" dirty="0">
                <a:latin typeface="Calibri" charset="0"/>
                <a:ea typeface="ＭＳ Ｐゴシック" charset="0"/>
                <a:cs typeface="ＭＳ Ｐゴシック" charset="0"/>
              </a:rPr>
              <a:t>and </a:t>
            </a:r>
            <a:r>
              <a:rPr lang="en-US" sz="3200" dirty="0" smtClean="0">
                <a:latin typeface="Calibri" charset="0"/>
                <a:ea typeface="ＭＳ Ｐゴシック" charset="0"/>
                <a:cs typeface="ＭＳ Ｐゴシック" charset="0"/>
              </a:rPr>
              <a:t>TCDD </a:t>
            </a:r>
            <a:r>
              <a:rPr lang="en-US" sz="3200" dirty="0">
                <a:latin typeface="Calibri" charset="0"/>
                <a:ea typeface="ＭＳ Ｐゴシック" charset="0"/>
                <a:cs typeface="ＭＳ Ｐゴシック" charset="0"/>
              </a:rPr>
              <a:t>treated Atlantic and </a:t>
            </a:r>
            <a:r>
              <a:rPr lang="en-US" sz="3200" dirty="0" err="1">
                <a:latin typeface="Calibri" charset="0"/>
                <a:ea typeface="ＭＳ Ｐゴシック" charset="0"/>
                <a:cs typeface="ＭＳ Ｐゴシック" charset="0"/>
              </a:rPr>
              <a:t>shortnose</a:t>
            </a:r>
            <a:r>
              <a:rPr lang="en-US" sz="3200" dirty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3200" dirty="0" smtClean="0">
                <a:latin typeface="Calibri" charset="0"/>
                <a:ea typeface="ＭＳ Ｐゴシック" charset="0"/>
                <a:cs typeface="ＭＳ Ｐゴシック" charset="0"/>
              </a:rPr>
              <a:t>sturgeon embryos</a:t>
            </a:r>
            <a:endParaRPr lang="en-US" sz="3200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8675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917700"/>
            <a:ext cx="8928100" cy="302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Calibri" charset="0"/>
                <a:ea typeface="ＭＳ Ｐゴシック" charset="0"/>
                <a:cs typeface="ＭＳ Ｐゴシック" charset="0"/>
              </a:rPr>
              <a:t>Total length in TCDD and PCB126 treated Atlantic sturgeon and </a:t>
            </a:r>
            <a:r>
              <a:rPr lang="en-US" sz="3600" dirty="0" err="1">
                <a:latin typeface="Calibri" charset="0"/>
                <a:ea typeface="ＭＳ Ｐゴシック" charset="0"/>
                <a:cs typeface="ＭＳ Ｐゴシック" charset="0"/>
              </a:rPr>
              <a:t>shortnose</a:t>
            </a:r>
            <a:r>
              <a:rPr lang="en-US" sz="3600" dirty="0">
                <a:latin typeface="Calibri" charset="0"/>
                <a:ea typeface="ＭＳ Ｐゴシック" charset="0"/>
                <a:cs typeface="ＭＳ Ｐゴシック" charset="0"/>
              </a:rPr>
              <a:t> sturgeon</a:t>
            </a:r>
          </a:p>
        </p:txBody>
      </p:sp>
      <p:pic>
        <p:nvPicPr>
          <p:cNvPr id="31747" name="Picture 4" descr="Picture 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13" y="1851025"/>
            <a:ext cx="3686175" cy="357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Content Placeholder 5" descr="Picture 2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488" r="-36488"/>
          <a:stretch>
            <a:fillRect/>
          </a:stretch>
        </p:blipFill>
        <p:spPr>
          <a:xfrm>
            <a:off x="3516313" y="1851025"/>
            <a:ext cx="6496050" cy="3573463"/>
          </a:xfrm>
        </p:spPr>
      </p:pic>
      <p:sp>
        <p:nvSpPr>
          <p:cNvPr id="31749" name="TextBox 6"/>
          <p:cNvSpPr txBox="1">
            <a:spLocks noChangeArrowheads="1"/>
          </p:cNvSpPr>
          <p:nvPr/>
        </p:nvSpPr>
        <p:spPr bwMode="auto">
          <a:xfrm>
            <a:off x="5897563" y="5494338"/>
            <a:ext cx="22383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smtClean="0">
                <a:solidFill>
                  <a:prstClr val="white"/>
                </a:solidFill>
              </a:rPr>
              <a:t>Shortnose Sturgeon</a:t>
            </a:r>
          </a:p>
        </p:txBody>
      </p:sp>
      <p:sp>
        <p:nvSpPr>
          <p:cNvPr id="31750" name="TextBox 7"/>
          <p:cNvSpPr txBox="1">
            <a:spLocks noChangeArrowheads="1"/>
          </p:cNvSpPr>
          <p:nvPr/>
        </p:nvSpPr>
        <p:spPr bwMode="auto">
          <a:xfrm>
            <a:off x="1500188" y="5475288"/>
            <a:ext cx="1955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smtClean="0">
                <a:solidFill>
                  <a:prstClr val="white"/>
                </a:solidFill>
              </a:rPr>
              <a:t>Atlantic Sturgeon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84263" y="1601788"/>
            <a:ext cx="6929437" cy="4584700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Calibri"/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32771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>
                <a:latin typeface="Calibri" charset="0"/>
                <a:ea typeface="ＭＳ Ｐゴシック" charset="0"/>
                <a:cs typeface="ＭＳ Ｐゴシック" charset="0"/>
              </a:rPr>
              <a:t>Eye Development Index</a:t>
            </a:r>
            <a:br>
              <a:rPr lang="en-US" sz="3600">
                <a:latin typeface="Calibri" charset="0"/>
                <a:ea typeface="ＭＳ Ｐゴシック" charset="0"/>
                <a:cs typeface="ＭＳ Ｐゴシック" charset="0"/>
              </a:rPr>
            </a:br>
            <a:r>
              <a:rPr lang="en-US" sz="2800">
                <a:latin typeface="Calibri" charset="0"/>
                <a:ea typeface="ＭＳ Ｐゴシック" charset="0"/>
                <a:cs typeface="ＭＳ Ｐゴシック" charset="0"/>
              </a:rPr>
              <a:t>(5=normal, 1=highly abnormal)</a:t>
            </a:r>
          </a:p>
        </p:txBody>
      </p:sp>
      <p:pic>
        <p:nvPicPr>
          <p:cNvPr id="32772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7038" y="2017713"/>
            <a:ext cx="5816600" cy="372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>
                <a:latin typeface="Calibri" charset="0"/>
                <a:ea typeface="ＭＳ Ｐゴシック" charset="0"/>
                <a:cs typeface="ＭＳ Ｐゴシック" charset="0"/>
              </a:rPr>
              <a:t>Eye Development </a:t>
            </a:r>
            <a:r>
              <a:rPr lang="en-US" sz="3000" dirty="0" smtClean="0">
                <a:latin typeface="Calibri" charset="0"/>
                <a:ea typeface="ＭＳ Ｐゴシック" charset="0"/>
                <a:cs typeface="ＭＳ Ｐゴシック" charset="0"/>
              </a:rPr>
              <a:t>Index  </a:t>
            </a:r>
            <a:r>
              <a:rPr lang="en-US" sz="3000" dirty="0">
                <a:latin typeface="Calibri" charset="0"/>
                <a:ea typeface="ＭＳ Ｐゴシック" charset="0"/>
                <a:cs typeface="ＭＳ Ｐゴシック" charset="0"/>
              </a:rPr>
              <a:t>in</a:t>
            </a:r>
            <a:br>
              <a:rPr lang="en-US" sz="3000" dirty="0">
                <a:latin typeface="Calibri" charset="0"/>
                <a:ea typeface="ＭＳ Ｐゴシック" charset="0"/>
                <a:cs typeface="ＭＳ Ｐゴシック" charset="0"/>
              </a:rPr>
            </a:br>
            <a:r>
              <a:rPr lang="en-US" sz="3000" dirty="0">
                <a:latin typeface="Calibri" charset="0"/>
                <a:ea typeface="ＭＳ Ｐゴシック" charset="0"/>
                <a:cs typeface="ＭＳ Ｐゴシック" charset="0"/>
              </a:rPr>
              <a:t>PCB126 and TCDD Treated Atlantic </a:t>
            </a:r>
            <a:r>
              <a:rPr lang="en-US" sz="3000" dirty="0" smtClean="0">
                <a:latin typeface="Calibri" charset="0"/>
                <a:ea typeface="ＭＳ Ｐゴシック" charset="0"/>
                <a:cs typeface="ＭＳ Ｐゴシック" charset="0"/>
              </a:rPr>
              <a:t>Sturgeon Larvae</a:t>
            </a:r>
            <a:endParaRPr lang="en-US" sz="3000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3795" name="Content Placeholder 6" descr="Picture 13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354" r="-31354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latin typeface="Calibri" charset="0"/>
                <a:ea typeface="ＭＳ Ｐゴシック" charset="0"/>
                <a:cs typeface="ＭＳ Ｐゴシック" charset="0"/>
              </a:rPr>
              <a:t>Mean Lifespan </a:t>
            </a:r>
            <a:r>
              <a:rPr lang="en-US" sz="3200" dirty="0" smtClean="0">
                <a:latin typeface="Calibri" charset="0"/>
                <a:ea typeface="ＭＳ Ｐゴシック" charset="0"/>
                <a:cs typeface="ＭＳ Ｐゴシック" charset="0"/>
              </a:rPr>
              <a:t>of Atlantic Sturgeon </a:t>
            </a:r>
            <a:r>
              <a:rPr lang="en-US" sz="3200" dirty="0">
                <a:latin typeface="Calibri" charset="0"/>
                <a:ea typeface="ＭＳ Ｐゴシック" charset="0"/>
                <a:cs typeface="ＭＳ Ｐゴシック" charset="0"/>
              </a:rPr>
              <a:t>Larvae Treated as Embryos with PCB126 or </a:t>
            </a:r>
            <a:r>
              <a:rPr lang="en-US" sz="3200" dirty="0" smtClean="0">
                <a:latin typeface="Calibri" charset="0"/>
                <a:ea typeface="ＭＳ Ｐゴシック" charset="0"/>
                <a:cs typeface="ＭＳ Ｐゴシック" charset="0"/>
              </a:rPr>
              <a:t>TCDD (ppb)</a:t>
            </a:r>
            <a:endParaRPr lang="en-US" sz="3200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4819" name="Content Placeholder 3" descr="Picture 2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001" b="-6001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80962"/>
            <a:ext cx="8229600" cy="1143000"/>
          </a:xfrm>
        </p:spPr>
        <p:txBody>
          <a:bodyPr/>
          <a:lstStyle/>
          <a:p>
            <a:r>
              <a:rPr lang="en-US" dirty="0" smtClean="0"/>
              <a:t>Why study American mink?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63600"/>
            <a:ext cx="8229600" cy="4525963"/>
          </a:xfrm>
        </p:spPr>
        <p:txBody>
          <a:bodyPr/>
          <a:lstStyle/>
          <a:p>
            <a:r>
              <a:rPr lang="en-US" sz="2400" dirty="0" smtClean="0"/>
              <a:t>Ranched mink highly sensitive </a:t>
            </a:r>
          </a:p>
          <a:p>
            <a:pPr lvl="1"/>
            <a:r>
              <a:rPr lang="en-US" sz="2400" dirty="0" smtClean="0"/>
              <a:t>to reproductive and early life toxicities from TCDD and PCBs</a:t>
            </a:r>
          </a:p>
          <a:p>
            <a:pPr lvl="1"/>
            <a:r>
              <a:rPr lang="en-US" sz="2400" dirty="0"/>
              <a:t>h</a:t>
            </a:r>
            <a:r>
              <a:rPr lang="en-US" sz="2400" dirty="0" smtClean="0"/>
              <a:t>istological deformities of the jaw</a:t>
            </a:r>
          </a:p>
          <a:p>
            <a:r>
              <a:rPr lang="en-US" sz="2400" dirty="0" smtClean="0"/>
              <a:t>Depend on HR floodplain for habitat, food, and breeding sites</a:t>
            </a:r>
          </a:p>
          <a:p>
            <a:r>
              <a:rPr lang="en-US" sz="2400" dirty="0"/>
              <a:t>Aquatic ecosystem based diet-20% </a:t>
            </a:r>
            <a:r>
              <a:rPr lang="en-US" sz="2400" dirty="0" err="1" smtClean="0"/>
              <a:t>piscivorous</a:t>
            </a:r>
            <a:endParaRPr lang="en-US" sz="2400" dirty="0" smtClean="0"/>
          </a:p>
          <a:p>
            <a:r>
              <a:rPr lang="en-US" sz="2400" dirty="0" smtClean="0"/>
              <a:t>Small isolated demes-sensitive to population genetics effects</a:t>
            </a:r>
            <a:endParaRPr lang="en-US" sz="2400" dirty="0"/>
          </a:p>
        </p:txBody>
      </p:sp>
      <p:pic>
        <p:nvPicPr>
          <p:cNvPr id="4" name="Picture 3" descr="Screen Shot 2013-04-18 at 10.21.3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6900" y="5102587"/>
            <a:ext cx="2489200" cy="1577241"/>
          </a:xfrm>
          <a:prstGeom prst="rect">
            <a:avLst/>
          </a:prstGeom>
        </p:spPr>
      </p:pic>
      <p:pic>
        <p:nvPicPr>
          <p:cNvPr id="5" name="Picture 4" descr="Screen Shot 2013-04-18 at 10.20.10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050" y="5106542"/>
            <a:ext cx="2311400" cy="1598686"/>
          </a:xfrm>
          <a:prstGeom prst="rect">
            <a:avLst/>
          </a:prstGeom>
        </p:spPr>
      </p:pic>
      <p:pic>
        <p:nvPicPr>
          <p:cNvPr id="7" name="Picture 6" descr="Screen Shot 2013-04-23 at 5.47.28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142" y="4057122"/>
            <a:ext cx="5829300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768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9366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Characteristics of legacy contaminants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54100"/>
            <a:ext cx="8229600" cy="4525963"/>
          </a:xfrm>
        </p:spPr>
        <p:txBody>
          <a:bodyPr/>
          <a:lstStyle/>
          <a:p>
            <a:r>
              <a:rPr lang="en-US" dirty="0" smtClean="0"/>
              <a:t>Highly lipophilic</a:t>
            </a:r>
          </a:p>
          <a:p>
            <a:r>
              <a:rPr lang="en-US" dirty="0" smtClean="0"/>
              <a:t>Environmentally persistent</a:t>
            </a:r>
          </a:p>
          <a:p>
            <a:r>
              <a:rPr lang="en-US" dirty="0" smtClean="0"/>
              <a:t>Resistant to metabolism in receptor organisms</a:t>
            </a:r>
          </a:p>
          <a:p>
            <a:r>
              <a:rPr lang="en-US" dirty="0" err="1" smtClean="0"/>
              <a:t>Bioconcentrate</a:t>
            </a:r>
            <a:endParaRPr lang="en-US" dirty="0" smtClean="0"/>
          </a:p>
          <a:p>
            <a:r>
              <a:rPr lang="en-US" dirty="0" err="1" smtClean="0"/>
              <a:t>Biomagnify</a:t>
            </a:r>
            <a:r>
              <a:rPr lang="en-US" dirty="0" smtClean="0"/>
              <a:t> in food chains</a:t>
            </a:r>
          </a:p>
          <a:p>
            <a:pPr marL="0" indent="0">
              <a:buNone/>
            </a:pPr>
            <a:r>
              <a:rPr lang="en-US" dirty="0" smtClean="0"/>
              <a:t>			</a:t>
            </a:r>
            <a:endParaRPr lang="en-US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13" y="4997450"/>
            <a:ext cx="38100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022058" y="4664567"/>
            <a:ext cx="8973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PCBs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34649" y="4697345"/>
            <a:ext cx="24702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PCDDs (dioxins)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10" name="Picture 9" descr="Screen Shot 2013-04-19 at 9.50.05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030" y="5184905"/>
            <a:ext cx="2808916" cy="1485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328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60587"/>
            <a:ext cx="8229600" cy="1143000"/>
          </a:xfrm>
        </p:spPr>
        <p:txBody>
          <a:bodyPr/>
          <a:lstStyle/>
          <a:p>
            <a:r>
              <a:rPr lang="en-US" dirty="0" smtClean="0"/>
              <a:t>Hudson River Fish Diet Study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03694"/>
            <a:ext cx="8229600" cy="4525963"/>
          </a:xfrm>
        </p:spPr>
        <p:txBody>
          <a:bodyPr/>
          <a:lstStyle/>
          <a:p>
            <a:r>
              <a:rPr lang="en-US" dirty="0" smtClean="0"/>
              <a:t>Ranched mink fed diet of carp from three upper Hudson sites diluted with sea herring</a:t>
            </a:r>
          </a:p>
          <a:p>
            <a:r>
              <a:rPr lang="en-US" dirty="0" smtClean="0"/>
              <a:t>97% of TEQs in experimental diet from PCBs-mostly from PCB126 (74%)</a:t>
            </a:r>
          </a:p>
          <a:p>
            <a:r>
              <a:rPr lang="en-US" dirty="0" smtClean="0"/>
              <a:t>Five doses of Hudson carp containing </a:t>
            </a:r>
            <a:r>
              <a:rPr lang="en-US" dirty="0" smtClean="0">
                <a:latin typeface="Symbol" charset="2"/>
                <a:cs typeface="Symbol" charset="2"/>
              </a:rPr>
              <a:t>m</a:t>
            </a:r>
            <a:r>
              <a:rPr lang="en-US" dirty="0" smtClean="0"/>
              <a:t>g total PCBs/g feed (TCDD TEQs) of</a:t>
            </a:r>
          </a:p>
          <a:p>
            <a:pPr lvl="1"/>
            <a:r>
              <a:rPr lang="en-US" sz="2000" dirty="0" smtClean="0"/>
              <a:t>0.0074 (0.41) (only herring)</a:t>
            </a:r>
          </a:p>
          <a:p>
            <a:pPr lvl="1"/>
            <a:r>
              <a:rPr lang="en-US" sz="2000" dirty="0" smtClean="0"/>
              <a:t>0.7 (4.8)</a:t>
            </a:r>
          </a:p>
          <a:p>
            <a:pPr lvl="1"/>
            <a:r>
              <a:rPr lang="en-US" sz="2000" dirty="0" smtClean="0"/>
              <a:t>1.5 (10)</a:t>
            </a:r>
          </a:p>
          <a:p>
            <a:pPr lvl="1"/>
            <a:r>
              <a:rPr lang="en-US" sz="2000" dirty="0" smtClean="0"/>
              <a:t>2.8 (18)</a:t>
            </a:r>
          </a:p>
          <a:p>
            <a:pPr lvl="1"/>
            <a:r>
              <a:rPr lang="en-US" sz="2000" dirty="0" smtClean="0"/>
              <a:t>4.5 (28)</a:t>
            </a:r>
          </a:p>
          <a:p>
            <a:pPr lvl="1"/>
            <a:r>
              <a:rPr lang="en-US" sz="2000" dirty="0" smtClean="0"/>
              <a:t>6.1 (38)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7071" y="3803897"/>
            <a:ext cx="2360730" cy="1770547"/>
          </a:xfrm>
          <a:prstGeom prst="rect">
            <a:avLst/>
          </a:prstGeom>
        </p:spPr>
      </p:pic>
      <p:pic>
        <p:nvPicPr>
          <p:cNvPr id="5" name="Picture 4" descr="Screen Shot 2013-04-17 at 2.16.1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5950" y="5809392"/>
            <a:ext cx="2953950" cy="90890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87400" y="6286500"/>
            <a:ext cx="2157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Bursian</a:t>
            </a:r>
            <a:r>
              <a:rPr lang="en-US" dirty="0" smtClean="0"/>
              <a:t> et al. 2013ab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6213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42862"/>
            <a:ext cx="8229600" cy="1143000"/>
          </a:xfrm>
        </p:spPr>
        <p:txBody>
          <a:bodyPr/>
          <a:lstStyle/>
          <a:p>
            <a:r>
              <a:rPr lang="en-US" dirty="0" smtClean="0"/>
              <a:t>Some of the Endpoints Scored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525963"/>
          </a:xfrm>
        </p:spPr>
        <p:txBody>
          <a:bodyPr/>
          <a:lstStyle/>
          <a:p>
            <a:r>
              <a:rPr lang="en-US" dirty="0" smtClean="0"/>
              <a:t>Total PCBs and total TEQs in adults, kits, juveniles</a:t>
            </a:r>
          </a:p>
          <a:p>
            <a:r>
              <a:rPr lang="en-US" dirty="0" smtClean="0"/>
              <a:t>Number females whelping</a:t>
            </a:r>
          </a:p>
          <a:p>
            <a:r>
              <a:rPr lang="en-US" dirty="0" smtClean="0"/>
              <a:t>Number kits whelped/female</a:t>
            </a:r>
          </a:p>
          <a:p>
            <a:r>
              <a:rPr lang="en-US" dirty="0" smtClean="0"/>
              <a:t>Number kits whelped alive/female</a:t>
            </a:r>
          </a:p>
          <a:p>
            <a:r>
              <a:rPr lang="en-US" dirty="0" smtClean="0"/>
              <a:t>Stillbirth and kit mortality at 3 and 6 weeks</a:t>
            </a:r>
          </a:p>
          <a:p>
            <a:r>
              <a:rPr lang="en-US" dirty="0" smtClean="0"/>
              <a:t>Histopathology of adults, kits and juveniles</a:t>
            </a:r>
            <a:endParaRPr lang="en-US" dirty="0"/>
          </a:p>
        </p:txBody>
      </p:sp>
      <p:pic>
        <p:nvPicPr>
          <p:cNvPr id="4" name="Picture 3" descr="Screen Shot 2013-04-17 at 2.29.4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0600" y="1905000"/>
            <a:ext cx="2515356" cy="1663700"/>
          </a:xfrm>
          <a:prstGeom prst="rect">
            <a:avLst/>
          </a:prstGeom>
        </p:spPr>
      </p:pic>
      <p:pic>
        <p:nvPicPr>
          <p:cNvPr id="5" name="Picture 4" descr="Screen Shot 2013-04-17 at 2.29.2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3600" y="5371524"/>
            <a:ext cx="1816100" cy="1295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967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9703"/>
            <a:ext cx="8229600" cy="1143000"/>
          </a:xfrm>
        </p:spPr>
        <p:txBody>
          <a:bodyPr/>
          <a:lstStyle/>
          <a:p>
            <a:r>
              <a:rPr lang="en-US" sz="2900" dirty="0" smtClean="0"/>
              <a:t>Survivorship of Kit Offspring of Mothers Fed Diets with 5 Doses of HR Fish at 6, 10, and 31 Weeks of Age</a:t>
            </a:r>
            <a:endParaRPr lang="en-US" sz="2900" dirty="0"/>
          </a:p>
        </p:txBody>
      </p:sp>
      <p:pic>
        <p:nvPicPr>
          <p:cNvPr id="10" name="Picture 9" descr="Screen Shot 2013-04-18 at 11.59.2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521" y="1509845"/>
            <a:ext cx="7493000" cy="4673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90900" y="6350000"/>
            <a:ext cx="21761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</a:t>
            </a:r>
            <a:r>
              <a:rPr lang="en-US" dirty="0" err="1" smtClean="0"/>
              <a:t>Bursian</a:t>
            </a:r>
            <a:r>
              <a:rPr lang="en-US" dirty="0" smtClean="0"/>
              <a:t> et al. 2013a)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5000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368300" y="89703"/>
            <a:ext cx="8229600" cy="1143000"/>
          </a:xfrm>
        </p:spPr>
        <p:txBody>
          <a:bodyPr/>
          <a:lstStyle/>
          <a:p>
            <a:r>
              <a:rPr lang="en-US" sz="3200" dirty="0" smtClean="0"/>
              <a:t>Severity of </a:t>
            </a:r>
            <a:r>
              <a:rPr lang="en-US" sz="3200" dirty="0"/>
              <a:t>j</a:t>
            </a:r>
            <a:r>
              <a:rPr lang="en-US" sz="3200" dirty="0" smtClean="0"/>
              <a:t>aw lesions in kit offspring of female mink fed diets with varying doses of PCBs</a:t>
            </a:r>
            <a:endParaRPr lang="en-US" sz="3200" dirty="0"/>
          </a:p>
        </p:txBody>
      </p:sp>
      <p:pic>
        <p:nvPicPr>
          <p:cNvPr id="12" name="Picture 11" descr="Screen Shot 2013-04-19 at 10.39.2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300" y="1396344"/>
            <a:ext cx="6108700" cy="4953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230385" y="6448061"/>
            <a:ext cx="20655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</a:t>
            </a:r>
            <a:r>
              <a:rPr lang="en-US" dirty="0" err="1" smtClean="0"/>
              <a:t>Bursian</a:t>
            </a:r>
            <a:r>
              <a:rPr lang="en-US" dirty="0" smtClean="0"/>
              <a:t> et al. 2012)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6365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Percent Incidence of Severity Scores of Jaw Lesions in Mink Kit Offspring of Mothers Fed Diet of Graded Doses of Hudson Fish</a:t>
            </a:r>
            <a:endParaRPr lang="en-US" sz="2800" dirty="0"/>
          </a:p>
        </p:txBody>
      </p:sp>
      <p:pic>
        <p:nvPicPr>
          <p:cNvPr id="4" name="Content Placeholder 3" descr="Screen Shot 2013-04-18 at 12.01.53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9" b="4479"/>
          <a:stretch>
            <a:fillRect/>
          </a:stretch>
        </p:blipFill>
        <p:spPr>
          <a:xfrm>
            <a:off x="457200" y="1775374"/>
            <a:ext cx="7911080" cy="4350789"/>
          </a:xfrm>
        </p:spPr>
      </p:pic>
      <p:sp>
        <p:nvSpPr>
          <p:cNvPr id="3" name="TextBox 2"/>
          <p:cNvSpPr txBox="1"/>
          <p:nvPr/>
        </p:nvSpPr>
        <p:spPr>
          <a:xfrm>
            <a:off x="3505200" y="6375400"/>
            <a:ext cx="20468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Bursian</a:t>
            </a:r>
            <a:r>
              <a:rPr lang="en-US" dirty="0" smtClean="0"/>
              <a:t> et al. 2013b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9480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ＭＳ Ｐゴシック" charset="0"/>
                <a:cs typeface="ＭＳ Ｐゴシック" charset="0"/>
              </a:rPr>
              <a:t>Why use Atlantic tomcod as an environmental sentinel?</a:t>
            </a:r>
            <a:endParaRPr lang="en-US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456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825500"/>
            <a:ext cx="7543800" cy="3886200"/>
          </a:xfrm>
        </p:spPr>
        <p:txBody>
          <a:bodyPr/>
          <a:lstStyle/>
          <a:p>
            <a:pPr marL="0" indent="0">
              <a:lnSpc>
                <a:spcPct val="90000"/>
              </a:lnSpc>
              <a:buNone/>
            </a:pPr>
            <a:endParaRPr lang="en-US" sz="2400" dirty="0">
              <a:latin typeface="Times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90000"/>
              </a:lnSpc>
            </a:pPr>
            <a:r>
              <a:rPr lang="en-US" sz="2400" dirty="0">
                <a:latin typeface="Times" charset="0"/>
                <a:ea typeface="ＭＳ Ｐゴシック" charset="0"/>
                <a:cs typeface="ＭＳ Ｐゴシック" charset="0"/>
              </a:rPr>
              <a:t>Lipid-rich </a:t>
            </a:r>
            <a:r>
              <a:rPr lang="en-US" sz="2400" dirty="0" smtClean="0">
                <a:latin typeface="Times" charset="0"/>
                <a:ea typeface="ＭＳ Ｐゴシック" charset="0"/>
                <a:cs typeface="ＭＳ Ｐゴシック" charset="0"/>
              </a:rPr>
              <a:t>livers</a:t>
            </a:r>
          </a:p>
          <a:p>
            <a:pPr>
              <a:lnSpc>
                <a:spcPct val="90000"/>
              </a:lnSpc>
            </a:pPr>
            <a:r>
              <a:rPr lang="en-US" sz="2400" dirty="0" smtClean="0">
                <a:latin typeface="Times" charset="0"/>
                <a:ea typeface="ＭＳ Ｐゴシック" charset="0"/>
                <a:cs typeface="ＭＳ Ｐゴシック" charset="0"/>
              </a:rPr>
              <a:t>Bottom-dwelling</a:t>
            </a:r>
            <a:endParaRPr lang="en-US" sz="2400" dirty="0">
              <a:latin typeface="Times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90000"/>
              </a:lnSpc>
            </a:pPr>
            <a:r>
              <a:rPr lang="en-US" sz="2400" dirty="0">
                <a:latin typeface="Times" charset="0"/>
                <a:ea typeface="ＭＳ Ｐゴシック" charset="0"/>
                <a:cs typeface="ＭＳ Ｐゴシック" charset="0"/>
              </a:rPr>
              <a:t>Complete life histories within </a:t>
            </a:r>
            <a:r>
              <a:rPr lang="en-US" sz="2400" dirty="0" smtClean="0">
                <a:latin typeface="Times" charset="0"/>
                <a:ea typeface="ＭＳ Ｐゴシック" charset="0"/>
                <a:cs typeface="ＭＳ Ｐゴシック" charset="0"/>
              </a:rPr>
              <a:t>estuaries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>
                <a:latin typeface="Times" charset="0"/>
                <a:ea typeface="ＭＳ Ｐゴシック" charset="0"/>
                <a:cs typeface="ＭＳ Ｐゴシック" charset="0"/>
              </a:rPr>
              <a:t>Reproductively </a:t>
            </a:r>
            <a:r>
              <a:rPr lang="en-US" sz="2000" dirty="0">
                <a:latin typeface="Times" charset="0"/>
                <a:ea typeface="ＭＳ Ｐゴシック" charset="0"/>
                <a:cs typeface="ＭＳ Ｐゴシック" charset="0"/>
              </a:rPr>
              <a:t>isolated from other populations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latin typeface="Times" charset="0"/>
                <a:ea typeface="ＭＳ Ｐゴシック" charset="0"/>
                <a:cs typeface="ＭＳ Ｐゴシック" charset="0"/>
              </a:rPr>
              <a:t>Distributed </a:t>
            </a:r>
            <a:r>
              <a:rPr lang="en-US" sz="2400" dirty="0" smtClean="0">
                <a:latin typeface="Times" charset="0"/>
                <a:ea typeface="ＭＳ Ｐゴシック" charset="0"/>
                <a:cs typeface="ＭＳ Ｐゴシック" charset="0"/>
              </a:rPr>
              <a:t>to Albany as a single </a:t>
            </a:r>
            <a:r>
              <a:rPr lang="en-US" sz="2400" dirty="0" err="1" smtClean="0">
                <a:latin typeface="Times" charset="0"/>
                <a:ea typeface="ＭＳ Ｐゴシック" charset="0"/>
                <a:cs typeface="ＭＳ Ｐゴシック" charset="0"/>
              </a:rPr>
              <a:t>panmictic</a:t>
            </a:r>
            <a:r>
              <a:rPr lang="en-US" sz="2400" dirty="0" smtClean="0">
                <a:latin typeface="Times" charset="0"/>
                <a:ea typeface="ＭＳ Ｐゴシック" charset="0"/>
                <a:cs typeface="ＭＳ Ｐゴシック" charset="0"/>
              </a:rPr>
              <a:t> population</a:t>
            </a:r>
            <a:endParaRPr lang="en-US" sz="2400" dirty="0">
              <a:latin typeface="Times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90000"/>
              </a:lnSpc>
            </a:pPr>
            <a:r>
              <a:rPr lang="en-US" sz="2400" dirty="0">
                <a:latin typeface="Times" charset="0"/>
                <a:ea typeface="ＭＳ Ｐゴシック" charset="0"/>
                <a:cs typeface="ＭＳ Ｐゴシック" charset="0"/>
              </a:rPr>
              <a:t>Only winter-time </a:t>
            </a:r>
            <a:r>
              <a:rPr lang="en-US" sz="2400" dirty="0" err="1">
                <a:latin typeface="Times" charset="0"/>
                <a:ea typeface="ＭＳ Ｐゴシック" charset="0"/>
                <a:cs typeface="ＭＳ Ｐゴシック" charset="0"/>
              </a:rPr>
              <a:t>spawners</a:t>
            </a:r>
            <a:r>
              <a:rPr lang="en-US" sz="2400" dirty="0">
                <a:latin typeface="Times" charset="0"/>
                <a:ea typeface="ＭＳ Ｐゴシック" charset="0"/>
                <a:cs typeface="ＭＳ Ｐゴシック" charset="0"/>
              </a:rPr>
              <a:t> in the </a:t>
            </a:r>
            <a:r>
              <a:rPr lang="en-US" sz="2400" dirty="0" smtClean="0">
                <a:latin typeface="Times" charset="0"/>
                <a:ea typeface="ＭＳ Ｐゴシック" charset="0"/>
                <a:cs typeface="ＭＳ Ｐゴシック" charset="0"/>
              </a:rPr>
              <a:t>Estuary</a:t>
            </a:r>
          </a:p>
          <a:p>
            <a:pPr>
              <a:lnSpc>
                <a:spcPct val="90000"/>
              </a:lnSpc>
            </a:pPr>
            <a:r>
              <a:rPr lang="en-US" sz="2400" dirty="0" smtClean="0">
                <a:latin typeface="Times" charset="0"/>
                <a:ea typeface="ＭＳ Ｐゴシック" charset="0"/>
                <a:cs typeface="ＭＳ Ｐゴシック" charset="0"/>
              </a:rPr>
              <a:t>Extraordinarily high prevalence of liver tumors during the 1980s in the HR- 95% in two–year olds</a:t>
            </a:r>
          </a:p>
          <a:p>
            <a:pPr>
              <a:lnSpc>
                <a:spcPct val="90000"/>
              </a:lnSpc>
            </a:pPr>
            <a:r>
              <a:rPr lang="en-US" sz="2400" dirty="0" smtClean="0">
                <a:latin typeface="Times" charset="0"/>
                <a:ea typeface="ＭＳ Ｐゴシック" charset="0"/>
                <a:cs typeface="ＭＳ Ｐゴシック" charset="0"/>
              </a:rPr>
              <a:t>Truncated age structure- 97% one-year olds</a:t>
            </a:r>
            <a:endParaRPr lang="en-US" sz="2400" dirty="0">
              <a:latin typeface="Times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90000"/>
              </a:lnSpc>
              <a:buFontTx/>
              <a:buNone/>
            </a:pPr>
            <a:endParaRPr lang="en-US" dirty="0">
              <a:latin typeface="Times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90000"/>
              </a:lnSpc>
            </a:pPr>
            <a:endParaRPr lang="en-US" dirty="0">
              <a:latin typeface="Times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90000"/>
              </a:lnSpc>
            </a:pPr>
            <a:endParaRPr lang="en-US" dirty="0">
              <a:latin typeface="Times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90000"/>
              </a:lnSpc>
            </a:pPr>
            <a:endParaRPr lang="en-US" dirty="0">
              <a:latin typeface="Times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90000"/>
              </a:lnSpc>
            </a:pPr>
            <a:endParaRPr lang="en-US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94563" name="Picture 5" descr="Tagged adult tomcod from the Hudson River H.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953000"/>
            <a:ext cx="24384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64" name="Picture 6" descr="Collection of spawning adult tomcod from the Hudson Rive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953000"/>
            <a:ext cx="2705100" cy="180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65" name="Picture 5" descr="Newly hatched tomcod larvae of Shinnecock Bay ancestry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7463" y="4987925"/>
            <a:ext cx="2395537" cy="179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7873" name="Object 2"/>
          <p:cNvGraphicFramePr>
            <a:graphicFrameLocks noChangeAspect="1"/>
          </p:cNvGraphicFramePr>
          <p:nvPr/>
        </p:nvGraphicFramePr>
        <p:xfrm>
          <a:off x="-774700" y="0"/>
          <a:ext cx="10693400" cy="7731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91" name="Chart" r:id="rId3" imgW="8013700" imgH="5791200" progId="MSGraph.Chart.8">
                  <p:embed followColorScheme="full"/>
                </p:oleObj>
              </mc:Choice>
              <mc:Fallback>
                <p:oleObj name="Chart" r:id="rId3" imgW="8013700" imgH="5791200" progId="MSGraph.Chart.8">
                  <p:embed followColorScheme="full"/>
                  <p:pic>
                    <p:nvPicPr>
                      <p:cNvPr id="0" name="Picture 5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774700" y="0"/>
                        <a:ext cx="10693400" cy="7731125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7874" name="Text Box 2052"/>
          <p:cNvSpPr txBox="1">
            <a:spLocks noChangeArrowheads="1"/>
          </p:cNvSpPr>
          <p:nvPr/>
        </p:nvSpPr>
        <p:spPr bwMode="auto">
          <a:xfrm>
            <a:off x="0" y="6265863"/>
            <a:ext cx="2971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dirty="0"/>
              <a:t>From M. </a:t>
            </a:r>
            <a:r>
              <a:rPr lang="en-US" sz="1800" dirty="0" smtClean="0"/>
              <a:t>Mattson, </a:t>
            </a:r>
            <a:r>
              <a:rPr lang="en-US" sz="1800" dirty="0" err="1" smtClean="0"/>
              <a:t>Normandeau</a:t>
            </a:r>
            <a:r>
              <a:rPr lang="en-US" sz="1800" dirty="0" smtClean="0"/>
              <a:t> Associates </a:t>
            </a:r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0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686800" cy="651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02" name="Text Box 3"/>
          <p:cNvSpPr txBox="1">
            <a:spLocks noChangeArrowheads="1"/>
          </p:cNvSpPr>
          <p:nvPr/>
        </p:nvSpPr>
        <p:spPr bwMode="auto">
          <a:xfrm>
            <a:off x="1143000" y="533400"/>
            <a:ext cx="656113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2400" dirty="0">
                <a:solidFill>
                  <a:schemeClr val="tx2"/>
                </a:solidFill>
              </a:rPr>
              <a:t>Hepatic  Burdens of PCBs and  PCDD/</a:t>
            </a:r>
            <a:r>
              <a:rPr lang="en-US" sz="2400" dirty="0" err="1">
                <a:solidFill>
                  <a:schemeClr val="tx2"/>
                </a:solidFill>
              </a:rPr>
              <a:t>Fs</a:t>
            </a:r>
            <a:r>
              <a:rPr lang="en-US" sz="2400" dirty="0">
                <a:solidFill>
                  <a:schemeClr val="tx2"/>
                </a:solidFill>
              </a:rPr>
              <a:t> in Adult</a:t>
            </a:r>
          </a:p>
          <a:p>
            <a:pPr algn="ctr"/>
            <a:r>
              <a:rPr lang="en-US" sz="2400" dirty="0">
                <a:solidFill>
                  <a:schemeClr val="tx2"/>
                </a:solidFill>
              </a:rPr>
              <a:t>Tomcod from the HR Estuary and Elsewhere</a:t>
            </a:r>
          </a:p>
        </p:txBody>
      </p:sp>
    </p:spTree>
    <p:extLst>
      <p:ext uri="{BB962C8B-B14F-4D97-AF65-F5344CB8AC3E}">
        <p14:creationId xmlns:p14="http://schemas.microsoft.com/office/powerpoint/2010/main" val="1412083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49" name="Rectangle 3"/>
          <p:cNvSpPr>
            <a:spLocks noChangeArrowheads="1"/>
          </p:cNvSpPr>
          <p:nvPr/>
        </p:nvSpPr>
        <p:spPr bwMode="auto">
          <a:xfrm>
            <a:off x="1385888" y="4800600"/>
            <a:ext cx="26765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PCB concentration (</a:t>
            </a:r>
            <a:r>
              <a:rPr lang="en-US" sz="1600" smtClean="0">
                <a:solidFill>
                  <a:srgbClr val="3333FF"/>
                </a:solidFill>
                <a:latin typeface="Arial" charset="0"/>
                <a:ea typeface="ＭＳ Ｐゴシック" charset="0"/>
                <a:cs typeface="ＭＳ Ｐゴシック" charset="0"/>
              </a:rPr>
              <a:t>ppm</a:t>
            </a:r>
            <a:r>
              <a:rPr lang="en-US" sz="160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)</a:t>
            </a:r>
            <a:endParaRPr lang="en-US" sz="1600" smtClean="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2450" name="Rectangle 4"/>
          <p:cNvSpPr>
            <a:spLocks noChangeArrowheads="1"/>
          </p:cNvSpPr>
          <p:nvPr/>
        </p:nvSpPr>
        <p:spPr bwMode="auto">
          <a:xfrm>
            <a:off x="1108075" y="4273550"/>
            <a:ext cx="84138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20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0</a:t>
            </a:r>
          </a:p>
        </p:txBody>
      </p:sp>
      <p:sp>
        <p:nvSpPr>
          <p:cNvPr id="232451" name="Rectangle 5"/>
          <p:cNvSpPr>
            <a:spLocks noChangeArrowheads="1"/>
          </p:cNvSpPr>
          <p:nvPr/>
        </p:nvSpPr>
        <p:spPr bwMode="auto">
          <a:xfrm>
            <a:off x="1000125" y="3814763"/>
            <a:ext cx="211138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20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0.2</a:t>
            </a:r>
          </a:p>
        </p:txBody>
      </p:sp>
      <p:sp>
        <p:nvSpPr>
          <p:cNvPr id="232452" name="Rectangle 6"/>
          <p:cNvSpPr>
            <a:spLocks noChangeArrowheads="1"/>
          </p:cNvSpPr>
          <p:nvPr/>
        </p:nvSpPr>
        <p:spPr bwMode="auto">
          <a:xfrm>
            <a:off x="1000125" y="3355975"/>
            <a:ext cx="211138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20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0.4</a:t>
            </a:r>
          </a:p>
        </p:txBody>
      </p:sp>
      <p:sp>
        <p:nvSpPr>
          <p:cNvPr id="232453" name="Rectangle 7"/>
          <p:cNvSpPr>
            <a:spLocks noChangeArrowheads="1"/>
          </p:cNvSpPr>
          <p:nvPr/>
        </p:nvSpPr>
        <p:spPr bwMode="auto">
          <a:xfrm>
            <a:off x="1000125" y="2898775"/>
            <a:ext cx="211138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20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0.6</a:t>
            </a:r>
          </a:p>
        </p:txBody>
      </p:sp>
      <p:sp>
        <p:nvSpPr>
          <p:cNvPr id="232454" name="Rectangle 8"/>
          <p:cNvSpPr>
            <a:spLocks noChangeArrowheads="1"/>
          </p:cNvSpPr>
          <p:nvPr/>
        </p:nvSpPr>
        <p:spPr bwMode="auto">
          <a:xfrm>
            <a:off x="1000125" y="2438400"/>
            <a:ext cx="211138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20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0.8</a:t>
            </a:r>
          </a:p>
        </p:txBody>
      </p:sp>
      <p:sp>
        <p:nvSpPr>
          <p:cNvPr id="232455" name="Rectangle 9"/>
          <p:cNvSpPr>
            <a:spLocks noChangeArrowheads="1"/>
          </p:cNvSpPr>
          <p:nvPr/>
        </p:nvSpPr>
        <p:spPr bwMode="auto">
          <a:xfrm>
            <a:off x="1000125" y="1981200"/>
            <a:ext cx="211138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20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1.0</a:t>
            </a:r>
          </a:p>
        </p:txBody>
      </p:sp>
      <p:sp>
        <p:nvSpPr>
          <p:cNvPr id="232456" name="Rectangle 10"/>
          <p:cNvSpPr>
            <a:spLocks noChangeArrowheads="1"/>
          </p:cNvSpPr>
          <p:nvPr/>
        </p:nvSpPr>
        <p:spPr bwMode="auto">
          <a:xfrm rot="-5400000">
            <a:off x="404813" y="3108325"/>
            <a:ext cx="7207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Survival</a:t>
            </a:r>
            <a:endParaRPr lang="en-US" sz="1600" smtClean="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2457" name="Rectangle 11"/>
          <p:cNvSpPr>
            <a:spLocks noChangeArrowheads="1"/>
          </p:cNvSpPr>
          <p:nvPr/>
        </p:nvSpPr>
        <p:spPr bwMode="auto">
          <a:xfrm>
            <a:off x="1354138" y="1258888"/>
            <a:ext cx="26765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Dioxin concentration (</a:t>
            </a:r>
            <a:r>
              <a:rPr lang="en-US" sz="1600" smtClean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ppb</a:t>
            </a:r>
            <a:r>
              <a:rPr lang="en-US" sz="160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)</a:t>
            </a:r>
            <a:endParaRPr lang="en-US" sz="1600" smtClean="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2458" name="Rectangle 12"/>
          <p:cNvSpPr>
            <a:spLocks noChangeArrowheads="1"/>
          </p:cNvSpPr>
          <p:nvPr/>
        </p:nvSpPr>
        <p:spPr bwMode="auto">
          <a:xfrm>
            <a:off x="5513388" y="4800600"/>
            <a:ext cx="26765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PCB concentration (</a:t>
            </a:r>
            <a:r>
              <a:rPr lang="en-US" sz="1600" smtClean="0">
                <a:solidFill>
                  <a:srgbClr val="3333FF"/>
                </a:solidFill>
                <a:latin typeface="Arial" charset="0"/>
                <a:ea typeface="ＭＳ Ｐゴシック" charset="0"/>
                <a:cs typeface="ＭＳ Ｐゴシック" charset="0"/>
              </a:rPr>
              <a:t>ppm</a:t>
            </a:r>
            <a:r>
              <a:rPr lang="en-US" sz="160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)</a:t>
            </a:r>
            <a:endParaRPr lang="en-US" sz="1600" smtClean="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2459" name="Rectangle 13"/>
          <p:cNvSpPr>
            <a:spLocks noChangeArrowheads="1"/>
          </p:cNvSpPr>
          <p:nvPr/>
        </p:nvSpPr>
        <p:spPr bwMode="auto">
          <a:xfrm>
            <a:off x="5235575" y="4286250"/>
            <a:ext cx="84138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20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0</a:t>
            </a:r>
          </a:p>
        </p:txBody>
      </p:sp>
      <p:sp>
        <p:nvSpPr>
          <p:cNvPr id="232460" name="Rectangle 14"/>
          <p:cNvSpPr>
            <a:spLocks noChangeArrowheads="1"/>
          </p:cNvSpPr>
          <p:nvPr/>
        </p:nvSpPr>
        <p:spPr bwMode="auto">
          <a:xfrm>
            <a:off x="5127625" y="3827463"/>
            <a:ext cx="211138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20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0.2</a:t>
            </a:r>
          </a:p>
        </p:txBody>
      </p:sp>
      <p:sp>
        <p:nvSpPr>
          <p:cNvPr id="232461" name="Rectangle 15"/>
          <p:cNvSpPr>
            <a:spLocks noChangeArrowheads="1"/>
          </p:cNvSpPr>
          <p:nvPr/>
        </p:nvSpPr>
        <p:spPr bwMode="auto">
          <a:xfrm>
            <a:off x="5127625" y="3368675"/>
            <a:ext cx="211138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20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0.4</a:t>
            </a:r>
          </a:p>
        </p:txBody>
      </p:sp>
      <p:sp>
        <p:nvSpPr>
          <p:cNvPr id="232462" name="Rectangle 16"/>
          <p:cNvSpPr>
            <a:spLocks noChangeArrowheads="1"/>
          </p:cNvSpPr>
          <p:nvPr/>
        </p:nvSpPr>
        <p:spPr bwMode="auto">
          <a:xfrm>
            <a:off x="5127625" y="2911475"/>
            <a:ext cx="211138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20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0.6</a:t>
            </a:r>
          </a:p>
        </p:txBody>
      </p:sp>
      <p:sp>
        <p:nvSpPr>
          <p:cNvPr id="232463" name="Rectangle 17"/>
          <p:cNvSpPr>
            <a:spLocks noChangeArrowheads="1"/>
          </p:cNvSpPr>
          <p:nvPr/>
        </p:nvSpPr>
        <p:spPr bwMode="auto">
          <a:xfrm>
            <a:off x="5127625" y="2451100"/>
            <a:ext cx="211138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20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0.8</a:t>
            </a:r>
          </a:p>
        </p:txBody>
      </p:sp>
      <p:sp>
        <p:nvSpPr>
          <p:cNvPr id="232464" name="Rectangle 18"/>
          <p:cNvSpPr>
            <a:spLocks noChangeArrowheads="1"/>
          </p:cNvSpPr>
          <p:nvPr/>
        </p:nvSpPr>
        <p:spPr bwMode="auto">
          <a:xfrm>
            <a:off x="5127625" y="1993900"/>
            <a:ext cx="211138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20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1.0</a:t>
            </a:r>
          </a:p>
        </p:txBody>
      </p:sp>
      <p:sp>
        <p:nvSpPr>
          <p:cNvPr id="232465" name="Rectangle 19"/>
          <p:cNvSpPr>
            <a:spLocks noChangeArrowheads="1"/>
          </p:cNvSpPr>
          <p:nvPr/>
        </p:nvSpPr>
        <p:spPr bwMode="auto">
          <a:xfrm rot="-5400000">
            <a:off x="4532313" y="3119438"/>
            <a:ext cx="7207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Survival</a:t>
            </a:r>
            <a:endParaRPr lang="en-US" sz="1600" smtClean="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2466" name="Rectangle 20"/>
          <p:cNvSpPr>
            <a:spLocks noChangeArrowheads="1"/>
          </p:cNvSpPr>
          <p:nvPr/>
        </p:nvSpPr>
        <p:spPr bwMode="auto">
          <a:xfrm>
            <a:off x="5481638" y="1271588"/>
            <a:ext cx="26765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Dioxin concentration (</a:t>
            </a:r>
            <a:r>
              <a:rPr lang="en-US" sz="1600" smtClean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ppb</a:t>
            </a:r>
            <a:r>
              <a:rPr lang="en-US" sz="160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)</a:t>
            </a:r>
            <a:endParaRPr lang="en-US" sz="1600" smtClean="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2467" name="Rectangle 21"/>
          <p:cNvSpPr>
            <a:spLocks noChangeArrowheads="1"/>
          </p:cNvSpPr>
          <p:nvPr/>
        </p:nvSpPr>
        <p:spPr bwMode="auto">
          <a:xfrm>
            <a:off x="1320800" y="1841500"/>
            <a:ext cx="4763" cy="2752725"/>
          </a:xfrm>
          <a:prstGeom prst="rect">
            <a:avLst/>
          </a:prstGeom>
          <a:solidFill>
            <a:srgbClr val="000000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smtClean="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2468" name="Line 22"/>
          <p:cNvSpPr>
            <a:spLocks noChangeShapeType="1"/>
          </p:cNvSpPr>
          <p:nvPr/>
        </p:nvSpPr>
        <p:spPr bwMode="auto">
          <a:xfrm flipH="1">
            <a:off x="1320800" y="4367213"/>
            <a:ext cx="50800" cy="4762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smtClean="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2469" name="Line 23"/>
          <p:cNvSpPr>
            <a:spLocks noChangeShapeType="1"/>
          </p:cNvSpPr>
          <p:nvPr/>
        </p:nvSpPr>
        <p:spPr bwMode="auto">
          <a:xfrm flipH="1">
            <a:off x="1320800" y="3908425"/>
            <a:ext cx="50800" cy="4763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smtClean="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2470" name="Line 24"/>
          <p:cNvSpPr>
            <a:spLocks noChangeShapeType="1"/>
          </p:cNvSpPr>
          <p:nvPr/>
        </p:nvSpPr>
        <p:spPr bwMode="auto">
          <a:xfrm flipH="1">
            <a:off x="1320800" y="3449638"/>
            <a:ext cx="50800" cy="4762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smtClean="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2471" name="Line 25"/>
          <p:cNvSpPr>
            <a:spLocks noChangeShapeType="1"/>
          </p:cNvSpPr>
          <p:nvPr/>
        </p:nvSpPr>
        <p:spPr bwMode="auto">
          <a:xfrm flipH="1">
            <a:off x="1320800" y="2986088"/>
            <a:ext cx="50800" cy="4762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smtClean="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2472" name="Line 26"/>
          <p:cNvSpPr>
            <a:spLocks noChangeShapeType="1"/>
          </p:cNvSpPr>
          <p:nvPr/>
        </p:nvSpPr>
        <p:spPr bwMode="auto">
          <a:xfrm flipH="1">
            <a:off x="1320800" y="2525713"/>
            <a:ext cx="50800" cy="635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smtClean="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2473" name="Line 27"/>
          <p:cNvSpPr>
            <a:spLocks noChangeShapeType="1"/>
          </p:cNvSpPr>
          <p:nvPr/>
        </p:nvSpPr>
        <p:spPr bwMode="auto">
          <a:xfrm flipH="1">
            <a:off x="1320800" y="2068513"/>
            <a:ext cx="50800" cy="4762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smtClean="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2474" name="Line 28"/>
          <p:cNvSpPr>
            <a:spLocks noChangeShapeType="1"/>
          </p:cNvSpPr>
          <p:nvPr/>
        </p:nvSpPr>
        <p:spPr bwMode="auto">
          <a:xfrm>
            <a:off x="1366838" y="3232150"/>
            <a:ext cx="2733675" cy="0"/>
          </a:xfrm>
          <a:prstGeom prst="line">
            <a:avLst/>
          </a:prstGeom>
          <a:noFill/>
          <a:ln w="19050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smtClean="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2475" name="Line 29"/>
          <p:cNvSpPr>
            <a:spLocks noChangeShapeType="1"/>
          </p:cNvSpPr>
          <p:nvPr/>
        </p:nvSpPr>
        <p:spPr bwMode="auto">
          <a:xfrm flipV="1">
            <a:off x="1449388" y="1841500"/>
            <a:ext cx="9525" cy="34925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smtClean="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2476" name="Line 30"/>
          <p:cNvSpPr>
            <a:spLocks noChangeShapeType="1"/>
          </p:cNvSpPr>
          <p:nvPr/>
        </p:nvSpPr>
        <p:spPr bwMode="auto">
          <a:xfrm flipV="1">
            <a:off x="2300288" y="1841500"/>
            <a:ext cx="7937" cy="34925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smtClean="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2477" name="Line 31"/>
          <p:cNvSpPr>
            <a:spLocks noChangeShapeType="1"/>
          </p:cNvSpPr>
          <p:nvPr/>
        </p:nvSpPr>
        <p:spPr bwMode="auto">
          <a:xfrm flipV="1">
            <a:off x="3143250" y="1841500"/>
            <a:ext cx="6350" cy="34925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smtClean="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2478" name="Line 32"/>
          <p:cNvSpPr>
            <a:spLocks noChangeShapeType="1"/>
          </p:cNvSpPr>
          <p:nvPr/>
        </p:nvSpPr>
        <p:spPr bwMode="auto">
          <a:xfrm flipV="1">
            <a:off x="3984625" y="1841500"/>
            <a:ext cx="6350" cy="34925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smtClean="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2479" name="Line 33"/>
          <p:cNvSpPr>
            <a:spLocks noChangeShapeType="1"/>
          </p:cNvSpPr>
          <p:nvPr/>
        </p:nvSpPr>
        <p:spPr bwMode="auto">
          <a:xfrm>
            <a:off x="1449388" y="4560888"/>
            <a:ext cx="9525" cy="33337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smtClean="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2480" name="Line 34"/>
          <p:cNvSpPr>
            <a:spLocks noChangeShapeType="1"/>
          </p:cNvSpPr>
          <p:nvPr/>
        </p:nvSpPr>
        <p:spPr bwMode="auto">
          <a:xfrm>
            <a:off x="2300288" y="4560888"/>
            <a:ext cx="7937" cy="33337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smtClean="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2481" name="Line 35"/>
          <p:cNvSpPr>
            <a:spLocks noChangeShapeType="1"/>
          </p:cNvSpPr>
          <p:nvPr/>
        </p:nvSpPr>
        <p:spPr bwMode="auto">
          <a:xfrm>
            <a:off x="3143250" y="4560888"/>
            <a:ext cx="6350" cy="33337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smtClean="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2482" name="Line 36"/>
          <p:cNvSpPr>
            <a:spLocks noChangeShapeType="1"/>
          </p:cNvSpPr>
          <p:nvPr/>
        </p:nvSpPr>
        <p:spPr bwMode="auto">
          <a:xfrm>
            <a:off x="3984625" y="4560888"/>
            <a:ext cx="6350" cy="33337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smtClean="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2483" name="Line 37"/>
          <p:cNvSpPr>
            <a:spLocks noChangeShapeType="1"/>
          </p:cNvSpPr>
          <p:nvPr/>
        </p:nvSpPr>
        <p:spPr bwMode="auto">
          <a:xfrm rot="-5400000">
            <a:off x="2110581" y="3713957"/>
            <a:ext cx="881063" cy="0"/>
          </a:xfrm>
          <a:prstGeom prst="line">
            <a:avLst/>
          </a:prstGeom>
          <a:noFill/>
          <a:ln w="19050">
            <a:solidFill>
              <a:srgbClr val="FF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smtClean="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2484" name="Rectangle 38"/>
          <p:cNvSpPr>
            <a:spLocks noChangeArrowheads="1"/>
          </p:cNvSpPr>
          <p:nvPr/>
        </p:nvSpPr>
        <p:spPr bwMode="auto">
          <a:xfrm>
            <a:off x="2819400" y="1828800"/>
            <a:ext cx="1144588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Shinnecock Bay</a:t>
            </a:r>
            <a:endParaRPr lang="en-US" sz="1600" smtClean="0">
              <a:solidFill>
                <a:srgbClr val="0000FF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2485" name="Line 39"/>
          <p:cNvSpPr>
            <a:spLocks noChangeShapeType="1"/>
          </p:cNvSpPr>
          <p:nvPr/>
        </p:nvSpPr>
        <p:spPr bwMode="auto">
          <a:xfrm>
            <a:off x="2300288" y="2668588"/>
            <a:ext cx="549275" cy="1227137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smtClean="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2486" name="Line 40"/>
          <p:cNvSpPr>
            <a:spLocks noChangeShapeType="1"/>
          </p:cNvSpPr>
          <p:nvPr/>
        </p:nvSpPr>
        <p:spPr bwMode="auto">
          <a:xfrm>
            <a:off x="2835275" y="3860800"/>
            <a:ext cx="276225" cy="496888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smtClean="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2487" name="Line 41"/>
          <p:cNvSpPr>
            <a:spLocks noChangeShapeType="1"/>
          </p:cNvSpPr>
          <p:nvPr/>
        </p:nvSpPr>
        <p:spPr bwMode="auto">
          <a:xfrm>
            <a:off x="3138488" y="3533775"/>
            <a:ext cx="800100" cy="666750"/>
          </a:xfrm>
          <a:prstGeom prst="line">
            <a:avLst/>
          </a:prstGeom>
          <a:noFill/>
          <a:ln w="19050">
            <a:solidFill>
              <a:srgbClr val="3333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smtClean="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2488" name="Line 42"/>
          <p:cNvSpPr>
            <a:spLocks noChangeShapeType="1"/>
          </p:cNvSpPr>
          <p:nvPr/>
        </p:nvSpPr>
        <p:spPr bwMode="auto">
          <a:xfrm>
            <a:off x="3167063" y="4365625"/>
            <a:ext cx="796925" cy="1588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smtClean="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2489" name="Line 43"/>
          <p:cNvSpPr>
            <a:spLocks noChangeShapeType="1"/>
          </p:cNvSpPr>
          <p:nvPr/>
        </p:nvSpPr>
        <p:spPr bwMode="auto">
          <a:xfrm>
            <a:off x="1479550" y="2643188"/>
            <a:ext cx="814388" cy="1017587"/>
          </a:xfrm>
          <a:prstGeom prst="line">
            <a:avLst/>
          </a:prstGeom>
          <a:noFill/>
          <a:ln w="19050">
            <a:solidFill>
              <a:srgbClr val="3333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smtClean="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2490" name="Line 44"/>
          <p:cNvSpPr>
            <a:spLocks noChangeShapeType="1"/>
          </p:cNvSpPr>
          <p:nvPr/>
        </p:nvSpPr>
        <p:spPr bwMode="auto">
          <a:xfrm>
            <a:off x="2292350" y="3171825"/>
            <a:ext cx="542925" cy="274638"/>
          </a:xfrm>
          <a:prstGeom prst="line">
            <a:avLst/>
          </a:prstGeom>
          <a:noFill/>
          <a:ln w="19050">
            <a:solidFill>
              <a:srgbClr val="3333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smtClean="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2491" name="Line 45"/>
          <p:cNvSpPr>
            <a:spLocks noChangeShapeType="1"/>
          </p:cNvSpPr>
          <p:nvPr/>
        </p:nvSpPr>
        <p:spPr bwMode="auto">
          <a:xfrm>
            <a:off x="2306638" y="3665538"/>
            <a:ext cx="525462" cy="361950"/>
          </a:xfrm>
          <a:prstGeom prst="line">
            <a:avLst/>
          </a:prstGeom>
          <a:noFill/>
          <a:ln w="19050">
            <a:solidFill>
              <a:srgbClr val="3333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smtClean="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2492" name="Line 46"/>
          <p:cNvSpPr>
            <a:spLocks noChangeShapeType="1"/>
          </p:cNvSpPr>
          <p:nvPr/>
        </p:nvSpPr>
        <p:spPr bwMode="auto">
          <a:xfrm rot="5400000" flipH="1">
            <a:off x="1391444" y="3798094"/>
            <a:ext cx="1123950" cy="7938"/>
          </a:xfrm>
          <a:prstGeom prst="line">
            <a:avLst/>
          </a:prstGeom>
          <a:noFill/>
          <a:ln w="19050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smtClean="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2493" name="Line 47"/>
          <p:cNvSpPr>
            <a:spLocks noChangeShapeType="1"/>
          </p:cNvSpPr>
          <p:nvPr/>
        </p:nvSpPr>
        <p:spPr bwMode="auto">
          <a:xfrm>
            <a:off x="2289175" y="2844800"/>
            <a:ext cx="558800" cy="125413"/>
          </a:xfrm>
          <a:prstGeom prst="line">
            <a:avLst/>
          </a:prstGeom>
          <a:noFill/>
          <a:ln w="19050">
            <a:solidFill>
              <a:srgbClr val="3333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smtClean="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2494" name="Line 48"/>
          <p:cNvSpPr>
            <a:spLocks noChangeShapeType="1"/>
          </p:cNvSpPr>
          <p:nvPr/>
        </p:nvSpPr>
        <p:spPr bwMode="auto">
          <a:xfrm>
            <a:off x="3149600" y="3327400"/>
            <a:ext cx="800100" cy="696913"/>
          </a:xfrm>
          <a:prstGeom prst="line">
            <a:avLst/>
          </a:prstGeom>
          <a:noFill/>
          <a:ln w="19050">
            <a:solidFill>
              <a:srgbClr val="3333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smtClean="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2495" name="Line 49"/>
          <p:cNvSpPr>
            <a:spLocks noChangeShapeType="1"/>
          </p:cNvSpPr>
          <p:nvPr/>
        </p:nvSpPr>
        <p:spPr bwMode="auto">
          <a:xfrm>
            <a:off x="3141663" y="3144838"/>
            <a:ext cx="792162" cy="358775"/>
          </a:xfrm>
          <a:prstGeom prst="line">
            <a:avLst/>
          </a:prstGeom>
          <a:noFill/>
          <a:ln w="19050">
            <a:solidFill>
              <a:srgbClr val="3333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smtClean="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2496" name="Line 50"/>
          <p:cNvSpPr>
            <a:spLocks noChangeShapeType="1"/>
          </p:cNvSpPr>
          <p:nvPr/>
        </p:nvSpPr>
        <p:spPr bwMode="auto">
          <a:xfrm>
            <a:off x="3149600" y="4343400"/>
            <a:ext cx="815975" cy="11113"/>
          </a:xfrm>
          <a:prstGeom prst="line">
            <a:avLst/>
          </a:prstGeom>
          <a:noFill/>
          <a:ln w="19050">
            <a:solidFill>
              <a:srgbClr val="3333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smtClean="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2497" name="Rectangle 51"/>
          <p:cNvSpPr>
            <a:spLocks noChangeArrowheads="1"/>
          </p:cNvSpPr>
          <p:nvPr/>
        </p:nvSpPr>
        <p:spPr bwMode="auto">
          <a:xfrm>
            <a:off x="1839913" y="4365625"/>
            <a:ext cx="20955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00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126</a:t>
            </a:r>
          </a:p>
        </p:txBody>
      </p:sp>
      <p:sp>
        <p:nvSpPr>
          <p:cNvPr id="232498" name="Line 52"/>
          <p:cNvSpPr>
            <a:spLocks noChangeShapeType="1"/>
          </p:cNvSpPr>
          <p:nvPr/>
        </p:nvSpPr>
        <p:spPr bwMode="auto">
          <a:xfrm rot="5400000" flipH="1">
            <a:off x="1812926" y="3805237"/>
            <a:ext cx="1123950" cy="9525"/>
          </a:xfrm>
          <a:prstGeom prst="line">
            <a:avLst/>
          </a:prstGeom>
          <a:noFill/>
          <a:ln w="19050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smtClean="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2499" name="Rectangle 53"/>
          <p:cNvSpPr>
            <a:spLocks noChangeArrowheads="1"/>
          </p:cNvSpPr>
          <p:nvPr/>
        </p:nvSpPr>
        <p:spPr bwMode="auto">
          <a:xfrm>
            <a:off x="2306638" y="4368800"/>
            <a:ext cx="1397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00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81</a:t>
            </a:r>
          </a:p>
        </p:txBody>
      </p:sp>
      <p:sp>
        <p:nvSpPr>
          <p:cNvPr id="232500" name="Line 54"/>
          <p:cNvSpPr>
            <a:spLocks noChangeShapeType="1"/>
          </p:cNvSpPr>
          <p:nvPr/>
        </p:nvSpPr>
        <p:spPr bwMode="auto">
          <a:xfrm rot="5400000" flipH="1">
            <a:off x="2438401" y="3797300"/>
            <a:ext cx="1123950" cy="9525"/>
          </a:xfrm>
          <a:prstGeom prst="line">
            <a:avLst/>
          </a:prstGeom>
          <a:noFill/>
          <a:ln w="19050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smtClean="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2501" name="Rectangle 55"/>
          <p:cNvSpPr>
            <a:spLocks noChangeArrowheads="1"/>
          </p:cNvSpPr>
          <p:nvPr/>
        </p:nvSpPr>
        <p:spPr bwMode="auto">
          <a:xfrm>
            <a:off x="2935288" y="4368800"/>
            <a:ext cx="1397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00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77</a:t>
            </a:r>
          </a:p>
        </p:txBody>
      </p:sp>
      <p:sp>
        <p:nvSpPr>
          <p:cNvPr id="232502" name="Line 56"/>
          <p:cNvSpPr>
            <a:spLocks noChangeShapeType="1"/>
          </p:cNvSpPr>
          <p:nvPr/>
        </p:nvSpPr>
        <p:spPr bwMode="auto">
          <a:xfrm rot="5400000" flipH="1">
            <a:off x="2784476" y="3803650"/>
            <a:ext cx="1123950" cy="9525"/>
          </a:xfrm>
          <a:prstGeom prst="line">
            <a:avLst/>
          </a:prstGeom>
          <a:noFill/>
          <a:ln w="19050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smtClean="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2503" name="Rectangle 57"/>
          <p:cNvSpPr>
            <a:spLocks noChangeArrowheads="1"/>
          </p:cNvSpPr>
          <p:nvPr/>
        </p:nvSpPr>
        <p:spPr bwMode="auto">
          <a:xfrm>
            <a:off x="3235325" y="4368800"/>
            <a:ext cx="20955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00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169</a:t>
            </a:r>
          </a:p>
        </p:txBody>
      </p:sp>
      <p:sp>
        <p:nvSpPr>
          <p:cNvPr id="232504" name="Rectangle 58"/>
          <p:cNvSpPr>
            <a:spLocks noChangeArrowheads="1"/>
          </p:cNvSpPr>
          <p:nvPr/>
        </p:nvSpPr>
        <p:spPr bwMode="auto">
          <a:xfrm>
            <a:off x="2376488" y="4191000"/>
            <a:ext cx="38735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00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dioxin</a:t>
            </a:r>
          </a:p>
        </p:txBody>
      </p:sp>
      <p:sp>
        <p:nvSpPr>
          <p:cNvPr id="232505" name="Line 59"/>
          <p:cNvSpPr>
            <a:spLocks noChangeShapeType="1"/>
          </p:cNvSpPr>
          <p:nvPr/>
        </p:nvSpPr>
        <p:spPr bwMode="auto">
          <a:xfrm rot="-5400000">
            <a:off x="2439193" y="4447382"/>
            <a:ext cx="239713" cy="0"/>
          </a:xfrm>
          <a:prstGeom prst="line">
            <a:avLst/>
          </a:prstGeom>
          <a:noFill/>
          <a:ln w="19050">
            <a:solidFill>
              <a:srgbClr val="FF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smtClean="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2506" name="Line 60"/>
          <p:cNvSpPr>
            <a:spLocks noChangeShapeType="1"/>
          </p:cNvSpPr>
          <p:nvPr/>
        </p:nvSpPr>
        <p:spPr bwMode="auto">
          <a:xfrm rot="5400000" flipH="1">
            <a:off x="1920875" y="4549775"/>
            <a:ext cx="69850" cy="0"/>
          </a:xfrm>
          <a:prstGeom prst="line">
            <a:avLst/>
          </a:prstGeom>
          <a:noFill/>
          <a:ln w="19050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smtClean="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2507" name="Line 61"/>
          <p:cNvSpPr>
            <a:spLocks noChangeShapeType="1"/>
          </p:cNvSpPr>
          <p:nvPr/>
        </p:nvSpPr>
        <p:spPr bwMode="auto">
          <a:xfrm rot="5400000" flipH="1">
            <a:off x="2341563" y="4532313"/>
            <a:ext cx="69850" cy="0"/>
          </a:xfrm>
          <a:prstGeom prst="line">
            <a:avLst/>
          </a:prstGeom>
          <a:noFill/>
          <a:ln w="19050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smtClean="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2508" name="Line 62"/>
          <p:cNvSpPr>
            <a:spLocks noChangeShapeType="1"/>
          </p:cNvSpPr>
          <p:nvPr/>
        </p:nvSpPr>
        <p:spPr bwMode="auto">
          <a:xfrm rot="5400000" flipH="1">
            <a:off x="2978150" y="4545013"/>
            <a:ext cx="69850" cy="0"/>
          </a:xfrm>
          <a:prstGeom prst="line">
            <a:avLst/>
          </a:prstGeom>
          <a:noFill/>
          <a:ln w="19050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smtClean="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2509" name="Line 63"/>
          <p:cNvSpPr>
            <a:spLocks noChangeShapeType="1"/>
          </p:cNvSpPr>
          <p:nvPr/>
        </p:nvSpPr>
        <p:spPr bwMode="auto">
          <a:xfrm rot="5400000" flipH="1">
            <a:off x="3324225" y="4545013"/>
            <a:ext cx="69850" cy="0"/>
          </a:xfrm>
          <a:prstGeom prst="line">
            <a:avLst/>
          </a:prstGeom>
          <a:noFill/>
          <a:ln w="19050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smtClean="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2510" name="Line 64"/>
          <p:cNvSpPr>
            <a:spLocks noChangeShapeType="1"/>
          </p:cNvSpPr>
          <p:nvPr/>
        </p:nvSpPr>
        <p:spPr bwMode="auto">
          <a:xfrm>
            <a:off x="1416050" y="2665413"/>
            <a:ext cx="2570163" cy="0"/>
          </a:xfrm>
          <a:prstGeom prst="line">
            <a:avLst/>
          </a:prstGeom>
          <a:noFill/>
          <a:ln w="19050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smtClean="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2511" name="Rectangle 65"/>
          <p:cNvSpPr>
            <a:spLocks noChangeArrowheads="1"/>
          </p:cNvSpPr>
          <p:nvPr/>
        </p:nvSpPr>
        <p:spPr bwMode="auto">
          <a:xfrm>
            <a:off x="3203575" y="2487613"/>
            <a:ext cx="682625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00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control</a:t>
            </a:r>
            <a:endParaRPr lang="en-US" sz="1000" smtClean="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2512" name="Rectangle 66"/>
          <p:cNvSpPr>
            <a:spLocks noChangeArrowheads="1"/>
          </p:cNvSpPr>
          <p:nvPr/>
        </p:nvSpPr>
        <p:spPr bwMode="auto">
          <a:xfrm>
            <a:off x="3200400" y="3051175"/>
            <a:ext cx="682625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00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50</a:t>
            </a:r>
            <a:r>
              <a:rPr lang="en-US" sz="1000" baseline="3000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th</a:t>
            </a:r>
            <a:r>
              <a:rPr lang="en-US" sz="100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-ile</a:t>
            </a:r>
            <a:endParaRPr lang="en-US" sz="1000" smtClean="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2513" name="Line 67"/>
          <p:cNvSpPr>
            <a:spLocks noChangeShapeType="1"/>
          </p:cNvSpPr>
          <p:nvPr/>
        </p:nvSpPr>
        <p:spPr bwMode="auto">
          <a:xfrm flipV="1">
            <a:off x="6467475" y="2373313"/>
            <a:ext cx="808038" cy="19050"/>
          </a:xfrm>
          <a:prstGeom prst="line">
            <a:avLst/>
          </a:prstGeom>
          <a:noFill/>
          <a:ln w="19050">
            <a:solidFill>
              <a:srgbClr val="3333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smtClean="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2514" name="Oval 68"/>
          <p:cNvSpPr>
            <a:spLocks noChangeArrowheads="1"/>
          </p:cNvSpPr>
          <p:nvPr/>
        </p:nvSpPr>
        <p:spPr bwMode="auto">
          <a:xfrm>
            <a:off x="2271713" y="2635250"/>
            <a:ext cx="57150" cy="58738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smtClean="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2515" name="Line 69"/>
          <p:cNvSpPr>
            <a:spLocks noChangeShapeType="1"/>
          </p:cNvSpPr>
          <p:nvPr/>
        </p:nvSpPr>
        <p:spPr bwMode="auto">
          <a:xfrm>
            <a:off x="6465888" y="2279650"/>
            <a:ext cx="795337" cy="53975"/>
          </a:xfrm>
          <a:prstGeom prst="line">
            <a:avLst/>
          </a:prstGeom>
          <a:noFill/>
          <a:ln w="19050">
            <a:solidFill>
              <a:srgbClr val="3333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smtClean="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2516" name="Line 70"/>
          <p:cNvSpPr>
            <a:spLocks noChangeShapeType="1"/>
          </p:cNvSpPr>
          <p:nvPr/>
        </p:nvSpPr>
        <p:spPr bwMode="auto">
          <a:xfrm flipV="1">
            <a:off x="6483350" y="2265363"/>
            <a:ext cx="782638" cy="69850"/>
          </a:xfrm>
          <a:prstGeom prst="line">
            <a:avLst/>
          </a:prstGeom>
          <a:noFill/>
          <a:ln w="19050">
            <a:solidFill>
              <a:srgbClr val="3333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smtClean="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2517" name="Line 71"/>
          <p:cNvSpPr>
            <a:spLocks noChangeShapeType="1"/>
          </p:cNvSpPr>
          <p:nvPr/>
        </p:nvSpPr>
        <p:spPr bwMode="auto">
          <a:xfrm>
            <a:off x="6473825" y="2411413"/>
            <a:ext cx="788988" cy="31750"/>
          </a:xfrm>
          <a:prstGeom prst="line">
            <a:avLst/>
          </a:prstGeom>
          <a:noFill/>
          <a:ln w="19050">
            <a:solidFill>
              <a:srgbClr val="3333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smtClean="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2518" name="Rectangle 72"/>
          <p:cNvSpPr>
            <a:spLocks noChangeArrowheads="1"/>
          </p:cNvSpPr>
          <p:nvPr/>
        </p:nvSpPr>
        <p:spPr bwMode="auto">
          <a:xfrm>
            <a:off x="4106863" y="1838325"/>
            <a:ext cx="4762" cy="2752725"/>
          </a:xfrm>
          <a:prstGeom prst="rect">
            <a:avLst/>
          </a:prstGeom>
          <a:solidFill>
            <a:srgbClr val="000000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smtClean="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2519" name="Line 73"/>
          <p:cNvSpPr>
            <a:spLocks noChangeShapeType="1"/>
          </p:cNvSpPr>
          <p:nvPr/>
        </p:nvSpPr>
        <p:spPr bwMode="auto">
          <a:xfrm>
            <a:off x="4054475" y="4367213"/>
            <a:ext cx="33338" cy="4762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smtClean="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2520" name="Line 74"/>
          <p:cNvSpPr>
            <a:spLocks noChangeShapeType="1"/>
          </p:cNvSpPr>
          <p:nvPr/>
        </p:nvSpPr>
        <p:spPr bwMode="auto">
          <a:xfrm>
            <a:off x="4054475" y="3908425"/>
            <a:ext cx="33338" cy="4763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smtClean="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2521" name="Line 75"/>
          <p:cNvSpPr>
            <a:spLocks noChangeShapeType="1"/>
          </p:cNvSpPr>
          <p:nvPr/>
        </p:nvSpPr>
        <p:spPr bwMode="auto">
          <a:xfrm>
            <a:off x="4054475" y="3449638"/>
            <a:ext cx="33338" cy="4762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smtClean="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2522" name="Line 76"/>
          <p:cNvSpPr>
            <a:spLocks noChangeShapeType="1"/>
          </p:cNvSpPr>
          <p:nvPr/>
        </p:nvSpPr>
        <p:spPr bwMode="auto">
          <a:xfrm>
            <a:off x="4054475" y="2986088"/>
            <a:ext cx="33338" cy="4762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smtClean="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2523" name="Line 77"/>
          <p:cNvSpPr>
            <a:spLocks noChangeShapeType="1"/>
          </p:cNvSpPr>
          <p:nvPr/>
        </p:nvSpPr>
        <p:spPr bwMode="auto">
          <a:xfrm>
            <a:off x="4054475" y="2525713"/>
            <a:ext cx="33338" cy="635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smtClean="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2524" name="Line 78"/>
          <p:cNvSpPr>
            <a:spLocks noChangeShapeType="1"/>
          </p:cNvSpPr>
          <p:nvPr/>
        </p:nvSpPr>
        <p:spPr bwMode="auto">
          <a:xfrm>
            <a:off x="4054475" y="2068513"/>
            <a:ext cx="33338" cy="4762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smtClean="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2525" name="Rectangle 79"/>
          <p:cNvSpPr>
            <a:spLocks noChangeArrowheads="1"/>
          </p:cNvSpPr>
          <p:nvPr/>
        </p:nvSpPr>
        <p:spPr bwMode="auto">
          <a:xfrm>
            <a:off x="1339850" y="1835150"/>
            <a:ext cx="2759075" cy="3175"/>
          </a:xfrm>
          <a:prstGeom prst="rect">
            <a:avLst/>
          </a:prstGeom>
          <a:solidFill>
            <a:srgbClr val="000000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smtClean="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2526" name="Rectangle 80"/>
          <p:cNvSpPr>
            <a:spLocks noChangeArrowheads="1"/>
          </p:cNvSpPr>
          <p:nvPr/>
        </p:nvSpPr>
        <p:spPr bwMode="auto">
          <a:xfrm>
            <a:off x="1339850" y="4591050"/>
            <a:ext cx="2759075" cy="4763"/>
          </a:xfrm>
          <a:prstGeom prst="rect">
            <a:avLst/>
          </a:prstGeom>
          <a:solidFill>
            <a:srgbClr val="000000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smtClean="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232527" name="Group 81"/>
          <p:cNvGrpSpPr>
            <a:grpSpLocks/>
          </p:cNvGrpSpPr>
          <p:nvPr/>
        </p:nvGrpSpPr>
        <p:grpSpPr bwMode="auto">
          <a:xfrm>
            <a:off x="1247775" y="1635125"/>
            <a:ext cx="2838450" cy="3216275"/>
            <a:chOff x="786" y="1296"/>
            <a:chExt cx="1788" cy="2026"/>
          </a:xfrm>
        </p:grpSpPr>
        <p:sp>
          <p:nvSpPr>
            <p:cNvPr id="232620" name="Rectangle 82"/>
            <p:cNvSpPr>
              <a:spLocks noChangeArrowheads="1"/>
            </p:cNvSpPr>
            <p:nvPr/>
          </p:nvSpPr>
          <p:spPr bwMode="auto">
            <a:xfrm>
              <a:off x="786" y="3207"/>
              <a:ext cx="239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smtClean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0.001</a:t>
              </a:r>
              <a:endParaRPr lang="en-US" sz="1200" smtClean="0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32621" name="Rectangle 83"/>
            <p:cNvSpPr>
              <a:spLocks noChangeArrowheads="1"/>
            </p:cNvSpPr>
            <p:nvPr/>
          </p:nvSpPr>
          <p:spPr bwMode="auto">
            <a:xfrm>
              <a:off x="1360" y="3207"/>
              <a:ext cx="186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smtClean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0.01</a:t>
              </a:r>
              <a:endParaRPr lang="en-US" sz="1200" smtClean="0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32622" name="Rectangle 84"/>
            <p:cNvSpPr>
              <a:spLocks noChangeArrowheads="1"/>
            </p:cNvSpPr>
            <p:nvPr/>
          </p:nvSpPr>
          <p:spPr bwMode="auto">
            <a:xfrm>
              <a:off x="1912" y="3207"/>
              <a:ext cx="133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smtClean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0.1</a:t>
              </a:r>
              <a:endParaRPr lang="en-US" sz="1200" smtClean="0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32623" name="Rectangle 85"/>
            <p:cNvSpPr>
              <a:spLocks noChangeArrowheads="1"/>
            </p:cNvSpPr>
            <p:nvPr/>
          </p:nvSpPr>
          <p:spPr bwMode="auto">
            <a:xfrm>
              <a:off x="2419" y="3207"/>
              <a:ext cx="133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smtClean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1.0</a:t>
              </a:r>
              <a:endParaRPr lang="en-US" sz="1200" smtClean="0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32624" name="Rectangle 86"/>
            <p:cNvSpPr>
              <a:spLocks noChangeArrowheads="1"/>
            </p:cNvSpPr>
            <p:nvPr/>
          </p:nvSpPr>
          <p:spPr bwMode="auto">
            <a:xfrm>
              <a:off x="808" y="1296"/>
              <a:ext cx="239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smtClean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0.001</a:t>
              </a:r>
              <a:endParaRPr lang="en-US" sz="1200" smtClean="0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32625" name="Rectangle 87"/>
            <p:cNvSpPr>
              <a:spLocks noChangeArrowheads="1"/>
            </p:cNvSpPr>
            <p:nvPr/>
          </p:nvSpPr>
          <p:spPr bwMode="auto">
            <a:xfrm>
              <a:off x="1382" y="1296"/>
              <a:ext cx="186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smtClean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0.01</a:t>
              </a:r>
              <a:endParaRPr lang="en-US" sz="1200" smtClean="0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32626" name="Rectangle 88"/>
            <p:cNvSpPr>
              <a:spLocks noChangeArrowheads="1"/>
            </p:cNvSpPr>
            <p:nvPr/>
          </p:nvSpPr>
          <p:spPr bwMode="auto">
            <a:xfrm>
              <a:off x="1934" y="1296"/>
              <a:ext cx="133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smtClean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0.1</a:t>
              </a:r>
              <a:endParaRPr lang="en-US" sz="1200" smtClean="0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32627" name="Rectangle 89"/>
            <p:cNvSpPr>
              <a:spLocks noChangeArrowheads="1"/>
            </p:cNvSpPr>
            <p:nvPr/>
          </p:nvSpPr>
          <p:spPr bwMode="auto">
            <a:xfrm>
              <a:off x="2441" y="1296"/>
              <a:ext cx="133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smtClean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1.0</a:t>
              </a:r>
              <a:endParaRPr lang="en-US" sz="1200" smtClean="0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232528" name="Oval 90"/>
          <p:cNvSpPr>
            <a:spLocks noChangeArrowheads="1"/>
          </p:cNvSpPr>
          <p:nvPr/>
        </p:nvSpPr>
        <p:spPr bwMode="auto">
          <a:xfrm>
            <a:off x="2505075" y="3184525"/>
            <a:ext cx="88900" cy="88900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smtClean="0">
              <a:solidFill>
                <a:srgbClr val="FF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2529" name="Oval 91"/>
          <p:cNvSpPr>
            <a:spLocks noChangeArrowheads="1"/>
          </p:cNvSpPr>
          <p:nvPr/>
        </p:nvSpPr>
        <p:spPr bwMode="auto">
          <a:xfrm>
            <a:off x="1906588" y="3186113"/>
            <a:ext cx="88900" cy="88900"/>
          </a:xfrm>
          <a:prstGeom prst="ellips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smtClean="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2530" name="Oval 92"/>
          <p:cNvSpPr>
            <a:spLocks noChangeArrowheads="1"/>
          </p:cNvSpPr>
          <p:nvPr/>
        </p:nvSpPr>
        <p:spPr bwMode="auto">
          <a:xfrm>
            <a:off x="2324100" y="3184525"/>
            <a:ext cx="88900" cy="88900"/>
          </a:xfrm>
          <a:prstGeom prst="ellips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smtClean="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2531" name="Oval 93"/>
          <p:cNvSpPr>
            <a:spLocks noChangeArrowheads="1"/>
          </p:cNvSpPr>
          <p:nvPr/>
        </p:nvSpPr>
        <p:spPr bwMode="auto">
          <a:xfrm>
            <a:off x="2952750" y="3184525"/>
            <a:ext cx="88900" cy="88900"/>
          </a:xfrm>
          <a:prstGeom prst="ellips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smtClean="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2532" name="Oval 94"/>
          <p:cNvSpPr>
            <a:spLocks noChangeArrowheads="1"/>
          </p:cNvSpPr>
          <p:nvPr/>
        </p:nvSpPr>
        <p:spPr bwMode="auto">
          <a:xfrm>
            <a:off x="3295650" y="3184525"/>
            <a:ext cx="88900" cy="88900"/>
          </a:xfrm>
          <a:prstGeom prst="ellips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smtClean="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232533" name="Group 95"/>
          <p:cNvGrpSpPr>
            <a:grpSpLocks/>
          </p:cNvGrpSpPr>
          <p:nvPr/>
        </p:nvGrpSpPr>
        <p:grpSpPr bwMode="auto">
          <a:xfrm>
            <a:off x="5451475" y="1857375"/>
            <a:ext cx="2790825" cy="2760663"/>
            <a:chOff x="832" y="1422"/>
            <a:chExt cx="1758" cy="1739"/>
          </a:xfrm>
        </p:grpSpPr>
        <p:sp>
          <p:nvSpPr>
            <p:cNvPr id="232595" name="Rectangle 96"/>
            <p:cNvSpPr>
              <a:spLocks noChangeArrowheads="1"/>
            </p:cNvSpPr>
            <p:nvPr/>
          </p:nvSpPr>
          <p:spPr bwMode="auto">
            <a:xfrm>
              <a:off x="832" y="1426"/>
              <a:ext cx="3" cy="1734"/>
            </a:xfrm>
            <a:prstGeom prst="rect">
              <a:avLst/>
            </a:prstGeom>
            <a:solidFill>
              <a:srgbClr val="00000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smtClean="0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32596" name="Line 97"/>
            <p:cNvSpPr>
              <a:spLocks noChangeShapeType="1"/>
            </p:cNvSpPr>
            <p:nvPr/>
          </p:nvSpPr>
          <p:spPr bwMode="auto">
            <a:xfrm flipH="1">
              <a:off x="832" y="3017"/>
              <a:ext cx="32" cy="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smtClean="0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32597" name="Line 98"/>
            <p:cNvSpPr>
              <a:spLocks noChangeShapeType="1"/>
            </p:cNvSpPr>
            <p:nvPr/>
          </p:nvSpPr>
          <p:spPr bwMode="auto">
            <a:xfrm flipH="1">
              <a:off x="832" y="2728"/>
              <a:ext cx="32" cy="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smtClean="0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32598" name="Line 99"/>
            <p:cNvSpPr>
              <a:spLocks noChangeShapeType="1"/>
            </p:cNvSpPr>
            <p:nvPr/>
          </p:nvSpPr>
          <p:spPr bwMode="auto">
            <a:xfrm flipH="1">
              <a:off x="832" y="2439"/>
              <a:ext cx="32" cy="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smtClean="0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32599" name="Line 100"/>
            <p:cNvSpPr>
              <a:spLocks noChangeShapeType="1"/>
            </p:cNvSpPr>
            <p:nvPr/>
          </p:nvSpPr>
          <p:spPr bwMode="auto">
            <a:xfrm flipH="1">
              <a:off x="832" y="2147"/>
              <a:ext cx="32" cy="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smtClean="0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32600" name="Line 101"/>
            <p:cNvSpPr>
              <a:spLocks noChangeShapeType="1"/>
            </p:cNvSpPr>
            <p:nvPr/>
          </p:nvSpPr>
          <p:spPr bwMode="auto">
            <a:xfrm flipH="1">
              <a:off x="832" y="1857"/>
              <a:ext cx="32" cy="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smtClean="0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32601" name="Line 102"/>
            <p:cNvSpPr>
              <a:spLocks noChangeShapeType="1"/>
            </p:cNvSpPr>
            <p:nvPr/>
          </p:nvSpPr>
          <p:spPr bwMode="auto">
            <a:xfrm flipH="1">
              <a:off x="832" y="1569"/>
              <a:ext cx="32" cy="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smtClean="0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32602" name="Line 103"/>
            <p:cNvSpPr>
              <a:spLocks noChangeShapeType="1"/>
            </p:cNvSpPr>
            <p:nvPr/>
          </p:nvSpPr>
          <p:spPr bwMode="auto">
            <a:xfrm>
              <a:off x="861" y="2302"/>
              <a:ext cx="1722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smtClean="0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32603" name="Line 104"/>
            <p:cNvSpPr>
              <a:spLocks noChangeShapeType="1"/>
            </p:cNvSpPr>
            <p:nvPr/>
          </p:nvSpPr>
          <p:spPr bwMode="auto">
            <a:xfrm flipV="1">
              <a:off x="913" y="1426"/>
              <a:ext cx="6" cy="22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smtClean="0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32604" name="Line 105"/>
            <p:cNvSpPr>
              <a:spLocks noChangeShapeType="1"/>
            </p:cNvSpPr>
            <p:nvPr/>
          </p:nvSpPr>
          <p:spPr bwMode="auto">
            <a:xfrm flipV="1">
              <a:off x="1449" y="1426"/>
              <a:ext cx="5" cy="22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smtClean="0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32605" name="Line 106"/>
            <p:cNvSpPr>
              <a:spLocks noChangeShapeType="1"/>
            </p:cNvSpPr>
            <p:nvPr/>
          </p:nvSpPr>
          <p:spPr bwMode="auto">
            <a:xfrm flipV="1">
              <a:off x="1980" y="1426"/>
              <a:ext cx="4" cy="22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smtClean="0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32606" name="Line 107"/>
            <p:cNvSpPr>
              <a:spLocks noChangeShapeType="1"/>
            </p:cNvSpPr>
            <p:nvPr/>
          </p:nvSpPr>
          <p:spPr bwMode="auto">
            <a:xfrm flipV="1">
              <a:off x="2510" y="1426"/>
              <a:ext cx="4" cy="22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smtClean="0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32607" name="Line 108"/>
            <p:cNvSpPr>
              <a:spLocks noChangeShapeType="1"/>
            </p:cNvSpPr>
            <p:nvPr/>
          </p:nvSpPr>
          <p:spPr bwMode="auto">
            <a:xfrm>
              <a:off x="913" y="3139"/>
              <a:ext cx="6" cy="2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smtClean="0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32608" name="Line 109"/>
            <p:cNvSpPr>
              <a:spLocks noChangeShapeType="1"/>
            </p:cNvSpPr>
            <p:nvPr/>
          </p:nvSpPr>
          <p:spPr bwMode="auto">
            <a:xfrm>
              <a:off x="1449" y="3139"/>
              <a:ext cx="5" cy="2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smtClean="0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32609" name="Line 110"/>
            <p:cNvSpPr>
              <a:spLocks noChangeShapeType="1"/>
            </p:cNvSpPr>
            <p:nvPr/>
          </p:nvSpPr>
          <p:spPr bwMode="auto">
            <a:xfrm>
              <a:off x="1980" y="3139"/>
              <a:ext cx="4" cy="2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smtClean="0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32610" name="Line 111"/>
            <p:cNvSpPr>
              <a:spLocks noChangeShapeType="1"/>
            </p:cNvSpPr>
            <p:nvPr/>
          </p:nvSpPr>
          <p:spPr bwMode="auto">
            <a:xfrm>
              <a:off x="2510" y="3139"/>
              <a:ext cx="4" cy="2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smtClean="0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32611" name="Rectangle 112"/>
            <p:cNvSpPr>
              <a:spLocks noChangeArrowheads="1"/>
            </p:cNvSpPr>
            <p:nvPr/>
          </p:nvSpPr>
          <p:spPr bwMode="auto">
            <a:xfrm>
              <a:off x="2587" y="1424"/>
              <a:ext cx="3" cy="1734"/>
            </a:xfrm>
            <a:prstGeom prst="rect">
              <a:avLst/>
            </a:prstGeom>
            <a:solidFill>
              <a:srgbClr val="00000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smtClean="0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32612" name="Line 113"/>
            <p:cNvSpPr>
              <a:spLocks noChangeShapeType="1"/>
            </p:cNvSpPr>
            <p:nvPr/>
          </p:nvSpPr>
          <p:spPr bwMode="auto">
            <a:xfrm>
              <a:off x="2554" y="3017"/>
              <a:ext cx="21" cy="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smtClean="0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32613" name="Line 114"/>
            <p:cNvSpPr>
              <a:spLocks noChangeShapeType="1"/>
            </p:cNvSpPr>
            <p:nvPr/>
          </p:nvSpPr>
          <p:spPr bwMode="auto">
            <a:xfrm>
              <a:off x="2554" y="2728"/>
              <a:ext cx="21" cy="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smtClean="0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32614" name="Line 115"/>
            <p:cNvSpPr>
              <a:spLocks noChangeShapeType="1"/>
            </p:cNvSpPr>
            <p:nvPr/>
          </p:nvSpPr>
          <p:spPr bwMode="auto">
            <a:xfrm>
              <a:off x="2554" y="2439"/>
              <a:ext cx="21" cy="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smtClean="0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32615" name="Line 116"/>
            <p:cNvSpPr>
              <a:spLocks noChangeShapeType="1"/>
            </p:cNvSpPr>
            <p:nvPr/>
          </p:nvSpPr>
          <p:spPr bwMode="auto">
            <a:xfrm>
              <a:off x="2554" y="2147"/>
              <a:ext cx="21" cy="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smtClean="0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32616" name="Line 117"/>
            <p:cNvSpPr>
              <a:spLocks noChangeShapeType="1"/>
            </p:cNvSpPr>
            <p:nvPr/>
          </p:nvSpPr>
          <p:spPr bwMode="auto">
            <a:xfrm>
              <a:off x="2554" y="1857"/>
              <a:ext cx="21" cy="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smtClean="0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32617" name="Line 118"/>
            <p:cNvSpPr>
              <a:spLocks noChangeShapeType="1"/>
            </p:cNvSpPr>
            <p:nvPr/>
          </p:nvSpPr>
          <p:spPr bwMode="auto">
            <a:xfrm>
              <a:off x="2554" y="1569"/>
              <a:ext cx="21" cy="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smtClean="0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32618" name="Rectangle 119"/>
            <p:cNvSpPr>
              <a:spLocks noChangeArrowheads="1"/>
            </p:cNvSpPr>
            <p:nvPr/>
          </p:nvSpPr>
          <p:spPr bwMode="auto">
            <a:xfrm>
              <a:off x="844" y="1422"/>
              <a:ext cx="1738" cy="2"/>
            </a:xfrm>
            <a:prstGeom prst="rect">
              <a:avLst/>
            </a:prstGeom>
            <a:solidFill>
              <a:srgbClr val="00000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smtClean="0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32619" name="Rectangle 120"/>
            <p:cNvSpPr>
              <a:spLocks noChangeArrowheads="1"/>
            </p:cNvSpPr>
            <p:nvPr/>
          </p:nvSpPr>
          <p:spPr bwMode="auto">
            <a:xfrm>
              <a:off x="844" y="3158"/>
              <a:ext cx="1738" cy="3"/>
            </a:xfrm>
            <a:prstGeom prst="rect">
              <a:avLst/>
            </a:prstGeom>
            <a:solidFill>
              <a:srgbClr val="00000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smtClean="0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232534" name="Group 121"/>
          <p:cNvGrpSpPr>
            <a:grpSpLocks/>
          </p:cNvGrpSpPr>
          <p:nvPr/>
        </p:nvGrpSpPr>
        <p:grpSpPr bwMode="auto">
          <a:xfrm>
            <a:off x="5375275" y="1624013"/>
            <a:ext cx="2838450" cy="3216275"/>
            <a:chOff x="786" y="1296"/>
            <a:chExt cx="1788" cy="2026"/>
          </a:xfrm>
        </p:grpSpPr>
        <p:sp>
          <p:nvSpPr>
            <p:cNvPr id="232587" name="Rectangle 122"/>
            <p:cNvSpPr>
              <a:spLocks noChangeArrowheads="1"/>
            </p:cNvSpPr>
            <p:nvPr/>
          </p:nvSpPr>
          <p:spPr bwMode="auto">
            <a:xfrm>
              <a:off x="786" y="3207"/>
              <a:ext cx="239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smtClean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0.001</a:t>
              </a:r>
              <a:endParaRPr lang="en-US" sz="1200" smtClean="0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32588" name="Rectangle 123"/>
            <p:cNvSpPr>
              <a:spLocks noChangeArrowheads="1"/>
            </p:cNvSpPr>
            <p:nvPr/>
          </p:nvSpPr>
          <p:spPr bwMode="auto">
            <a:xfrm>
              <a:off x="1360" y="3207"/>
              <a:ext cx="186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smtClean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0.01</a:t>
              </a:r>
              <a:endParaRPr lang="en-US" sz="1200" smtClean="0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32589" name="Rectangle 124"/>
            <p:cNvSpPr>
              <a:spLocks noChangeArrowheads="1"/>
            </p:cNvSpPr>
            <p:nvPr/>
          </p:nvSpPr>
          <p:spPr bwMode="auto">
            <a:xfrm>
              <a:off x="1912" y="3207"/>
              <a:ext cx="133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smtClean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0.1</a:t>
              </a:r>
              <a:endParaRPr lang="en-US" sz="1200" smtClean="0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32590" name="Rectangle 125"/>
            <p:cNvSpPr>
              <a:spLocks noChangeArrowheads="1"/>
            </p:cNvSpPr>
            <p:nvPr/>
          </p:nvSpPr>
          <p:spPr bwMode="auto">
            <a:xfrm>
              <a:off x="2419" y="3207"/>
              <a:ext cx="133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smtClean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1.0</a:t>
              </a:r>
              <a:endParaRPr lang="en-US" sz="1200" smtClean="0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32591" name="Rectangle 126"/>
            <p:cNvSpPr>
              <a:spLocks noChangeArrowheads="1"/>
            </p:cNvSpPr>
            <p:nvPr/>
          </p:nvSpPr>
          <p:spPr bwMode="auto">
            <a:xfrm>
              <a:off x="808" y="1296"/>
              <a:ext cx="239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smtClean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0.001</a:t>
              </a:r>
              <a:endParaRPr lang="en-US" sz="1200" smtClean="0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32592" name="Rectangle 127"/>
            <p:cNvSpPr>
              <a:spLocks noChangeArrowheads="1"/>
            </p:cNvSpPr>
            <p:nvPr/>
          </p:nvSpPr>
          <p:spPr bwMode="auto">
            <a:xfrm>
              <a:off x="1382" y="1296"/>
              <a:ext cx="186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smtClean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0.01</a:t>
              </a:r>
              <a:endParaRPr lang="en-US" sz="1200" smtClean="0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32593" name="Rectangle 128"/>
            <p:cNvSpPr>
              <a:spLocks noChangeArrowheads="1"/>
            </p:cNvSpPr>
            <p:nvPr/>
          </p:nvSpPr>
          <p:spPr bwMode="auto">
            <a:xfrm>
              <a:off x="1934" y="1296"/>
              <a:ext cx="133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smtClean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0.1</a:t>
              </a:r>
              <a:endParaRPr lang="en-US" sz="1200" smtClean="0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32594" name="Rectangle 129"/>
            <p:cNvSpPr>
              <a:spLocks noChangeArrowheads="1"/>
            </p:cNvSpPr>
            <p:nvPr/>
          </p:nvSpPr>
          <p:spPr bwMode="auto">
            <a:xfrm>
              <a:off x="2441" y="1296"/>
              <a:ext cx="133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smtClean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1.0</a:t>
              </a:r>
              <a:endParaRPr lang="en-US" sz="1200" smtClean="0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232535" name="Rectangle 130"/>
          <p:cNvSpPr>
            <a:spLocks noChangeArrowheads="1"/>
          </p:cNvSpPr>
          <p:nvPr/>
        </p:nvSpPr>
        <p:spPr bwMode="auto">
          <a:xfrm>
            <a:off x="7285038" y="1855788"/>
            <a:ext cx="989012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Hudson 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River</a:t>
            </a:r>
            <a:endParaRPr lang="en-US" sz="1600" smtClean="0">
              <a:solidFill>
                <a:srgbClr val="0000FF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2536" name="Oval 131"/>
          <p:cNvSpPr>
            <a:spLocks noChangeArrowheads="1"/>
          </p:cNvSpPr>
          <p:nvPr/>
        </p:nvSpPr>
        <p:spPr bwMode="auto">
          <a:xfrm>
            <a:off x="7256463" y="2406650"/>
            <a:ext cx="58737" cy="63500"/>
          </a:xfrm>
          <a:prstGeom prst="ellipse">
            <a:avLst/>
          </a:prstGeom>
          <a:solidFill>
            <a:srgbClr val="0000FF"/>
          </a:solidFill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smtClean="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2537" name="Oval 132"/>
          <p:cNvSpPr>
            <a:spLocks noChangeArrowheads="1"/>
          </p:cNvSpPr>
          <p:nvPr/>
        </p:nvSpPr>
        <p:spPr bwMode="auto">
          <a:xfrm>
            <a:off x="7256463" y="2349500"/>
            <a:ext cx="58737" cy="63500"/>
          </a:xfrm>
          <a:prstGeom prst="ellipse">
            <a:avLst/>
          </a:prstGeom>
          <a:solidFill>
            <a:srgbClr val="0000FF"/>
          </a:solidFill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smtClean="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2538" name="Oval 133"/>
          <p:cNvSpPr>
            <a:spLocks noChangeArrowheads="1"/>
          </p:cNvSpPr>
          <p:nvPr/>
        </p:nvSpPr>
        <p:spPr bwMode="auto">
          <a:xfrm>
            <a:off x="7256463" y="2384425"/>
            <a:ext cx="57150" cy="61913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smtClean="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2539" name="Oval 134"/>
          <p:cNvSpPr>
            <a:spLocks noChangeArrowheads="1"/>
          </p:cNvSpPr>
          <p:nvPr/>
        </p:nvSpPr>
        <p:spPr bwMode="auto">
          <a:xfrm>
            <a:off x="7259638" y="2232025"/>
            <a:ext cx="58737" cy="63500"/>
          </a:xfrm>
          <a:prstGeom prst="ellipse">
            <a:avLst/>
          </a:prstGeom>
          <a:solidFill>
            <a:srgbClr val="0000FF"/>
          </a:solidFill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smtClean="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2540" name="Oval 135"/>
          <p:cNvSpPr>
            <a:spLocks noChangeArrowheads="1"/>
          </p:cNvSpPr>
          <p:nvPr/>
        </p:nvSpPr>
        <p:spPr bwMode="auto">
          <a:xfrm>
            <a:off x="7256463" y="2314575"/>
            <a:ext cx="58737" cy="63500"/>
          </a:xfrm>
          <a:prstGeom prst="ellipse">
            <a:avLst/>
          </a:prstGeom>
          <a:solidFill>
            <a:srgbClr val="0000FF"/>
          </a:solidFill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smtClean="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2541" name="Oval 136"/>
          <p:cNvSpPr>
            <a:spLocks noChangeArrowheads="1"/>
          </p:cNvSpPr>
          <p:nvPr/>
        </p:nvSpPr>
        <p:spPr bwMode="auto">
          <a:xfrm>
            <a:off x="8047038" y="2466975"/>
            <a:ext cx="58737" cy="63500"/>
          </a:xfrm>
          <a:prstGeom prst="ellipse">
            <a:avLst/>
          </a:prstGeom>
          <a:solidFill>
            <a:srgbClr val="0000FF"/>
          </a:solidFill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smtClean="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2542" name="Oval 137"/>
          <p:cNvSpPr>
            <a:spLocks noChangeArrowheads="1"/>
          </p:cNvSpPr>
          <p:nvPr/>
        </p:nvSpPr>
        <p:spPr bwMode="auto">
          <a:xfrm>
            <a:off x="8047038" y="2409825"/>
            <a:ext cx="58737" cy="63500"/>
          </a:xfrm>
          <a:prstGeom prst="ellipse">
            <a:avLst/>
          </a:prstGeom>
          <a:solidFill>
            <a:srgbClr val="0000FF"/>
          </a:solidFill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smtClean="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2543" name="Oval 138"/>
          <p:cNvSpPr>
            <a:spLocks noChangeArrowheads="1"/>
          </p:cNvSpPr>
          <p:nvPr/>
        </p:nvSpPr>
        <p:spPr bwMode="auto">
          <a:xfrm>
            <a:off x="8047038" y="2390775"/>
            <a:ext cx="57150" cy="61913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smtClean="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2544" name="Oval 139"/>
          <p:cNvSpPr>
            <a:spLocks noChangeArrowheads="1"/>
          </p:cNvSpPr>
          <p:nvPr/>
        </p:nvSpPr>
        <p:spPr bwMode="auto">
          <a:xfrm>
            <a:off x="8047038" y="2359025"/>
            <a:ext cx="58737" cy="63500"/>
          </a:xfrm>
          <a:prstGeom prst="ellipse">
            <a:avLst/>
          </a:prstGeom>
          <a:solidFill>
            <a:srgbClr val="0000FF"/>
          </a:solidFill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smtClean="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2545" name="Oval 140"/>
          <p:cNvSpPr>
            <a:spLocks noChangeArrowheads="1"/>
          </p:cNvSpPr>
          <p:nvPr/>
        </p:nvSpPr>
        <p:spPr bwMode="auto">
          <a:xfrm>
            <a:off x="8047038" y="2374900"/>
            <a:ext cx="58737" cy="63500"/>
          </a:xfrm>
          <a:prstGeom prst="ellipse">
            <a:avLst/>
          </a:prstGeom>
          <a:solidFill>
            <a:srgbClr val="0000FF"/>
          </a:solidFill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smtClean="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2546" name="Line 141"/>
          <p:cNvSpPr>
            <a:spLocks noChangeShapeType="1"/>
          </p:cNvSpPr>
          <p:nvPr/>
        </p:nvSpPr>
        <p:spPr bwMode="auto">
          <a:xfrm>
            <a:off x="7294563" y="2413000"/>
            <a:ext cx="771525" cy="635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smtClean="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2547" name="Line 142"/>
          <p:cNvSpPr>
            <a:spLocks noChangeShapeType="1"/>
          </p:cNvSpPr>
          <p:nvPr/>
        </p:nvSpPr>
        <p:spPr bwMode="auto">
          <a:xfrm>
            <a:off x="7305675" y="2347913"/>
            <a:ext cx="747713" cy="88900"/>
          </a:xfrm>
          <a:prstGeom prst="line">
            <a:avLst/>
          </a:prstGeom>
          <a:noFill/>
          <a:ln w="19050">
            <a:solidFill>
              <a:srgbClr val="3333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smtClean="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2548" name="Line 143"/>
          <p:cNvSpPr>
            <a:spLocks noChangeShapeType="1"/>
          </p:cNvSpPr>
          <p:nvPr/>
        </p:nvSpPr>
        <p:spPr bwMode="auto">
          <a:xfrm>
            <a:off x="7299325" y="2268538"/>
            <a:ext cx="766763" cy="114300"/>
          </a:xfrm>
          <a:prstGeom prst="line">
            <a:avLst/>
          </a:prstGeom>
          <a:noFill/>
          <a:ln w="19050">
            <a:solidFill>
              <a:srgbClr val="3333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smtClean="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2549" name="Line 144"/>
          <p:cNvSpPr>
            <a:spLocks noChangeShapeType="1"/>
          </p:cNvSpPr>
          <p:nvPr/>
        </p:nvSpPr>
        <p:spPr bwMode="auto">
          <a:xfrm flipV="1">
            <a:off x="7294563" y="2441575"/>
            <a:ext cx="769937" cy="0"/>
          </a:xfrm>
          <a:prstGeom prst="line">
            <a:avLst/>
          </a:prstGeom>
          <a:noFill/>
          <a:ln w="19050">
            <a:solidFill>
              <a:srgbClr val="3333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smtClean="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2550" name="Line 145"/>
          <p:cNvSpPr>
            <a:spLocks noChangeShapeType="1"/>
          </p:cNvSpPr>
          <p:nvPr/>
        </p:nvSpPr>
        <p:spPr bwMode="auto">
          <a:xfrm>
            <a:off x="7292975" y="2376488"/>
            <a:ext cx="779463" cy="117475"/>
          </a:xfrm>
          <a:prstGeom prst="line">
            <a:avLst/>
          </a:prstGeom>
          <a:noFill/>
          <a:ln w="19050">
            <a:solidFill>
              <a:srgbClr val="3333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smtClean="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2551" name="Rectangle 146"/>
          <p:cNvSpPr>
            <a:spLocks noChangeArrowheads="1"/>
          </p:cNvSpPr>
          <p:nvPr/>
        </p:nvSpPr>
        <p:spPr bwMode="auto">
          <a:xfrm>
            <a:off x="7597775" y="3068638"/>
            <a:ext cx="503238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00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50</a:t>
            </a:r>
            <a:r>
              <a:rPr lang="en-US" sz="1000" baseline="3000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th</a:t>
            </a:r>
            <a:r>
              <a:rPr lang="en-US" sz="100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-ile</a:t>
            </a:r>
            <a:endParaRPr lang="en-US" sz="1000" smtClean="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2552" name="Line 147"/>
          <p:cNvSpPr>
            <a:spLocks noChangeShapeType="1"/>
          </p:cNvSpPr>
          <p:nvPr/>
        </p:nvSpPr>
        <p:spPr bwMode="auto">
          <a:xfrm>
            <a:off x="5538788" y="2359025"/>
            <a:ext cx="2560637" cy="0"/>
          </a:xfrm>
          <a:prstGeom prst="line">
            <a:avLst/>
          </a:prstGeom>
          <a:noFill/>
          <a:ln w="19050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smtClean="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2553" name="Rectangle 148"/>
          <p:cNvSpPr>
            <a:spLocks noChangeArrowheads="1"/>
          </p:cNvSpPr>
          <p:nvPr/>
        </p:nvSpPr>
        <p:spPr bwMode="auto">
          <a:xfrm>
            <a:off x="5418138" y="2189163"/>
            <a:ext cx="503237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00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control</a:t>
            </a:r>
            <a:endParaRPr lang="en-US" sz="1000" smtClean="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2554" name="Oval 149"/>
          <p:cNvSpPr>
            <a:spLocks noChangeArrowheads="1"/>
          </p:cNvSpPr>
          <p:nvPr/>
        </p:nvSpPr>
        <p:spPr bwMode="auto">
          <a:xfrm>
            <a:off x="6419850" y="2379663"/>
            <a:ext cx="58738" cy="63500"/>
          </a:xfrm>
          <a:prstGeom prst="ellipse">
            <a:avLst/>
          </a:prstGeom>
          <a:solidFill>
            <a:srgbClr val="0000FF"/>
          </a:solidFill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smtClean="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2555" name="Oval 150"/>
          <p:cNvSpPr>
            <a:spLocks noChangeArrowheads="1"/>
          </p:cNvSpPr>
          <p:nvPr/>
        </p:nvSpPr>
        <p:spPr bwMode="auto">
          <a:xfrm>
            <a:off x="6419850" y="2363788"/>
            <a:ext cx="58738" cy="63500"/>
          </a:xfrm>
          <a:prstGeom prst="ellipse">
            <a:avLst/>
          </a:prstGeom>
          <a:solidFill>
            <a:srgbClr val="0000FF"/>
          </a:solidFill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smtClean="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2556" name="Oval 151"/>
          <p:cNvSpPr>
            <a:spLocks noChangeArrowheads="1"/>
          </p:cNvSpPr>
          <p:nvPr/>
        </p:nvSpPr>
        <p:spPr bwMode="auto">
          <a:xfrm>
            <a:off x="6423025" y="2293938"/>
            <a:ext cx="57150" cy="61912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smtClean="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2557" name="Oval 152"/>
          <p:cNvSpPr>
            <a:spLocks noChangeArrowheads="1"/>
          </p:cNvSpPr>
          <p:nvPr/>
        </p:nvSpPr>
        <p:spPr bwMode="auto">
          <a:xfrm>
            <a:off x="6419850" y="2246313"/>
            <a:ext cx="58738" cy="63500"/>
          </a:xfrm>
          <a:prstGeom prst="ellipse">
            <a:avLst/>
          </a:prstGeom>
          <a:solidFill>
            <a:srgbClr val="0000FF"/>
          </a:solidFill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smtClean="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2558" name="Oval 153"/>
          <p:cNvSpPr>
            <a:spLocks noChangeArrowheads="1"/>
          </p:cNvSpPr>
          <p:nvPr/>
        </p:nvSpPr>
        <p:spPr bwMode="auto">
          <a:xfrm>
            <a:off x="6419850" y="2287588"/>
            <a:ext cx="58738" cy="63500"/>
          </a:xfrm>
          <a:prstGeom prst="ellipse">
            <a:avLst/>
          </a:prstGeom>
          <a:solidFill>
            <a:srgbClr val="0000FF"/>
          </a:solidFill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smtClean="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2559" name="Line 154"/>
          <p:cNvSpPr>
            <a:spLocks noChangeShapeType="1"/>
          </p:cNvSpPr>
          <p:nvPr/>
        </p:nvSpPr>
        <p:spPr bwMode="auto">
          <a:xfrm>
            <a:off x="6467475" y="2338388"/>
            <a:ext cx="822325" cy="762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smtClean="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2560" name="Oval 155"/>
          <p:cNvSpPr>
            <a:spLocks noChangeArrowheads="1"/>
          </p:cNvSpPr>
          <p:nvPr/>
        </p:nvSpPr>
        <p:spPr bwMode="auto">
          <a:xfrm>
            <a:off x="1438275" y="2600325"/>
            <a:ext cx="57150" cy="63500"/>
          </a:xfrm>
          <a:prstGeom prst="ellipse">
            <a:avLst/>
          </a:prstGeom>
          <a:solidFill>
            <a:srgbClr val="0000FF"/>
          </a:solidFill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smtClean="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2561" name="Oval 156"/>
          <p:cNvSpPr>
            <a:spLocks noChangeArrowheads="1"/>
          </p:cNvSpPr>
          <p:nvPr/>
        </p:nvSpPr>
        <p:spPr bwMode="auto">
          <a:xfrm>
            <a:off x="2259013" y="3138488"/>
            <a:ext cx="57150" cy="61912"/>
          </a:xfrm>
          <a:prstGeom prst="ellipse">
            <a:avLst/>
          </a:prstGeom>
          <a:solidFill>
            <a:srgbClr val="0000FF"/>
          </a:solidFill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smtClean="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2562" name="Oval 157"/>
          <p:cNvSpPr>
            <a:spLocks noChangeArrowheads="1"/>
          </p:cNvSpPr>
          <p:nvPr/>
        </p:nvSpPr>
        <p:spPr bwMode="auto">
          <a:xfrm>
            <a:off x="2800350" y="3821113"/>
            <a:ext cx="57150" cy="58737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smtClean="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2563" name="Oval 158"/>
          <p:cNvSpPr>
            <a:spLocks noChangeArrowheads="1"/>
          </p:cNvSpPr>
          <p:nvPr/>
        </p:nvSpPr>
        <p:spPr bwMode="auto">
          <a:xfrm>
            <a:off x="2259013" y="2938463"/>
            <a:ext cx="57150" cy="61912"/>
          </a:xfrm>
          <a:prstGeom prst="ellipse">
            <a:avLst/>
          </a:prstGeom>
          <a:solidFill>
            <a:srgbClr val="0000FF"/>
          </a:solidFill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smtClean="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2564" name="Oval 159"/>
          <p:cNvSpPr>
            <a:spLocks noChangeArrowheads="1"/>
          </p:cNvSpPr>
          <p:nvPr/>
        </p:nvSpPr>
        <p:spPr bwMode="auto">
          <a:xfrm>
            <a:off x="2259013" y="2813050"/>
            <a:ext cx="57150" cy="63500"/>
          </a:xfrm>
          <a:prstGeom prst="ellipse">
            <a:avLst/>
          </a:prstGeom>
          <a:solidFill>
            <a:srgbClr val="0000FF"/>
          </a:solidFill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smtClean="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2565" name="Oval 160"/>
          <p:cNvSpPr>
            <a:spLocks noChangeArrowheads="1"/>
          </p:cNvSpPr>
          <p:nvPr/>
        </p:nvSpPr>
        <p:spPr bwMode="auto">
          <a:xfrm>
            <a:off x="2270125" y="3624263"/>
            <a:ext cx="57150" cy="63500"/>
          </a:xfrm>
          <a:prstGeom prst="ellipse">
            <a:avLst/>
          </a:prstGeom>
          <a:solidFill>
            <a:srgbClr val="0000FF"/>
          </a:solidFill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smtClean="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2566" name="Oval 161"/>
          <p:cNvSpPr>
            <a:spLocks noChangeArrowheads="1"/>
          </p:cNvSpPr>
          <p:nvPr/>
        </p:nvSpPr>
        <p:spPr bwMode="auto">
          <a:xfrm>
            <a:off x="3106738" y="3494088"/>
            <a:ext cx="57150" cy="61912"/>
          </a:xfrm>
          <a:prstGeom prst="ellipse">
            <a:avLst/>
          </a:prstGeom>
          <a:solidFill>
            <a:srgbClr val="0000FF"/>
          </a:solidFill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smtClean="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2567" name="Oval 162"/>
          <p:cNvSpPr>
            <a:spLocks noChangeArrowheads="1"/>
          </p:cNvSpPr>
          <p:nvPr/>
        </p:nvSpPr>
        <p:spPr bwMode="auto">
          <a:xfrm>
            <a:off x="3108325" y="4337050"/>
            <a:ext cx="57150" cy="58738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smtClean="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2568" name="Oval 163"/>
          <p:cNvSpPr>
            <a:spLocks noChangeArrowheads="1"/>
          </p:cNvSpPr>
          <p:nvPr/>
        </p:nvSpPr>
        <p:spPr bwMode="auto">
          <a:xfrm>
            <a:off x="3106738" y="3290888"/>
            <a:ext cx="57150" cy="61912"/>
          </a:xfrm>
          <a:prstGeom prst="ellipse">
            <a:avLst/>
          </a:prstGeom>
          <a:solidFill>
            <a:srgbClr val="0000FF"/>
          </a:solidFill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smtClean="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2569" name="Oval 164"/>
          <p:cNvSpPr>
            <a:spLocks noChangeArrowheads="1"/>
          </p:cNvSpPr>
          <p:nvPr/>
        </p:nvSpPr>
        <p:spPr bwMode="auto">
          <a:xfrm>
            <a:off x="3106738" y="3108325"/>
            <a:ext cx="57150" cy="63500"/>
          </a:xfrm>
          <a:prstGeom prst="ellipse">
            <a:avLst/>
          </a:prstGeom>
          <a:solidFill>
            <a:srgbClr val="0000FF"/>
          </a:solidFill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smtClean="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2570" name="Oval 165"/>
          <p:cNvSpPr>
            <a:spLocks noChangeArrowheads="1"/>
          </p:cNvSpPr>
          <p:nvPr/>
        </p:nvSpPr>
        <p:spPr bwMode="auto">
          <a:xfrm>
            <a:off x="3111500" y="4311650"/>
            <a:ext cx="57150" cy="63500"/>
          </a:xfrm>
          <a:prstGeom prst="ellipse">
            <a:avLst/>
          </a:prstGeom>
          <a:solidFill>
            <a:srgbClr val="0000FF"/>
          </a:solidFill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smtClean="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2571" name="Oval 166"/>
          <p:cNvSpPr>
            <a:spLocks noChangeArrowheads="1"/>
          </p:cNvSpPr>
          <p:nvPr/>
        </p:nvSpPr>
        <p:spPr bwMode="auto">
          <a:xfrm>
            <a:off x="3908425" y="4164013"/>
            <a:ext cx="57150" cy="61912"/>
          </a:xfrm>
          <a:prstGeom prst="ellipse">
            <a:avLst/>
          </a:prstGeom>
          <a:solidFill>
            <a:srgbClr val="0000FF"/>
          </a:solidFill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smtClean="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2572" name="Oval 167"/>
          <p:cNvSpPr>
            <a:spLocks noChangeArrowheads="1"/>
          </p:cNvSpPr>
          <p:nvPr/>
        </p:nvSpPr>
        <p:spPr bwMode="auto">
          <a:xfrm>
            <a:off x="3908425" y="4338638"/>
            <a:ext cx="57150" cy="58737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smtClean="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2573" name="Oval 168"/>
          <p:cNvSpPr>
            <a:spLocks noChangeArrowheads="1"/>
          </p:cNvSpPr>
          <p:nvPr/>
        </p:nvSpPr>
        <p:spPr bwMode="auto">
          <a:xfrm>
            <a:off x="3908425" y="3990975"/>
            <a:ext cx="57150" cy="61913"/>
          </a:xfrm>
          <a:prstGeom prst="ellipse">
            <a:avLst/>
          </a:prstGeom>
          <a:solidFill>
            <a:srgbClr val="0000FF"/>
          </a:solidFill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smtClean="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2574" name="Oval 169"/>
          <p:cNvSpPr>
            <a:spLocks noChangeArrowheads="1"/>
          </p:cNvSpPr>
          <p:nvPr/>
        </p:nvSpPr>
        <p:spPr bwMode="auto">
          <a:xfrm>
            <a:off x="3898900" y="3468688"/>
            <a:ext cx="57150" cy="63500"/>
          </a:xfrm>
          <a:prstGeom prst="ellipse">
            <a:avLst/>
          </a:prstGeom>
          <a:solidFill>
            <a:srgbClr val="0000FF"/>
          </a:solidFill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smtClean="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2575" name="Oval 170"/>
          <p:cNvSpPr>
            <a:spLocks noChangeArrowheads="1"/>
          </p:cNvSpPr>
          <p:nvPr/>
        </p:nvSpPr>
        <p:spPr bwMode="auto">
          <a:xfrm>
            <a:off x="3908425" y="4318000"/>
            <a:ext cx="57150" cy="63500"/>
          </a:xfrm>
          <a:prstGeom prst="ellipse">
            <a:avLst/>
          </a:prstGeom>
          <a:solidFill>
            <a:srgbClr val="0000FF"/>
          </a:solidFill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smtClean="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2576" name="Line 171"/>
          <p:cNvSpPr>
            <a:spLocks noChangeShapeType="1"/>
          </p:cNvSpPr>
          <p:nvPr/>
        </p:nvSpPr>
        <p:spPr bwMode="auto">
          <a:xfrm>
            <a:off x="2295525" y="2976563"/>
            <a:ext cx="534988" cy="134937"/>
          </a:xfrm>
          <a:prstGeom prst="line">
            <a:avLst/>
          </a:prstGeom>
          <a:noFill/>
          <a:ln w="19050">
            <a:solidFill>
              <a:srgbClr val="3333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smtClean="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2577" name="Oval 172"/>
          <p:cNvSpPr>
            <a:spLocks noChangeArrowheads="1"/>
          </p:cNvSpPr>
          <p:nvPr/>
        </p:nvSpPr>
        <p:spPr bwMode="auto">
          <a:xfrm>
            <a:off x="2800350" y="3414713"/>
            <a:ext cx="57150" cy="61912"/>
          </a:xfrm>
          <a:prstGeom prst="ellipse">
            <a:avLst/>
          </a:prstGeom>
          <a:solidFill>
            <a:srgbClr val="0000FF"/>
          </a:solidFill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smtClean="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2578" name="Oval 173"/>
          <p:cNvSpPr>
            <a:spLocks noChangeArrowheads="1"/>
          </p:cNvSpPr>
          <p:nvPr/>
        </p:nvSpPr>
        <p:spPr bwMode="auto">
          <a:xfrm>
            <a:off x="2800350" y="3084513"/>
            <a:ext cx="57150" cy="61912"/>
          </a:xfrm>
          <a:prstGeom prst="ellipse">
            <a:avLst/>
          </a:prstGeom>
          <a:solidFill>
            <a:srgbClr val="0000FF"/>
          </a:solidFill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smtClean="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2579" name="Oval 174"/>
          <p:cNvSpPr>
            <a:spLocks noChangeArrowheads="1"/>
          </p:cNvSpPr>
          <p:nvPr/>
        </p:nvSpPr>
        <p:spPr bwMode="auto">
          <a:xfrm>
            <a:off x="2800350" y="2935288"/>
            <a:ext cx="57150" cy="63500"/>
          </a:xfrm>
          <a:prstGeom prst="ellipse">
            <a:avLst/>
          </a:prstGeom>
          <a:solidFill>
            <a:srgbClr val="0000FF"/>
          </a:solidFill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smtClean="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2580" name="Oval 175"/>
          <p:cNvSpPr>
            <a:spLocks noChangeArrowheads="1"/>
          </p:cNvSpPr>
          <p:nvPr/>
        </p:nvSpPr>
        <p:spPr bwMode="auto">
          <a:xfrm>
            <a:off x="2800350" y="3989388"/>
            <a:ext cx="57150" cy="63500"/>
          </a:xfrm>
          <a:prstGeom prst="ellipse">
            <a:avLst/>
          </a:prstGeom>
          <a:solidFill>
            <a:srgbClr val="0000FF"/>
          </a:solidFill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smtClean="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2581" name="Line 176"/>
          <p:cNvSpPr>
            <a:spLocks noChangeShapeType="1"/>
          </p:cNvSpPr>
          <p:nvPr/>
        </p:nvSpPr>
        <p:spPr bwMode="auto">
          <a:xfrm>
            <a:off x="2840038" y="2974975"/>
            <a:ext cx="298450" cy="157163"/>
          </a:xfrm>
          <a:prstGeom prst="line">
            <a:avLst/>
          </a:prstGeom>
          <a:noFill/>
          <a:ln w="19050">
            <a:solidFill>
              <a:srgbClr val="3333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smtClean="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2582" name="Line 177"/>
          <p:cNvSpPr>
            <a:spLocks noChangeShapeType="1"/>
          </p:cNvSpPr>
          <p:nvPr/>
        </p:nvSpPr>
        <p:spPr bwMode="auto">
          <a:xfrm>
            <a:off x="2835275" y="3117850"/>
            <a:ext cx="292100" cy="196850"/>
          </a:xfrm>
          <a:prstGeom prst="line">
            <a:avLst/>
          </a:prstGeom>
          <a:noFill/>
          <a:ln w="19050">
            <a:solidFill>
              <a:srgbClr val="3333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smtClean="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2583" name="Line 178"/>
          <p:cNvSpPr>
            <a:spLocks noChangeShapeType="1"/>
          </p:cNvSpPr>
          <p:nvPr/>
        </p:nvSpPr>
        <p:spPr bwMode="auto">
          <a:xfrm>
            <a:off x="2828925" y="3451225"/>
            <a:ext cx="301625" cy="68263"/>
          </a:xfrm>
          <a:prstGeom prst="line">
            <a:avLst/>
          </a:prstGeom>
          <a:noFill/>
          <a:ln w="19050">
            <a:solidFill>
              <a:srgbClr val="3333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smtClean="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2584" name="Line 179"/>
          <p:cNvSpPr>
            <a:spLocks noChangeShapeType="1"/>
          </p:cNvSpPr>
          <p:nvPr/>
        </p:nvSpPr>
        <p:spPr bwMode="auto">
          <a:xfrm>
            <a:off x="2835275" y="4019550"/>
            <a:ext cx="296863" cy="319088"/>
          </a:xfrm>
          <a:prstGeom prst="line">
            <a:avLst/>
          </a:prstGeom>
          <a:noFill/>
          <a:ln w="19050">
            <a:solidFill>
              <a:srgbClr val="3333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smtClean="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2585" name="Rectangle 180"/>
          <p:cNvSpPr>
            <a:spLocks noChangeArrowheads="1"/>
          </p:cNvSpPr>
          <p:nvPr/>
        </p:nvSpPr>
        <p:spPr bwMode="auto">
          <a:xfrm>
            <a:off x="2522538" y="5105400"/>
            <a:ext cx="5554662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 u="sng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PCB congener</a:t>
            </a:r>
            <a:r>
              <a:rPr lang="en-US" sz="140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	</a:t>
            </a:r>
            <a:r>
              <a:rPr lang="en-US" sz="1400" u="sng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  TEF</a:t>
            </a:r>
            <a:r>
              <a:rPr lang="en-US" sz="140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	       </a:t>
            </a:r>
            <a:r>
              <a:rPr lang="en-US" sz="1400" u="sng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Potency relative to PCB 126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       126		0.0056		       1.0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        81		0.0010		       0.2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        77		0.00014		       0.02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       169		0.00007		       0.01   	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400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2586" name="TextBox 180"/>
          <p:cNvSpPr txBox="1">
            <a:spLocks noChangeArrowheads="1"/>
          </p:cNvSpPr>
          <p:nvPr/>
        </p:nvSpPr>
        <p:spPr bwMode="auto">
          <a:xfrm>
            <a:off x="70905" y="152400"/>
            <a:ext cx="914189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</a:rPr>
              <a:t>Survivorship of Tomcod Embryos from the Hudson River or </a:t>
            </a:r>
            <a:r>
              <a:rPr lang="en-US" sz="2400" dirty="0" err="1" smtClean="0">
                <a:solidFill>
                  <a:srgbClr val="000000"/>
                </a:solidFill>
              </a:rPr>
              <a:t>Shinnecock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endParaRPr lang="en-US" sz="2400" dirty="0">
              <a:solidFill>
                <a:srgbClr val="000000"/>
              </a:solidFill>
            </a:endParaRP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</a:rPr>
              <a:t>Bay Treated with Graded Doses of Four PCB congeners or TCDD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78" name="Text Box 2"/>
          <p:cNvSpPr txBox="1">
            <a:spLocks noChangeArrowheads="1"/>
          </p:cNvSpPr>
          <p:nvPr/>
        </p:nvSpPr>
        <p:spPr bwMode="auto">
          <a:xfrm>
            <a:off x="685800" y="6172200"/>
            <a:ext cx="5562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endParaRPr lang="en-US" sz="3600" smtClean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234498" name="Text Box 3"/>
          <p:cNvSpPr txBox="1">
            <a:spLocks noChangeArrowheads="1"/>
          </p:cNvSpPr>
          <p:nvPr/>
        </p:nvSpPr>
        <p:spPr bwMode="auto">
          <a:xfrm>
            <a:off x="931863" y="941388"/>
            <a:ext cx="24384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1800" b="1" smtClean="0">
                <a:solidFill>
                  <a:srgbClr val="000000"/>
                </a:solidFill>
                <a:latin typeface="Arial" charset="0"/>
                <a:cs typeface="Times New Roman" charset="0"/>
              </a:rPr>
              <a:t>Rates</a:t>
            </a:r>
          </a:p>
        </p:txBody>
      </p:sp>
      <p:sp>
        <p:nvSpPr>
          <p:cNvPr id="234499" name="Text Box 4"/>
          <p:cNvSpPr txBox="1">
            <a:spLocks noChangeArrowheads="1"/>
          </p:cNvSpPr>
          <p:nvPr/>
        </p:nvSpPr>
        <p:spPr bwMode="auto">
          <a:xfrm>
            <a:off x="665163" y="1265238"/>
            <a:ext cx="4351337" cy="243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1800" smtClean="0">
                <a:solidFill>
                  <a:srgbClr val="000000"/>
                </a:solidFill>
                <a:latin typeface="Arial" charset="0"/>
                <a:cs typeface="Times New Roman" charset="0"/>
              </a:rPr>
              <a:t>Mortality in embryonic period</a:t>
            </a:r>
          </a:p>
          <a:p>
            <a:pPr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1800" smtClean="0">
                <a:solidFill>
                  <a:srgbClr val="000000"/>
                </a:solidFill>
                <a:latin typeface="Arial" charset="0"/>
                <a:cs typeface="Times New Roman" charset="0"/>
              </a:rPr>
              <a:t>Developmental rate to hatching</a:t>
            </a:r>
          </a:p>
          <a:p>
            <a:pPr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1800" smtClean="0">
                <a:solidFill>
                  <a:srgbClr val="000000"/>
                </a:solidFill>
                <a:latin typeface="Arial" charset="0"/>
                <a:cs typeface="Times New Roman" charset="0"/>
              </a:rPr>
              <a:t>Late embryo heart-beat frequency</a:t>
            </a:r>
          </a:p>
          <a:p>
            <a:pPr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1800" smtClean="0">
                <a:solidFill>
                  <a:srgbClr val="000000"/>
                </a:solidFill>
                <a:latin typeface="Arial" charset="0"/>
                <a:cs typeface="Times New Roman" charset="0"/>
              </a:rPr>
              <a:t>Yolk-sac larvae survival</a:t>
            </a:r>
          </a:p>
          <a:p>
            <a:pPr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1800" smtClean="0">
                <a:solidFill>
                  <a:srgbClr val="000000"/>
                </a:solidFill>
                <a:latin typeface="Arial" charset="0"/>
                <a:cs typeface="Times New Roman" charset="0"/>
              </a:rPr>
              <a:t>Yolk-sac larvae activity</a:t>
            </a:r>
          </a:p>
          <a:p>
            <a:pPr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1800" smtClean="0">
                <a:solidFill>
                  <a:srgbClr val="000000"/>
                </a:solidFill>
                <a:latin typeface="Arial" charset="0"/>
                <a:cs typeface="Times New Roman" charset="0"/>
              </a:rPr>
              <a:t>Growth &amp; condition of larvae &amp; juveniles</a:t>
            </a:r>
          </a:p>
        </p:txBody>
      </p:sp>
      <p:sp>
        <p:nvSpPr>
          <p:cNvPr id="234500" name="Rectangle 5"/>
          <p:cNvSpPr>
            <a:spLocks noChangeArrowheads="1"/>
          </p:cNvSpPr>
          <p:nvPr/>
        </p:nvSpPr>
        <p:spPr bwMode="auto">
          <a:xfrm>
            <a:off x="0" y="0"/>
            <a:ext cx="886618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smtClean="0">
                <a:solidFill>
                  <a:srgbClr val="000000"/>
                </a:solidFill>
                <a:latin typeface="Arial" charset="0"/>
                <a:ea typeface="ＭＳ Ｐゴシック" charset="0"/>
                <a:cs typeface="Times New Roman" charset="0"/>
              </a:rPr>
              <a:t>Response variables assayed in early life-stages of tomcod</a:t>
            </a:r>
          </a:p>
        </p:txBody>
      </p:sp>
      <p:pic>
        <p:nvPicPr>
          <p:cNvPr id="234501" name="Picture 6" descr="Tomco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803650"/>
            <a:ext cx="8382000" cy="287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4502" name="Line 7"/>
          <p:cNvSpPr>
            <a:spLocks noChangeShapeType="1"/>
          </p:cNvSpPr>
          <p:nvPr/>
        </p:nvSpPr>
        <p:spPr bwMode="auto">
          <a:xfrm flipV="1">
            <a:off x="533400" y="4870450"/>
            <a:ext cx="7772400" cy="1371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smtClean="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4503" name="Line 8"/>
          <p:cNvSpPr>
            <a:spLocks noChangeShapeType="1"/>
          </p:cNvSpPr>
          <p:nvPr/>
        </p:nvSpPr>
        <p:spPr bwMode="auto">
          <a:xfrm flipV="1">
            <a:off x="838200" y="4870450"/>
            <a:ext cx="7467600" cy="1143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smtClean="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4504" name="Line 9"/>
          <p:cNvSpPr>
            <a:spLocks noChangeShapeType="1"/>
          </p:cNvSpPr>
          <p:nvPr/>
        </p:nvSpPr>
        <p:spPr bwMode="auto">
          <a:xfrm>
            <a:off x="5257800" y="3879850"/>
            <a:ext cx="76200" cy="685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smtClean="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4505" name="Line 10"/>
          <p:cNvSpPr>
            <a:spLocks noChangeShapeType="1"/>
          </p:cNvSpPr>
          <p:nvPr/>
        </p:nvSpPr>
        <p:spPr bwMode="auto">
          <a:xfrm>
            <a:off x="5410200" y="5175250"/>
            <a:ext cx="1447800" cy="152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smtClean="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4506" name="Line 11"/>
          <p:cNvSpPr>
            <a:spLocks noChangeShapeType="1"/>
          </p:cNvSpPr>
          <p:nvPr/>
        </p:nvSpPr>
        <p:spPr bwMode="auto">
          <a:xfrm>
            <a:off x="5029200" y="5022850"/>
            <a:ext cx="2057400" cy="304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smtClean="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4507" name="Line 12"/>
          <p:cNvSpPr>
            <a:spLocks noChangeShapeType="1"/>
          </p:cNvSpPr>
          <p:nvPr/>
        </p:nvSpPr>
        <p:spPr bwMode="auto">
          <a:xfrm flipH="1">
            <a:off x="6096000" y="4718050"/>
            <a:ext cx="152400" cy="914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smtClean="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4508" name="Line 13"/>
          <p:cNvSpPr>
            <a:spLocks noChangeShapeType="1"/>
          </p:cNvSpPr>
          <p:nvPr/>
        </p:nvSpPr>
        <p:spPr bwMode="auto">
          <a:xfrm flipH="1">
            <a:off x="6172200" y="4718050"/>
            <a:ext cx="152400" cy="1066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smtClean="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4509" name="Line 14"/>
          <p:cNvSpPr>
            <a:spLocks noChangeShapeType="1"/>
          </p:cNvSpPr>
          <p:nvPr/>
        </p:nvSpPr>
        <p:spPr bwMode="auto">
          <a:xfrm>
            <a:off x="7239000" y="5099050"/>
            <a:ext cx="83820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smtClean="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4510" name="Line 15"/>
          <p:cNvSpPr>
            <a:spLocks noChangeShapeType="1"/>
          </p:cNvSpPr>
          <p:nvPr/>
        </p:nvSpPr>
        <p:spPr bwMode="auto">
          <a:xfrm>
            <a:off x="7467600" y="4794250"/>
            <a:ext cx="457200" cy="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smtClean="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4511" name="Line 16"/>
          <p:cNvSpPr>
            <a:spLocks noChangeShapeType="1"/>
          </p:cNvSpPr>
          <p:nvPr/>
        </p:nvSpPr>
        <p:spPr bwMode="auto">
          <a:xfrm flipV="1">
            <a:off x="533400" y="5099050"/>
            <a:ext cx="1752600" cy="1143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smtClean="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4512" name="Line 17"/>
          <p:cNvSpPr>
            <a:spLocks noChangeShapeType="1"/>
          </p:cNvSpPr>
          <p:nvPr/>
        </p:nvSpPr>
        <p:spPr bwMode="auto">
          <a:xfrm flipV="1">
            <a:off x="2286000" y="4489450"/>
            <a:ext cx="1447800" cy="609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smtClean="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4513" name="Line 18"/>
          <p:cNvSpPr>
            <a:spLocks noChangeShapeType="1"/>
          </p:cNvSpPr>
          <p:nvPr/>
        </p:nvSpPr>
        <p:spPr bwMode="auto">
          <a:xfrm flipV="1">
            <a:off x="3733800" y="4108450"/>
            <a:ext cx="1905000" cy="381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smtClean="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4514" name="Line 19"/>
          <p:cNvSpPr>
            <a:spLocks noChangeShapeType="1"/>
          </p:cNvSpPr>
          <p:nvPr/>
        </p:nvSpPr>
        <p:spPr bwMode="auto">
          <a:xfrm>
            <a:off x="5638800" y="4108450"/>
            <a:ext cx="2743200" cy="762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smtClean="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4515" name="Rectangle 20"/>
          <p:cNvSpPr>
            <a:spLocks noChangeArrowheads="1"/>
          </p:cNvSpPr>
          <p:nvPr/>
        </p:nvSpPr>
        <p:spPr bwMode="auto">
          <a:xfrm>
            <a:off x="1752600" y="5967413"/>
            <a:ext cx="26828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20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1</a:t>
            </a:r>
          </a:p>
        </p:txBody>
      </p:sp>
      <p:sp>
        <p:nvSpPr>
          <p:cNvPr id="234516" name="Line 21"/>
          <p:cNvSpPr>
            <a:spLocks noChangeShapeType="1"/>
          </p:cNvSpPr>
          <p:nvPr/>
        </p:nvSpPr>
        <p:spPr bwMode="auto">
          <a:xfrm>
            <a:off x="4876800" y="3956050"/>
            <a:ext cx="152400" cy="1143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smtClean="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4517" name="Rectangle 22"/>
          <p:cNvSpPr>
            <a:spLocks noChangeArrowheads="1"/>
          </p:cNvSpPr>
          <p:nvPr/>
        </p:nvSpPr>
        <p:spPr bwMode="auto">
          <a:xfrm>
            <a:off x="2590800" y="5403850"/>
            <a:ext cx="26828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20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3</a:t>
            </a:r>
          </a:p>
        </p:txBody>
      </p:sp>
      <p:sp>
        <p:nvSpPr>
          <p:cNvPr id="234518" name="Rectangle 23"/>
          <p:cNvSpPr>
            <a:spLocks noChangeArrowheads="1"/>
          </p:cNvSpPr>
          <p:nvPr/>
        </p:nvSpPr>
        <p:spPr bwMode="auto">
          <a:xfrm>
            <a:off x="1676400" y="5099050"/>
            <a:ext cx="26828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20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4</a:t>
            </a:r>
          </a:p>
        </p:txBody>
      </p:sp>
      <p:sp>
        <p:nvSpPr>
          <p:cNvPr id="234519" name="Rectangle 24"/>
          <p:cNvSpPr>
            <a:spLocks noChangeArrowheads="1"/>
          </p:cNvSpPr>
          <p:nvPr/>
        </p:nvSpPr>
        <p:spPr bwMode="auto">
          <a:xfrm>
            <a:off x="4648200" y="4413250"/>
            <a:ext cx="26828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20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5</a:t>
            </a:r>
          </a:p>
        </p:txBody>
      </p:sp>
      <p:sp>
        <p:nvSpPr>
          <p:cNvPr id="234520" name="Rectangle 25"/>
          <p:cNvSpPr>
            <a:spLocks noChangeArrowheads="1"/>
          </p:cNvSpPr>
          <p:nvPr/>
        </p:nvSpPr>
        <p:spPr bwMode="auto">
          <a:xfrm>
            <a:off x="1447800" y="5251450"/>
            <a:ext cx="26828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20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2</a:t>
            </a:r>
          </a:p>
        </p:txBody>
      </p:sp>
      <p:sp>
        <p:nvSpPr>
          <p:cNvPr id="234521" name="Rectangle 26"/>
          <p:cNvSpPr>
            <a:spLocks noChangeArrowheads="1"/>
          </p:cNvSpPr>
          <p:nvPr/>
        </p:nvSpPr>
        <p:spPr bwMode="auto">
          <a:xfrm>
            <a:off x="5334000" y="4184650"/>
            <a:ext cx="26828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20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6</a:t>
            </a:r>
          </a:p>
        </p:txBody>
      </p:sp>
      <p:sp>
        <p:nvSpPr>
          <p:cNvPr id="234522" name="Rectangle 27"/>
          <p:cNvSpPr>
            <a:spLocks noChangeArrowheads="1"/>
          </p:cNvSpPr>
          <p:nvPr/>
        </p:nvSpPr>
        <p:spPr bwMode="auto">
          <a:xfrm>
            <a:off x="5638800" y="4870450"/>
            <a:ext cx="26828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20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7</a:t>
            </a:r>
          </a:p>
        </p:txBody>
      </p:sp>
      <p:sp>
        <p:nvSpPr>
          <p:cNvPr id="234523" name="Rectangle 28"/>
          <p:cNvSpPr>
            <a:spLocks noChangeArrowheads="1"/>
          </p:cNvSpPr>
          <p:nvPr/>
        </p:nvSpPr>
        <p:spPr bwMode="auto">
          <a:xfrm>
            <a:off x="5218113" y="5022850"/>
            <a:ext cx="26828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20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8</a:t>
            </a:r>
          </a:p>
        </p:txBody>
      </p:sp>
      <p:sp>
        <p:nvSpPr>
          <p:cNvPr id="234524" name="Rectangle 29"/>
          <p:cNvSpPr>
            <a:spLocks noChangeArrowheads="1"/>
          </p:cNvSpPr>
          <p:nvPr/>
        </p:nvSpPr>
        <p:spPr bwMode="auto">
          <a:xfrm>
            <a:off x="6248400" y="4672013"/>
            <a:ext cx="26828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20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9</a:t>
            </a:r>
          </a:p>
        </p:txBody>
      </p:sp>
      <p:sp>
        <p:nvSpPr>
          <p:cNvPr id="234525" name="Rectangle 30"/>
          <p:cNvSpPr>
            <a:spLocks noChangeArrowheads="1"/>
          </p:cNvSpPr>
          <p:nvPr/>
        </p:nvSpPr>
        <p:spPr bwMode="auto">
          <a:xfrm>
            <a:off x="5943600" y="4641850"/>
            <a:ext cx="3524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20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10</a:t>
            </a:r>
          </a:p>
        </p:txBody>
      </p:sp>
      <p:sp>
        <p:nvSpPr>
          <p:cNvPr id="234526" name="Rectangle 31"/>
          <p:cNvSpPr>
            <a:spLocks noChangeArrowheads="1"/>
          </p:cNvSpPr>
          <p:nvPr/>
        </p:nvSpPr>
        <p:spPr bwMode="auto">
          <a:xfrm>
            <a:off x="7391400" y="5175250"/>
            <a:ext cx="3524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20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11</a:t>
            </a:r>
          </a:p>
        </p:txBody>
      </p:sp>
      <p:sp>
        <p:nvSpPr>
          <p:cNvPr id="234527" name="Rectangle 32"/>
          <p:cNvSpPr>
            <a:spLocks noChangeArrowheads="1"/>
          </p:cNvSpPr>
          <p:nvPr/>
        </p:nvSpPr>
        <p:spPr bwMode="auto">
          <a:xfrm>
            <a:off x="7162800" y="4641850"/>
            <a:ext cx="3524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20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12</a:t>
            </a:r>
          </a:p>
        </p:txBody>
      </p:sp>
      <p:sp>
        <p:nvSpPr>
          <p:cNvPr id="383009" name="Text Box 33"/>
          <p:cNvSpPr txBox="1">
            <a:spLocks noChangeArrowheads="1"/>
          </p:cNvSpPr>
          <p:nvPr/>
        </p:nvSpPr>
        <p:spPr bwMode="auto">
          <a:xfrm>
            <a:off x="4852988" y="914400"/>
            <a:ext cx="3581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800" b="1" smtClean="0">
                <a:solidFill>
                  <a:srgbClr val="000000"/>
                </a:solidFill>
                <a:latin typeface="Arial" charset="0"/>
                <a:cs typeface="Times New Roman" charset="0"/>
              </a:rPr>
              <a:t>Morphometrics</a:t>
            </a:r>
            <a:endParaRPr lang="en-US" sz="1800" b="1" smtClean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sp>
        <p:nvSpPr>
          <p:cNvPr id="383010" name="Text Box 34"/>
          <p:cNvSpPr txBox="1">
            <a:spLocks noChangeArrowheads="1"/>
          </p:cNvSpPr>
          <p:nvPr/>
        </p:nvSpPr>
        <p:spPr bwMode="auto">
          <a:xfrm>
            <a:off x="5195888" y="1303338"/>
            <a:ext cx="4351337" cy="243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800" smtClean="0">
                <a:solidFill>
                  <a:srgbClr val="000000"/>
                </a:solidFill>
                <a:latin typeface="Arial" charset="0"/>
                <a:cs typeface="Times New Roman" charset="0"/>
              </a:rPr>
              <a:t>Total length &amp; curvature of larvae</a:t>
            </a:r>
          </a:p>
          <a:p>
            <a:pPr defTabSz="914400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800" smtClean="0">
                <a:solidFill>
                  <a:srgbClr val="000000"/>
                </a:solidFill>
                <a:latin typeface="Arial" charset="0"/>
                <a:cs typeface="Times New Roman" charset="0"/>
              </a:rPr>
              <a:t>Yolk quantity</a:t>
            </a:r>
          </a:p>
          <a:p>
            <a:pPr defTabSz="914400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800" smtClean="0">
                <a:solidFill>
                  <a:srgbClr val="000000"/>
                </a:solidFill>
                <a:latin typeface="Arial" charset="0"/>
                <a:cs typeface="Times New Roman" charset="0"/>
              </a:rPr>
              <a:t>Yolk-sac size</a:t>
            </a:r>
          </a:p>
          <a:p>
            <a:pPr defTabSz="914400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800" smtClean="0">
                <a:solidFill>
                  <a:srgbClr val="000000"/>
                </a:solidFill>
                <a:latin typeface="Arial" charset="0"/>
                <a:cs typeface="Times New Roman" charset="0"/>
              </a:rPr>
              <a:t>Body length &amp; depth</a:t>
            </a:r>
          </a:p>
          <a:p>
            <a:pPr defTabSz="914400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800" smtClean="0">
                <a:solidFill>
                  <a:srgbClr val="000000"/>
                </a:solidFill>
                <a:latin typeface="Arial" charset="0"/>
                <a:cs typeface="Times New Roman" charset="0"/>
              </a:rPr>
              <a:t>Jaw length</a:t>
            </a:r>
          </a:p>
          <a:p>
            <a:pPr defTabSz="914400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800" smtClean="0">
                <a:solidFill>
                  <a:srgbClr val="000000"/>
                </a:solidFill>
                <a:latin typeface="Arial" charset="0"/>
                <a:cs typeface="Times New Roman" charset="0"/>
              </a:rPr>
              <a:t>Eye diameter</a:t>
            </a:r>
            <a:endParaRPr lang="en-US" sz="1800" smtClean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 eaLnBrk="1" hangingPunct="1"/>
            <a:r>
              <a:rPr lang="en-US">
                <a:latin typeface="Times" charset="0"/>
                <a:ea typeface="ＭＳ Ｐゴシック" charset="0"/>
                <a:cs typeface="ＭＳ Ｐゴシック" charset="0"/>
              </a:rPr>
              <a:t>PCBs and Dioxin (PCDD) Facts</a:t>
            </a:r>
          </a:p>
        </p:txBody>
      </p:sp>
      <p:sp>
        <p:nvSpPr>
          <p:cNvPr id="120835" name="Content Placeholder 6"/>
          <p:cNvSpPr>
            <a:spLocks noGrp="1"/>
          </p:cNvSpPr>
          <p:nvPr>
            <p:ph idx="1"/>
          </p:nvPr>
        </p:nvSpPr>
        <p:spPr>
          <a:xfrm>
            <a:off x="517847" y="1143000"/>
            <a:ext cx="8260885" cy="41148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500" dirty="0" smtClean="0">
                <a:latin typeface="Times" charset="0"/>
                <a:ea typeface="ＭＳ Ｐゴシック" charset="0"/>
                <a:cs typeface="ＭＳ Ｐゴシック" charset="0"/>
              </a:rPr>
              <a:t>Different PCB and PCDD </a:t>
            </a:r>
            <a:r>
              <a:rPr lang="en-US" sz="2500" b="1" dirty="0">
                <a:latin typeface="Times" charset="0"/>
                <a:ea typeface="ＭＳ Ｐゴシック" charset="0"/>
                <a:cs typeface="ＭＳ Ｐゴシック" charset="0"/>
              </a:rPr>
              <a:t>h</a:t>
            </a:r>
            <a:r>
              <a:rPr lang="en-US" sz="2500" b="1" dirty="0" smtClean="0">
                <a:latin typeface="Times" charset="0"/>
                <a:ea typeface="ＭＳ Ｐゴシック" charset="0"/>
                <a:cs typeface="ＭＳ Ｐゴシック" charset="0"/>
              </a:rPr>
              <a:t>omologues</a:t>
            </a:r>
            <a:r>
              <a:rPr lang="en-US" sz="2500" dirty="0" smtClean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500" dirty="0">
                <a:latin typeface="Times" charset="0"/>
                <a:ea typeface="ＭＳ Ｐゴシック" charset="0"/>
                <a:cs typeface="ＭＳ Ｐゴシック" charset="0"/>
              </a:rPr>
              <a:t>have different numbers of chlorine (</a:t>
            </a:r>
            <a:r>
              <a:rPr lang="en-US" sz="2500" dirty="0" err="1">
                <a:latin typeface="Times" charset="0"/>
                <a:ea typeface="ＭＳ Ｐゴシック" charset="0"/>
                <a:cs typeface="ＭＳ Ｐゴシック" charset="0"/>
              </a:rPr>
              <a:t>Cl</a:t>
            </a:r>
            <a:r>
              <a:rPr lang="en-US" sz="2500" dirty="0">
                <a:latin typeface="Times" charset="0"/>
                <a:ea typeface="ＭＳ Ｐゴシック" charset="0"/>
                <a:cs typeface="ＭＳ Ｐゴシック" charset="0"/>
              </a:rPr>
              <a:t>) substitutions</a:t>
            </a:r>
          </a:p>
          <a:p>
            <a:pPr lvl="1" eaLnBrk="1" hangingPunct="1">
              <a:lnSpc>
                <a:spcPct val="80000"/>
              </a:lnSpc>
              <a:buFont typeface="Arial" charset="0"/>
              <a:buChar char="•"/>
            </a:pPr>
            <a:r>
              <a:rPr lang="en-US" sz="2200" dirty="0">
                <a:latin typeface="Times" charset="0"/>
                <a:ea typeface="ＭＳ Ｐゴシック" charset="0"/>
              </a:rPr>
              <a:t>Up to 10 different PCB </a:t>
            </a:r>
            <a:r>
              <a:rPr lang="en-US" sz="2200" dirty="0" smtClean="0">
                <a:latin typeface="Times" charset="0"/>
                <a:ea typeface="ＭＳ Ｐゴシック" charset="0"/>
              </a:rPr>
              <a:t>homologues</a:t>
            </a:r>
            <a:endParaRPr lang="en-US" sz="22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500" dirty="0" smtClean="0">
                <a:latin typeface="Times" charset="0"/>
                <a:ea typeface="ＭＳ Ｐゴシック" charset="0"/>
                <a:cs typeface="ＭＳ Ｐゴシック" charset="0"/>
              </a:rPr>
              <a:t>Different</a:t>
            </a:r>
            <a:r>
              <a:rPr lang="en-US" sz="2500" b="1" dirty="0" smtClean="0">
                <a:latin typeface="Times" charset="0"/>
                <a:ea typeface="ＭＳ Ｐゴシック" charset="0"/>
                <a:cs typeface="ＭＳ Ｐゴシック" charset="0"/>
              </a:rPr>
              <a:t> congeners</a:t>
            </a:r>
            <a:r>
              <a:rPr lang="en-US" sz="2500" dirty="0" smtClean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500" dirty="0">
                <a:latin typeface="Times" charset="0"/>
                <a:ea typeface="ＭＳ Ｐゴシック" charset="0"/>
                <a:cs typeface="ＭＳ Ｐゴシック" charset="0"/>
              </a:rPr>
              <a:t>have different numbers and positions of </a:t>
            </a:r>
            <a:r>
              <a:rPr lang="en-US" sz="2500" dirty="0" err="1">
                <a:latin typeface="Times" charset="0"/>
                <a:ea typeface="ＭＳ Ｐゴシック" charset="0"/>
                <a:cs typeface="ＭＳ Ｐゴシック" charset="0"/>
              </a:rPr>
              <a:t>Cl</a:t>
            </a:r>
            <a:r>
              <a:rPr lang="en-US" sz="2500" dirty="0">
                <a:latin typeface="Times" charset="0"/>
                <a:ea typeface="ＭＳ Ｐゴシック" charset="0"/>
                <a:cs typeface="ＭＳ Ｐゴシック" charset="0"/>
              </a:rPr>
              <a:t> substitutions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200" dirty="0">
                <a:latin typeface="Times" charset="0"/>
                <a:ea typeface="ＭＳ Ｐゴシック" charset="0"/>
              </a:rPr>
              <a:t>209 different PCB </a:t>
            </a:r>
            <a:r>
              <a:rPr lang="en-US" sz="2200" dirty="0" smtClean="0">
                <a:latin typeface="Times" charset="0"/>
                <a:ea typeface="ＭＳ Ｐゴシック" charset="0"/>
              </a:rPr>
              <a:t>congeners</a:t>
            </a:r>
            <a:endParaRPr lang="en-US" sz="22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500" dirty="0">
                <a:latin typeface="Times" charset="0"/>
                <a:ea typeface="ＭＳ Ｐゴシック" charset="0"/>
                <a:cs typeface="ＭＳ Ｐゴシック" charset="0"/>
              </a:rPr>
              <a:t>Toxicities of different </a:t>
            </a:r>
            <a:r>
              <a:rPr lang="en-US" sz="2500" dirty="0" smtClean="0">
                <a:latin typeface="Times" charset="0"/>
                <a:ea typeface="ＭＳ Ｐゴシック" charset="0"/>
                <a:cs typeface="ＭＳ Ｐゴシック" charset="0"/>
              </a:rPr>
              <a:t>PCB congeners </a:t>
            </a:r>
            <a:r>
              <a:rPr lang="en-US" sz="2500" dirty="0">
                <a:latin typeface="Times" charset="0"/>
                <a:ea typeface="ＭＳ Ｐゴシック" charset="0"/>
                <a:cs typeface="ＭＳ Ｐゴシック" charset="0"/>
              </a:rPr>
              <a:t>differ dramatically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200" dirty="0">
                <a:latin typeface="Times" charset="0"/>
                <a:ea typeface="ＭＳ Ｐゴシック" charset="0"/>
              </a:rPr>
              <a:t>Congeners without </a:t>
            </a:r>
            <a:r>
              <a:rPr lang="en-US" sz="2200" dirty="0" err="1">
                <a:latin typeface="Times" charset="0"/>
                <a:ea typeface="ＭＳ Ｐゴシック" charset="0"/>
              </a:rPr>
              <a:t>ortho</a:t>
            </a:r>
            <a:r>
              <a:rPr lang="en-US" sz="2200" dirty="0">
                <a:latin typeface="Times" charset="0"/>
                <a:ea typeface="ＭＳ Ｐゴシック" charset="0"/>
              </a:rPr>
              <a:t> substitutions are usually most toxic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200" dirty="0">
                <a:latin typeface="Times" charset="0"/>
                <a:ea typeface="ＭＳ Ｐゴシック" charset="0"/>
              </a:rPr>
              <a:t>TCDD may be the most toxic chemical </a:t>
            </a:r>
            <a:r>
              <a:rPr lang="en-US" sz="2200" dirty="0" smtClean="0">
                <a:latin typeface="Times" charset="0"/>
                <a:ea typeface="ＭＳ Ｐゴシック" charset="0"/>
              </a:rPr>
              <a:t>known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200" dirty="0" smtClean="0">
                <a:latin typeface="Times" charset="0"/>
                <a:ea typeface="ＭＳ Ｐゴシック" charset="0"/>
              </a:rPr>
              <a:t>TEF=Toxic Equivalency Factor- toxicity of PCB or PCDD congeners compared to TCDD</a:t>
            </a:r>
            <a:endParaRPr lang="en-US" sz="2200" dirty="0">
              <a:latin typeface="Times" charset="0"/>
              <a:ea typeface="ＭＳ Ｐゴシック" charset="0"/>
            </a:endParaRPr>
          </a:p>
        </p:txBody>
      </p:sp>
      <p:pic>
        <p:nvPicPr>
          <p:cNvPr id="120836" name="Picture 1" descr="Screen shot 2012-02-13 at 10.07.2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2572" y="4869951"/>
            <a:ext cx="4229642" cy="1947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7628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Text Box 2"/>
          <p:cNvSpPr txBox="1">
            <a:spLocks noChangeArrowheads="1"/>
          </p:cNvSpPr>
          <p:nvPr/>
        </p:nvSpPr>
        <p:spPr bwMode="auto">
          <a:xfrm>
            <a:off x="762000" y="295275"/>
            <a:ext cx="72390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400" smtClean="0">
                <a:solidFill>
                  <a:srgbClr val="000000"/>
                </a:solidFill>
                <a:latin typeface="Arial" charset="0"/>
              </a:rPr>
              <a:t>Principle component analysis (PCA) of population and dose effects of PCB mixtures on morphology</a:t>
            </a:r>
            <a:endParaRPr lang="en-US" sz="2400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37571" name="Rectangle 3"/>
          <p:cNvSpPr>
            <a:spLocks noChangeArrowheads="1"/>
          </p:cNvSpPr>
          <p:nvPr/>
        </p:nvSpPr>
        <p:spPr bwMode="auto">
          <a:xfrm>
            <a:off x="2674938" y="5341938"/>
            <a:ext cx="3643312" cy="1587"/>
          </a:xfrm>
          <a:prstGeom prst="rect">
            <a:avLst/>
          </a:prstGeom>
          <a:solidFill>
            <a:srgbClr val="000000"/>
          </a:solidFill>
          <a:ln w="4763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smtClean="0">
              <a:solidFill>
                <a:srgbClr val="FFFFFF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7572" name="Line 4"/>
          <p:cNvSpPr>
            <a:spLocks noChangeShapeType="1"/>
          </p:cNvSpPr>
          <p:nvPr/>
        </p:nvSpPr>
        <p:spPr bwMode="auto">
          <a:xfrm>
            <a:off x="2976563" y="5300663"/>
            <a:ext cx="1587" cy="42862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smtClean="0">
              <a:solidFill>
                <a:srgbClr val="FFFFFF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7573" name="Line 5"/>
          <p:cNvSpPr>
            <a:spLocks noChangeShapeType="1"/>
          </p:cNvSpPr>
          <p:nvPr/>
        </p:nvSpPr>
        <p:spPr bwMode="auto">
          <a:xfrm>
            <a:off x="3582988" y="5300663"/>
            <a:ext cx="1587" cy="42862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smtClean="0">
              <a:solidFill>
                <a:srgbClr val="FFFFFF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7574" name="Line 6"/>
          <p:cNvSpPr>
            <a:spLocks noChangeShapeType="1"/>
          </p:cNvSpPr>
          <p:nvPr/>
        </p:nvSpPr>
        <p:spPr bwMode="auto">
          <a:xfrm>
            <a:off x="4192588" y="5300663"/>
            <a:ext cx="1587" cy="42862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smtClean="0">
              <a:solidFill>
                <a:srgbClr val="FFFFFF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7575" name="Line 7"/>
          <p:cNvSpPr>
            <a:spLocks noChangeShapeType="1"/>
          </p:cNvSpPr>
          <p:nvPr/>
        </p:nvSpPr>
        <p:spPr bwMode="auto">
          <a:xfrm>
            <a:off x="4800600" y="5300663"/>
            <a:ext cx="1588" cy="42862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smtClean="0">
              <a:solidFill>
                <a:srgbClr val="FFFFFF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7576" name="Line 8"/>
          <p:cNvSpPr>
            <a:spLocks noChangeShapeType="1"/>
          </p:cNvSpPr>
          <p:nvPr/>
        </p:nvSpPr>
        <p:spPr bwMode="auto">
          <a:xfrm>
            <a:off x="5407025" y="5300663"/>
            <a:ext cx="1588" cy="42862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smtClean="0">
              <a:solidFill>
                <a:srgbClr val="FFFFFF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7577" name="Line 9"/>
          <p:cNvSpPr>
            <a:spLocks noChangeShapeType="1"/>
          </p:cNvSpPr>
          <p:nvPr/>
        </p:nvSpPr>
        <p:spPr bwMode="auto">
          <a:xfrm>
            <a:off x="6015038" y="5300663"/>
            <a:ext cx="1587" cy="42862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smtClean="0">
              <a:solidFill>
                <a:srgbClr val="FFFFFF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7578" name="Rectangle 10"/>
          <p:cNvSpPr>
            <a:spLocks noChangeArrowheads="1"/>
          </p:cNvSpPr>
          <p:nvPr/>
        </p:nvSpPr>
        <p:spPr bwMode="auto">
          <a:xfrm>
            <a:off x="2674938" y="1695450"/>
            <a:ext cx="3643312" cy="1588"/>
          </a:xfrm>
          <a:prstGeom prst="rect">
            <a:avLst/>
          </a:prstGeom>
          <a:solidFill>
            <a:srgbClr val="000000"/>
          </a:solidFill>
          <a:ln w="4763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smtClean="0">
              <a:solidFill>
                <a:srgbClr val="FFFFFF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7579" name="Line 11"/>
          <p:cNvSpPr>
            <a:spLocks noChangeShapeType="1"/>
          </p:cNvSpPr>
          <p:nvPr/>
        </p:nvSpPr>
        <p:spPr bwMode="auto">
          <a:xfrm flipV="1">
            <a:off x="2976563" y="1697038"/>
            <a:ext cx="1587" cy="42862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smtClean="0">
              <a:solidFill>
                <a:srgbClr val="FFFFFF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7580" name="Line 12"/>
          <p:cNvSpPr>
            <a:spLocks noChangeShapeType="1"/>
          </p:cNvSpPr>
          <p:nvPr/>
        </p:nvSpPr>
        <p:spPr bwMode="auto">
          <a:xfrm flipV="1">
            <a:off x="3582988" y="1697038"/>
            <a:ext cx="1587" cy="42862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smtClean="0">
              <a:solidFill>
                <a:srgbClr val="FFFFFF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7581" name="Line 13"/>
          <p:cNvSpPr>
            <a:spLocks noChangeShapeType="1"/>
          </p:cNvSpPr>
          <p:nvPr/>
        </p:nvSpPr>
        <p:spPr bwMode="auto">
          <a:xfrm flipV="1">
            <a:off x="4192588" y="1697038"/>
            <a:ext cx="1587" cy="42862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smtClean="0">
              <a:solidFill>
                <a:srgbClr val="FFFFFF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7582" name="Line 14"/>
          <p:cNvSpPr>
            <a:spLocks noChangeShapeType="1"/>
          </p:cNvSpPr>
          <p:nvPr/>
        </p:nvSpPr>
        <p:spPr bwMode="auto">
          <a:xfrm flipV="1">
            <a:off x="4800600" y="1697038"/>
            <a:ext cx="1588" cy="42862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smtClean="0">
              <a:solidFill>
                <a:srgbClr val="FFFFFF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7583" name="Line 15"/>
          <p:cNvSpPr>
            <a:spLocks noChangeShapeType="1"/>
          </p:cNvSpPr>
          <p:nvPr/>
        </p:nvSpPr>
        <p:spPr bwMode="auto">
          <a:xfrm flipV="1">
            <a:off x="5407025" y="1697038"/>
            <a:ext cx="1588" cy="42862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smtClean="0">
              <a:solidFill>
                <a:srgbClr val="FFFFFF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7584" name="Line 16"/>
          <p:cNvSpPr>
            <a:spLocks noChangeShapeType="1"/>
          </p:cNvSpPr>
          <p:nvPr/>
        </p:nvSpPr>
        <p:spPr bwMode="auto">
          <a:xfrm flipV="1">
            <a:off x="6015038" y="1697038"/>
            <a:ext cx="1587" cy="42862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smtClean="0">
              <a:solidFill>
                <a:srgbClr val="FFFFFF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7585" name="Rectangle 17"/>
          <p:cNvSpPr>
            <a:spLocks noChangeArrowheads="1"/>
          </p:cNvSpPr>
          <p:nvPr/>
        </p:nvSpPr>
        <p:spPr bwMode="auto">
          <a:xfrm>
            <a:off x="2930525" y="5443538"/>
            <a:ext cx="1587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-5</a:t>
            </a: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7586" name="Rectangle 18"/>
          <p:cNvSpPr>
            <a:spLocks noChangeArrowheads="1"/>
          </p:cNvSpPr>
          <p:nvPr/>
        </p:nvSpPr>
        <p:spPr bwMode="auto">
          <a:xfrm>
            <a:off x="3538538" y="5443538"/>
            <a:ext cx="1587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-3</a:t>
            </a: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7587" name="Rectangle 19"/>
          <p:cNvSpPr>
            <a:spLocks noChangeArrowheads="1"/>
          </p:cNvSpPr>
          <p:nvPr/>
        </p:nvSpPr>
        <p:spPr bwMode="auto">
          <a:xfrm>
            <a:off x="4146550" y="5443538"/>
            <a:ext cx="1587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-1</a:t>
            </a: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7588" name="Rectangle 20"/>
          <p:cNvSpPr>
            <a:spLocks noChangeArrowheads="1"/>
          </p:cNvSpPr>
          <p:nvPr/>
        </p:nvSpPr>
        <p:spPr bwMode="auto">
          <a:xfrm>
            <a:off x="4784725" y="5443538"/>
            <a:ext cx="98425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1</a:t>
            </a: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7589" name="Rectangle 21"/>
          <p:cNvSpPr>
            <a:spLocks noChangeArrowheads="1"/>
          </p:cNvSpPr>
          <p:nvPr/>
        </p:nvSpPr>
        <p:spPr bwMode="auto">
          <a:xfrm>
            <a:off x="5392738" y="5443538"/>
            <a:ext cx="98425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3</a:t>
            </a: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7590" name="Rectangle 22"/>
          <p:cNvSpPr>
            <a:spLocks noChangeArrowheads="1"/>
          </p:cNvSpPr>
          <p:nvPr/>
        </p:nvSpPr>
        <p:spPr bwMode="auto">
          <a:xfrm>
            <a:off x="5999163" y="5443538"/>
            <a:ext cx="98425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5</a:t>
            </a: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7591" name="Rectangle 23"/>
          <p:cNvSpPr>
            <a:spLocks noChangeArrowheads="1"/>
          </p:cNvSpPr>
          <p:nvPr/>
        </p:nvSpPr>
        <p:spPr bwMode="auto">
          <a:xfrm>
            <a:off x="4064000" y="6227763"/>
            <a:ext cx="1195388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Principal axis 1</a:t>
            </a:r>
            <a:endParaRPr lang="en-US" sz="1400" smtClean="0">
              <a:solidFill>
                <a:srgbClr val="FFFFFF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7592" name="Rectangle 24"/>
          <p:cNvSpPr>
            <a:spLocks noChangeArrowheads="1"/>
          </p:cNvSpPr>
          <p:nvPr/>
        </p:nvSpPr>
        <p:spPr bwMode="auto">
          <a:xfrm>
            <a:off x="2673350" y="1698625"/>
            <a:ext cx="1588" cy="3643313"/>
          </a:xfrm>
          <a:prstGeom prst="rect">
            <a:avLst/>
          </a:prstGeom>
          <a:solidFill>
            <a:srgbClr val="000000"/>
          </a:solidFill>
          <a:ln w="4763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smtClean="0">
              <a:solidFill>
                <a:srgbClr val="FFFFFF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7593" name="Line 25"/>
          <p:cNvSpPr>
            <a:spLocks noChangeShapeType="1"/>
          </p:cNvSpPr>
          <p:nvPr/>
        </p:nvSpPr>
        <p:spPr bwMode="auto">
          <a:xfrm flipH="1">
            <a:off x="2673350" y="5040313"/>
            <a:ext cx="42863" cy="1587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smtClean="0">
              <a:solidFill>
                <a:srgbClr val="FFFFFF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7594" name="Line 26"/>
          <p:cNvSpPr>
            <a:spLocks noChangeShapeType="1"/>
          </p:cNvSpPr>
          <p:nvPr/>
        </p:nvSpPr>
        <p:spPr bwMode="auto">
          <a:xfrm flipH="1">
            <a:off x="2673350" y="4433888"/>
            <a:ext cx="42863" cy="1587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smtClean="0">
              <a:solidFill>
                <a:srgbClr val="FFFFFF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7595" name="Line 27"/>
          <p:cNvSpPr>
            <a:spLocks noChangeShapeType="1"/>
          </p:cNvSpPr>
          <p:nvPr/>
        </p:nvSpPr>
        <p:spPr bwMode="auto">
          <a:xfrm flipH="1">
            <a:off x="2673350" y="3824288"/>
            <a:ext cx="42863" cy="1587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smtClean="0">
              <a:solidFill>
                <a:srgbClr val="FFFFFF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7596" name="Line 28"/>
          <p:cNvSpPr>
            <a:spLocks noChangeShapeType="1"/>
          </p:cNvSpPr>
          <p:nvPr/>
        </p:nvSpPr>
        <p:spPr bwMode="auto">
          <a:xfrm flipH="1">
            <a:off x="2673350" y="3216275"/>
            <a:ext cx="42863" cy="1588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smtClean="0">
              <a:solidFill>
                <a:srgbClr val="FFFFFF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7597" name="Line 29"/>
          <p:cNvSpPr>
            <a:spLocks noChangeShapeType="1"/>
          </p:cNvSpPr>
          <p:nvPr/>
        </p:nvSpPr>
        <p:spPr bwMode="auto">
          <a:xfrm flipH="1">
            <a:off x="2673350" y="2609850"/>
            <a:ext cx="42863" cy="1588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smtClean="0">
              <a:solidFill>
                <a:srgbClr val="FFFFFF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7598" name="Line 30"/>
          <p:cNvSpPr>
            <a:spLocks noChangeShapeType="1"/>
          </p:cNvSpPr>
          <p:nvPr/>
        </p:nvSpPr>
        <p:spPr bwMode="auto">
          <a:xfrm flipH="1">
            <a:off x="2673350" y="2001838"/>
            <a:ext cx="42863" cy="1587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smtClean="0">
              <a:solidFill>
                <a:srgbClr val="FFFFFF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7599" name="Rectangle 31"/>
          <p:cNvSpPr>
            <a:spLocks noChangeArrowheads="1"/>
          </p:cNvSpPr>
          <p:nvPr/>
        </p:nvSpPr>
        <p:spPr bwMode="auto">
          <a:xfrm>
            <a:off x="6319838" y="1698625"/>
            <a:ext cx="1587" cy="3643313"/>
          </a:xfrm>
          <a:prstGeom prst="rect">
            <a:avLst/>
          </a:prstGeom>
          <a:solidFill>
            <a:srgbClr val="000000"/>
          </a:solidFill>
          <a:ln w="4763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smtClean="0">
              <a:solidFill>
                <a:srgbClr val="FFFFFF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7600" name="Line 32"/>
          <p:cNvSpPr>
            <a:spLocks noChangeShapeType="1"/>
          </p:cNvSpPr>
          <p:nvPr/>
        </p:nvSpPr>
        <p:spPr bwMode="auto">
          <a:xfrm>
            <a:off x="6276975" y="5040313"/>
            <a:ext cx="42863" cy="1587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smtClean="0">
              <a:solidFill>
                <a:srgbClr val="FFFFFF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7601" name="Line 33"/>
          <p:cNvSpPr>
            <a:spLocks noChangeShapeType="1"/>
          </p:cNvSpPr>
          <p:nvPr/>
        </p:nvSpPr>
        <p:spPr bwMode="auto">
          <a:xfrm>
            <a:off x="6276975" y="4433888"/>
            <a:ext cx="42863" cy="1587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smtClean="0">
              <a:solidFill>
                <a:srgbClr val="FFFFFF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7602" name="Line 34"/>
          <p:cNvSpPr>
            <a:spLocks noChangeShapeType="1"/>
          </p:cNvSpPr>
          <p:nvPr/>
        </p:nvSpPr>
        <p:spPr bwMode="auto">
          <a:xfrm>
            <a:off x="6276975" y="3824288"/>
            <a:ext cx="42863" cy="1587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smtClean="0">
              <a:solidFill>
                <a:srgbClr val="FFFFFF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7603" name="Line 35"/>
          <p:cNvSpPr>
            <a:spLocks noChangeShapeType="1"/>
          </p:cNvSpPr>
          <p:nvPr/>
        </p:nvSpPr>
        <p:spPr bwMode="auto">
          <a:xfrm>
            <a:off x="6276975" y="3216275"/>
            <a:ext cx="42863" cy="1588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smtClean="0">
              <a:solidFill>
                <a:srgbClr val="FFFFFF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7604" name="Line 36"/>
          <p:cNvSpPr>
            <a:spLocks noChangeShapeType="1"/>
          </p:cNvSpPr>
          <p:nvPr/>
        </p:nvSpPr>
        <p:spPr bwMode="auto">
          <a:xfrm>
            <a:off x="6276975" y="2609850"/>
            <a:ext cx="42863" cy="1588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smtClean="0">
              <a:solidFill>
                <a:srgbClr val="FFFFFF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7605" name="Line 37"/>
          <p:cNvSpPr>
            <a:spLocks noChangeShapeType="1"/>
          </p:cNvSpPr>
          <p:nvPr/>
        </p:nvSpPr>
        <p:spPr bwMode="auto">
          <a:xfrm>
            <a:off x="6276975" y="2001838"/>
            <a:ext cx="42863" cy="1587"/>
          </a:xfrm>
          <a:prstGeom prst="line">
            <a:avLst/>
          </a:prstGeom>
          <a:noFill/>
          <a:ln w="476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smtClean="0">
              <a:solidFill>
                <a:srgbClr val="FFFFFF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7606" name="Rectangle 38"/>
          <p:cNvSpPr>
            <a:spLocks noChangeArrowheads="1"/>
          </p:cNvSpPr>
          <p:nvPr/>
        </p:nvSpPr>
        <p:spPr bwMode="auto">
          <a:xfrm>
            <a:off x="2465388" y="4967288"/>
            <a:ext cx="1587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-5</a:t>
            </a: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7607" name="Rectangle 39"/>
          <p:cNvSpPr>
            <a:spLocks noChangeArrowheads="1"/>
          </p:cNvSpPr>
          <p:nvPr/>
        </p:nvSpPr>
        <p:spPr bwMode="auto">
          <a:xfrm>
            <a:off x="2465388" y="4360863"/>
            <a:ext cx="1587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-3</a:t>
            </a: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7608" name="Rectangle 40"/>
          <p:cNvSpPr>
            <a:spLocks noChangeArrowheads="1"/>
          </p:cNvSpPr>
          <p:nvPr/>
        </p:nvSpPr>
        <p:spPr bwMode="auto">
          <a:xfrm>
            <a:off x="2465388" y="3751263"/>
            <a:ext cx="1587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-1</a:t>
            </a: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7609" name="Rectangle 41"/>
          <p:cNvSpPr>
            <a:spLocks noChangeArrowheads="1"/>
          </p:cNvSpPr>
          <p:nvPr/>
        </p:nvSpPr>
        <p:spPr bwMode="auto">
          <a:xfrm>
            <a:off x="2525713" y="3143250"/>
            <a:ext cx="98425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1</a:t>
            </a: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7610" name="Rectangle 42"/>
          <p:cNvSpPr>
            <a:spLocks noChangeArrowheads="1"/>
          </p:cNvSpPr>
          <p:nvPr/>
        </p:nvSpPr>
        <p:spPr bwMode="auto">
          <a:xfrm>
            <a:off x="2525713" y="2536825"/>
            <a:ext cx="98425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3</a:t>
            </a: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7611" name="Rectangle 43"/>
          <p:cNvSpPr>
            <a:spLocks noChangeArrowheads="1"/>
          </p:cNvSpPr>
          <p:nvPr/>
        </p:nvSpPr>
        <p:spPr bwMode="auto">
          <a:xfrm>
            <a:off x="2525713" y="1928813"/>
            <a:ext cx="98425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5</a:t>
            </a: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7612" name="Rectangle 44"/>
          <p:cNvSpPr>
            <a:spLocks noChangeArrowheads="1"/>
          </p:cNvSpPr>
          <p:nvPr/>
        </p:nvSpPr>
        <p:spPr bwMode="auto">
          <a:xfrm rot="-5400000">
            <a:off x="816769" y="3467894"/>
            <a:ext cx="1195387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Principal axis 2</a:t>
            </a:r>
            <a:endParaRPr lang="en-US" sz="1400" smtClean="0">
              <a:solidFill>
                <a:srgbClr val="FFFFFF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7613" name="Rectangle 45"/>
          <p:cNvSpPr>
            <a:spLocks noChangeArrowheads="1"/>
          </p:cNvSpPr>
          <p:nvPr/>
        </p:nvSpPr>
        <p:spPr bwMode="auto">
          <a:xfrm>
            <a:off x="2674938" y="3519488"/>
            <a:ext cx="3643312" cy="1587"/>
          </a:xfrm>
          <a:prstGeom prst="rect">
            <a:avLst/>
          </a:prstGeom>
          <a:solidFill>
            <a:srgbClr val="808080"/>
          </a:solidFill>
          <a:ln w="4763">
            <a:solidFill>
              <a:srgbClr val="808080"/>
            </a:solidFill>
            <a:miter lim="800000"/>
            <a:headEnd/>
            <a:tailEnd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smtClean="0">
              <a:solidFill>
                <a:srgbClr val="FFFFFF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7614" name="Rectangle 46"/>
          <p:cNvSpPr>
            <a:spLocks noChangeArrowheads="1"/>
          </p:cNvSpPr>
          <p:nvPr/>
        </p:nvSpPr>
        <p:spPr bwMode="auto">
          <a:xfrm>
            <a:off x="4495800" y="1698625"/>
            <a:ext cx="1588" cy="3643313"/>
          </a:xfrm>
          <a:prstGeom prst="rect">
            <a:avLst/>
          </a:prstGeom>
          <a:solidFill>
            <a:srgbClr val="808080"/>
          </a:solidFill>
          <a:ln w="4763">
            <a:solidFill>
              <a:srgbClr val="808080"/>
            </a:solidFill>
            <a:miter lim="800000"/>
            <a:headEnd/>
            <a:tailEnd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smtClean="0">
              <a:solidFill>
                <a:srgbClr val="FFFFFF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7615" name="Oval 47"/>
          <p:cNvSpPr>
            <a:spLocks noChangeArrowheads="1"/>
          </p:cNvSpPr>
          <p:nvPr/>
        </p:nvSpPr>
        <p:spPr bwMode="auto">
          <a:xfrm>
            <a:off x="4103688" y="2760663"/>
            <a:ext cx="406400" cy="406400"/>
          </a:xfrm>
          <a:prstGeom prst="ellipse">
            <a:avLst/>
          </a:prstGeom>
          <a:noFill/>
          <a:ln w="4763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smtClean="0">
              <a:solidFill>
                <a:srgbClr val="FFFFFF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7616" name="Oval 48"/>
          <p:cNvSpPr>
            <a:spLocks noChangeArrowheads="1"/>
          </p:cNvSpPr>
          <p:nvPr/>
        </p:nvSpPr>
        <p:spPr bwMode="auto">
          <a:xfrm>
            <a:off x="4067175" y="2822575"/>
            <a:ext cx="150813" cy="150813"/>
          </a:xfrm>
          <a:prstGeom prst="ellipse">
            <a:avLst/>
          </a:prstGeom>
          <a:noFill/>
          <a:ln w="4763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smtClean="0">
              <a:solidFill>
                <a:srgbClr val="FFFFFF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7617" name="Oval 49"/>
          <p:cNvSpPr>
            <a:spLocks noChangeArrowheads="1"/>
          </p:cNvSpPr>
          <p:nvPr/>
        </p:nvSpPr>
        <p:spPr bwMode="auto">
          <a:xfrm>
            <a:off x="4449763" y="2860675"/>
            <a:ext cx="90487" cy="88900"/>
          </a:xfrm>
          <a:prstGeom prst="ellipse">
            <a:avLst/>
          </a:prstGeom>
          <a:noFill/>
          <a:ln w="4763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smtClean="0">
              <a:solidFill>
                <a:srgbClr val="FFFFFF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7618" name="Oval 50"/>
          <p:cNvSpPr>
            <a:spLocks noChangeArrowheads="1"/>
          </p:cNvSpPr>
          <p:nvPr/>
        </p:nvSpPr>
        <p:spPr bwMode="auto">
          <a:xfrm>
            <a:off x="4103688" y="2868613"/>
            <a:ext cx="82550" cy="82550"/>
          </a:xfrm>
          <a:prstGeom prst="ellipse">
            <a:avLst/>
          </a:prstGeom>
          <a:noFill/>
          <a:ln w="4763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smtClean="0">
              <a:solidFill>
                <a:srgbClr val="FFFFFF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7619" name="Oval 51"/>
          <p:cNvSpPr>
            <a:spLocks noChangeArrowheads="1"/>
          </p:cNvSpPr>
          <p:nvPr/>
        </p:nvSpPr>
        <p:spPr bwMode="auto">
          <a:xfrm>
            <a:off x="4621213" y="2900363"/>
            <a:ext cx="82550" cy="82550"/>
          </a:xfrm>
          <a:prstGeom prst="ellipse">
            <a:avLst/>
          </a:prstGeom>
          <a:noFill/>
          <a:ln w="4763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smtClean="0">
              <a:solidFill>
                <a:srgbClr val="FFFFFF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7620" name="Oval 52"/>
          <p:cNvSpPr>
            <a:spLocks noChangeArrowheads="1"/>
          </p:cNvSpPr>
          <p:nvPr/>
        </p:nvSpPr>
        <p:spPr bwMode="auto">
          <a:xfrm>
            <a:off x="4181475" y="2763838"/>
            <a:ext cx="406400" cy="406400"/>
          </a:xfrm>
          <a:prstGeom prst="ellipse">
            <a:avLst/>
          </a:prstGeom>
          <a:noFill/>
          <a:ln w="4763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smtClean="0">
              <a:solidFill>
                <a:srgbClr val="FFFFFF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7621" name="Oval 53"/>
          <p:cNvSpPr>
            <a:spLocks noChangeArrowheads="1"/>
          </p:cNvSpPr>
          <p:nvPr/>
        </p:nvSpPr>
        <p:spPr bwMode="auto">
          <a:xfrm>
            <a:off x="4583113" y="2765425"/>
            <a:ext cx="149225" cy="150813"/>
          </a:xfrm>
          <a:prstGeom prst="ellipse">
            <a:avLst/>
          </a:prstGeom>
          <a:noFill/>
          <a:ln w="4763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smtClean="0">
              <a:solidFill>
                <a:srgbClr val="FFFFFF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7622" name="Oval 54"/>
          <p:cNvSpPr>
            <a:spLocks noChangeArrowheads="1"/>
          </p:cNvSpPr>
          <p:nvPr/>
        </p:nvSpPr>
        <p:spPr bwMode="auto">
          <a:xfrm>
            <a:off x="4160838" y="2847975"/>
            <a:ext cx="88900" cy="88900"/>
          </a:xfrm>
          <a:prstGeom prst="ellipse">
            <a:avLst/>
          </a:prstGeom>
          <a:noFill/>
          <a:ln w="4763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smtClean="0">
              <a:solidFill>
                <a:srgbClr val="FFFFFF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7623" name="Oval 55"/>
          <p:cNvSpPr>
            <a:spLocks noChangeArrowheads="1"/>
          </p:cNvSpPr>
          <p:nvPr/>
        </p:nvSpPr>
        <p:spPr bwMode="auto">
          <a:xfrm>
            <a:off x="4491038" y="2897188"/>
            <a:ext cx="82550" cy="82550"/>
          </a:xfrm>
          <a:prstGeom prst="ellipse">
            <a:avLst/>
          </a:prstGeom>
          <a:noFill/>
          <a:ln w="4763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smtClean="0">
              <a:solidFill>
                <a:srgbClr val="FFFFFF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7624" name="Oval 56"/>
          <p:cNvSpPr>
            <a:spLocks noChangeArrowheads="1"/>
          </p:cNvSpPr>
          <p:nvPr/>
        </p:nvSpPr>
        <p:spPr bwMode="auto">
          <a:xfrm>
            <a:off x="4529138" y="2747963"/>
            <a:ext cx="82550" cy="82550"/>
          </a:xfrm>
          <a:prstGeom prst="ellipse">
            <a:avLst/>
          </a:prstGeom>
          <a:noFill/>
          <a:ln w="4763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smtClean="0">
              <a:solidFill>
                <a:srgbClr val="FFFFFF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7625" name="Oval 57"/>
          <p:cNvSpPr>
            <a:spLocks noChangeArrowheads="1"/>
          </p:cNvSpPr>
          <p:nvPr/>
        </p:nvSpPr>
        <p:spPr bwMode="auto">
          <a:xfrm>
            <a:off x="4541838" y="2781300"/>
            <a:ext cx="82550" cy="82550"/>
          </a:xfrm>
          <a:prstGeom prst="ellipse">
            <a:avLst/>
          </a:prstGeom>
          <a:noFill/>
          <a:ln w="4763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smtClean="0">
              <a:solidFill>
                <a:srgbClr val="FFFFFF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7626" name="Oval 58"/>
          <p:cNvSpPr>
            <a:spLocks noChangeArrowheads="1"/>
          </p:cNvSpPr>
          <p:nvPr/>
        </p:nvSpPr>
        <p:spPr bwMode="auto">
          <a:xfrm>
            <a:off x="4525963" y="2943225"/>
            <a:ext cx="80962" cy="82550"/>
          </a:xfrm>
          <a:prstGeom prst="ellipse">
            <a:avLst/>
          </a:prstGeom>
          <a:noFill/>
          <a:ln w="4763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smtClean="0">
              <a:solidFill>
                <a:srgbClr val="FFFFFF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7627" name="Oval 59"/>
          <p:cNvSpPr>
            <a:spLocks noChangeArrowheads="1"/>
          </p:cNvSpPr>
          <p:nvPr/>
        </p:nvSpPr>
        <p:spPr bwMode="auto">
          <a:xfrm>
            <a:off x="4213225" y="2705100"/>
            <a:ext cx="406400" cy="406400"/>
          </a:xfrm>
          <a:prstGeom prst="ellipse">
            <a:avLst/>
          </a:prstGeom>
          <a:noFill/>
          <a:ln w="4763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smtClean="0">
              <a:solidFill>
                <a:srgbClr val="FFFFFF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7628" name="Oval 60"/>
          <p:cNvSpPr>
            <a:spLocks noChangeArrowheads="1"/>
          </p:cNvSpPr>
          <p:nvPr/>
        </p:nvSpPr>
        <p:spPr bwMode="auto">
          <a:xfrm>
            <a:off x="3851275" y="3006725"/>
            <a:ext cx="150813" cy="149225"/>
          </a:xfrm>
          <a:prstGeom prst="ellipse">
            <a:avLst/>
          </a:prstGeom>
          <a:noFill/>
          <a:ln w="4763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smtClean="0">
              <a:solidFill>
                <a:srgbClr val="FFFFFF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7629" name="Oval 61"/>
          <p:cNvSpPr>
            <a:spLocks noChangeArrowheads="1"/>
          </p:cNvSpPr>
          <p:nvPr/>
        </p:nvSpPr>
        <p:spPr bwMode="auto">
          <a:xfrm>
            <a:off x="4210050" y="2805113"/>
            <a:ext cx="88900" cy="88900"/>
          </a:xfrm>
          <a:prstGeom prst="ellipse">
            <a:avLst/>
          </a:prstGeom>
          <a:noFill/>
          <a:ln w="4763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smtClean="0">
              <a:solidFill>
                <a:srgbClr val="FFFFFF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7630" name="Oval 62"/>
          <p:cNvSpPr>
            <a:spLocks noChangeArrowheads="1"/>
          </p:cNvSpPr>
          <p:nvPr/>
        </p:nvSpPr>
        <p:spPr bwMode="auto">
          <a:xfrm>
            <a:off x="3952875" y="3113088"/>
            <a:ext cx="82550" cy="82550"/>
          </a:xfrm>
          <a:prstGeom prst="ellipse">
            <a:avLst/>
          </a:prstGeom>
          <a:noFill/>
          <a:ln w="4763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smtClean="0">
              <a:solidFill>
                <a:srgbClr val="FFFFFF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7631" name="Oval 63"/>
          <p:cNvSpPr>
            <a:spLocks noChangeArrowheads="1"/>
          </p:cNvSpPr>
          <p:nvPr/>
        </p:nvSpPr>
        <p:spPr bwMode="auto">
          <a:xfrm>
            <a:off x="4162425" y="2906713"/>
            <a:ext cx="82550" cy="82550"/>
          </a:xfrm>
          <a:prstGeom prst="ellipse">
            <a:avLst/>
          </a:prstGeom>
          <a:noFill/>
          <a:ln w="4763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smtClean="0">
              <a:solidFill>
                <a:srgbClr val="FFFFFF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7632" name="Oval 64"/>
          <p:cNvSpPr>
            <a:spLocks noChangeArrowheads="1"/>
          </p:cNvSpPr>
          <p:nvPr/>
        </p:nvSpPr>
        <p:spPr bwMode="auto">
          <a:xfrm>
            <a:off x="4181475" y="2763838"/>
            <a:ext cx="406400" cy="406400"/>
          </a:xfrm>
          <a:prstGeom prst="ellipse">
            <a:avLst/>
          </a:prstGeom>
          <a:noFill/>
          <a:ln w="4763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smtClean="0">
              <a:solidFill>
                <a:srgbClr val="FFFFFF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7633" name="Oval 65"/>
          <p:cNvSpPr>
            <a:spLocks noChangeArrowheads="1"/>
          </p:cNvSpPr>
          <p:nvPr/>
        </p:nvSpPr>
        <p:spPr bwMode="auto">
          <a:xfrm>
            <a:off x="4376738" y="2795588"/>
            <a:ext cx="150812" cy="150812"/>
          </a:xfrm>
          <a:prstGeom prst="ellipse">
            <a:avLst/>
          </a:prstGeom>
          <a:noFill/>
          <a:ln w="4763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smtClean="0">
              <a:solidFill>
                <a:srgbClr val="FFFFFF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7634" name="Oval 66"/>
          <p:cNvSpPr>
            <a:spLocks noChangeArrowheads="1"/>
          </p:cNvSpPr>
          <p:nvPr/>
        </p:nvSpPr>
        <p:spPr bwMode="auto">
          <a:xfrm>
            <a:off x="4875213" y="2874963"/>
            <a:ext cx="88900" cy="88900"/>
          </a:xfrm>
          <a:prstGeom prst="ellipse">
            <a:avLst/>
          </a:prstGeom>
          <a:noFill/>
          <a:ln w="4763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smtClean="0">
              <a:solidFill>
                <a:srgbClr val="FFFFFF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7635" name="Oval 67"/>
          <p:cNvSpPr>
            <a:spLocks noChangeArrowheads="1"/>
          </p:cNvSpPr>
          <p:nvPr/>
        </p:nvSpPr>
        <p:spPr bwMode="auto">
          <a:xfrm>
            <a:off x="4375150" y="2943225"/>
            <a:ext cx="82550" cy="82550"/>
          </a:xfrm>
          <a:prstGeom prst="ellipse">
            <a:avLst/>
          </a:prstGeom>
          <a:noFill/>
          <a:ln w="4763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smtClean="0">
              <a:solidFill>
                <a:srgbClr val="FFFFFF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7636" name="Oval 68"/>
          <p:cNvSpPr>
            <a:spLocks noChangeArrowheads="1"/>
          </p:cNvSpPr>
          <p:nvPr/>
        </p:nvSpPr>
        <p:spPr bwMode="auto">
          <a:xfrm>
            <a:off x="4175125" y="2970213"/>
            <a:ext cx="80963" cy="82550"/>
          </a:xfrm>
          <a:prstGeom prst="ellipse">
            <a:avLst/>
          </a:prstGeom>
          <a:noFill/>
          <a:ln w="4763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smtClean="0">
              <a:solidFill>
                <a:srgbClr val="FFFFFF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7637" name="Oval 69"/>
          <p:cNvSpPr>
            <a:spLocks noChangeArrowheads="1"/>
          </p:cNvSpPr>
          <p:nvPr/>
        </p:nvSpPr>
        <p:spPr bwMode="auto">
          <a:xfrm>
            <a:off x="4343400" y="2895600"/>
            <a:ext cx="82550" cy="82550"/>
          </a:xfrm>
          <a:prstGeom prst="ellipse">
            <a:avLst/>
          </a:prstGeom>
          <a:noFill/>
          <a:ln w="4763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smtClean="0">
              <a:solidFill>
                <a:srgbClr val="FFFFFF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7638" name="Oval 70"/>
          <p:cNvSpPr>
            <a:spLocks noChangeArrowheads="1"/>
          </p:cNvSpPr>
          <p:nvPr/>
        </p:nvSpPr>
        <p:spPr bwMode="auto">
          <a:xfrm>
            <a:off x="4594225" y="2870200"/>
            <a:ext cx="82550" cy="82550"/>
          </a:xfrm>
          <a:prstGeom prst="ellipse">
            <a:avLst/>
          </a:prstGeom>
          <a:noFill/>
          <a:ln w="4763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smtClean="0">
              <a:solidFill>
                <a:srgbClr val="FFFFFF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7639" name="Freeform 71"/>
          <p:cNvSpPr>
            <a:spLocks/>
          </p:cNvSpPr>
          <p:nvPr/>
        </p:nvSpPr>
        <p:spPr bwMode="auto">
          <a:xfrm>
            <a:off x="4192588" y="4106863"/>
            <a:ext cx="406400" cy="406400"/>
          </a:xfrm>
          <a:custGeom>
            <a:avLst/>
            <a:gdLst>
              <a:gd name="T0" fmla="*/ 2147483647 w 256"/>
              <a:gd name="T1" fmla="*/ 0 h 256"/>
              <a:gd name="T2" fmla="*/ 2147483647 w 256"/>
              <a:gd name="T3" fmla="*/ 2147483647 h 256"/>
              <a:gd name="T4" fmla="*/ 2147483647 w 256"/>
              <a:gd name="T5" fmla="*/ 2147483647 h 256"/>
              <a:gd name="T6" fmla="*/ 0 w 256"/>
              <a:gd name="T7" fmla="*/ 2147483647 h 256"/>
              <a:gd name="T8" fmla="*/ 2147483647 w 256"/>
              <a:gd name="T9" fmla="*/ 0 h 25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56"/>
              <a:gd name="T16" fmla="*/ 0 h 256"/>
              <a:gd name="T17" fmla="*/ 256 w 256"/>
              <a:gd name="T18" fmla="*/ 256 h 25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56" h="256">
                <a:moveTo>
                  <a:pt x="128" y="0"/>
                </a:moveTo>
                <a:lnTo>
                  <a:pt x="256" y="128"/>
                </a:lnTo>
                <a:lnTo>
                  <a:pt x="128" y="256"/>
                </a:lnTo>
                <a:lnTo>
                  <a:pt x="0" y="128"/>
                </a:lnTo>
                <a:lnTo>
                  <a:pt x="128" y="0"/>
                </a:lnTo>
              </a:path>
            </a:pathLst>
          </a:custGeom>
          <a:noFill/>
          <a:ln w="4763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smtClean="0">
              <a:solidFill>
                <a:srgbClr val="FFFFFF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7640" name="Freeform 72"/>
          <p:cNvSpPr>
            <a:spLocks/>
          </p:cNvSpPr>
          <p:nvPr/>
        </p:nvSpPr>
        <p:spPr bwMode="auto">
          <a:xfrm>
            <a:off x="3392488" y="3738563"/>
            <a:ext cx="149225" cy="149225"/>
          </a:xfrm>
          <a:custGeom>
            <a:avLst/>
            <a:gdLst>
              <a:gd name="T0" fmla="*/ 2147483647 w 94"/>
              <a:gd name="T1" fmla="*/ 0 h 94"/>
              <a:gd name="T2" fmla="*/ 2147483647 w 94"/>
              <a:gd name="T3" fmla="*/ 2147483647 h 94"/>
              <a:gd name="T4" fmla="*/ 2147483647 w 94"/>
              <a:gd name="T5" fmla="*/ 2147483647 h 94"/>
              <a:gd name="T6" fmla="*/ 0 w 94"/>
              <a:gd name="T7" fmla="*/ 2147483647 h 94"/>
              <a:gd name="T8" fmla="*/ 2147483647 w 94"/>
              <a:gd name="T9" fmla="*/ 0 h 9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4"/>
              <a:gd name="T16" fmla="*/ 0 h 94"/>
              <a:gd name="T17" fmla="*/ 94 w 94"/>
              <a:gd name="T18" fmla="*/ 94 h 9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4" h="94">
                <a:moveTo>
                  <a:pt x="47" y="0"/>
                </a:moveTo>
                <a:lnTo>
                  <a:pt x="94" y="47"/>
                </a:lnTo>
                <a:lnTo>
                  <a:pt x="47" y="94"/>
                </a:lnTo>
                <a:lnTo>
                  <a:pt x="0" y="47"/>
                </a:lnTo>
                <a:lnTo>
                  <a:pt x="47" y="0"/>
                </a:lnTo>
              </a:path>
            </a:pathLst>
          </a:custGeom>
          <a:noFill/>
          <a:ln w="4763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smtClean="0">
              <a:solidFill>
                <a:srgbClr val="FFFFFF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7641" name="Freeform 73"/>
          <p:cNvSpPr>
            <a:spLocks/>
          </p:cNvSpPr>
          <p:nvPr/>
        </p:nvSpPr>
        <p:spPr bwMode="auto">
          <a:xfrm>
            <a:off x="3051175" y="5018088"/>
            <a:ext cx="88900" cy="88900"/>
          </a:xfrm>
          <a:custGeom>
            <a:avLst/>
            <a:gdLst>
              <a:gd name="T0" fmla="*/ 2147483647 w 56"/>
              <a:gd name="T1" fmla="*/ 0 h 56"/>
              <a:gd name="T2" fmla="*/ 2147483647 w 56"/>
              <a:gd name="T3" fmla="*/ 2147483647 h 56"/>
              <a:gd name="T4" fmla="*/ 2147483647 w 56"/>
              <a:gd name="T5" fmla="*/ 2147483647 h 56"/>
              <a:gd name="T6" fmla="*/ 0 w 56"/>
              <a:gd name="T7" fmla="*/ 2147483647 h 56"/>
              <a:gd name="T8" fmla="*/ 2147483647 w 56"/>
              <a:gd name="T9" fmla="*/ 0 h 5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6"/>
              <a:gd name="T16" fmla="*/ 0 h 56"/>
              <a:gd name="T17" fmla="*/ 56 w 56"/>
              <a:gd name="T18" fmla="*/ 56 h 5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6" h="56">
                <a:moveTo>
                  <a:pt x="28" y="0"/>
                </a:moveTo>
                <a:lnTo>
                  <a:pt x="56" y="28"/>
                </a:lnTo>
                <a:lnTo>
                  <a:pt x="28" y="56"/>
                </a:lnTo>
                <a:lnTo>
                  <a:pt x="0" y="28"/>
                </a:lnTo>
                <a:lnTo>
                  <a:pt x="28" y="0"/>
                </a:lnTo>
              </a:path>
            </a:pathLst>
          </a:custGeom>
          <a:noFill/>
          <a:ln w="4763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smtClean="0">
              <a:solidFill>
                <a:srgbClr val="FFFFFF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7642" name="Freeform 74"/>
          <p:cNvSpPr>
            <a:spLocks/>
          </p:cNvSpPr>
          <p:nvPr/>
        </p:nvSpPr>
        <p:spPr bwMode="auto">
          <a:xfrm>
            <a:off x="5348288" y="3622675"/>
            <a:ext cx="82550" cy="82550"/>
          </a:xfrm>
          <a:custGeom>
            <a:avLst/>
            <a:gdLst>
              <a:gd name="T0" fmla="*/ 2147483647 w 52"/>
              <a:gd name="T1" fmla="*/ 0 h 52"/>
              <a:gd name="T2" fmla="*/ 2147483647 w 52"/>
              <a:gd name="T3" fmla="*/ 2147483647 h 52"/>
              <a:gd name="T4" fmla="*/ 2147483647 w 52"/>
              <a:gd name="T5" fmla="*/ 2147483647 h 52"/>
              <a:gd name="T6" fmla="*/ 0 w 52"/>
              <a:gd name="T7" fmla="*/ 2147483647 h 52"/>
              <a:gd name="T8" fmla="*/ 2147483647 w 52"/>
              <a:gd name="T9" fmla="*/ 0 h 5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2"/>
              <a:gd name="T16" fmla="*/ 0 h 52"/>
              <a:gd name="T17" fmla="*/ 52 w 52"/>
              <a:gd name="T18" fmla="*/ 52 h 5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2" h="52">
                <a:moveTo>
                  <a:pt x="26" y="0"/>
                </a:moveTo>
                <a:lnTo>
                  <a:pt x="52" y="26"/>
                </a:lnTo>
                <a:lnTo>
                  <a:pt x="26" y="52"/>
                </a:lnTo>
                <a:lnTo>
                  <a:pt x="0" y="26"/>
                </a:lnTo>
                <a:lnTo>
                  <a:pt x="26" y="0"/>
                </a:lnTo>
              </a:path>
            </a:pathLst>
          </a:custGeom>
          <a:noFill/>
          <a:ln w="4763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smtClean="0">
              <a:solidFill>
                <a:srgbClr val="FFFFFF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7643" name="Freeform 75"/>
          <p:cNvSpPr>
            <a:spLocks/>
          </p:cNvSpPr>
          <p:nvPr/>
        </p:nvSpPr>
        <p:spPr bwMode="auto">
          <a:xfrm>
            <a:off x="5241925" y="3724275"/>
            <a:ext cx="80963" cy="82550"/>
          </a:xfrm>
          <a:custGeom>
            <a:avLst/>
            <a:gdLst>
              <a:gd name="T0" fmla="*/ 2147483647 w 51"/>
              <a:gd name="T1" fmla="*/ 0 h 52"/>
              <a:gd name="T2" fmla="*/ 2147483647 w 51"/>
              <a:gd name="T3" fmla="*/ 2147483647 h 52"/>
              <a:gd name="T4" fmla="*/ 2147483647 w 51"/>
              <a:gd name="T5" fmla="*/ 2147483647 h 52"/>
              <a:gd name="T6" fmla="*/ 0 w 51"/>
              <a:gd name="T7" fmla="*/ 2147483647 h 52"/>
              <a:gd name="T8" fmla="*/ 2147483647 w 51"/>
              <a:gd name="T9" fmla="*/ 0 h 5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1"/>
              <a:gd name="T16" fmla="*/ 0 h 52"/>
              <a:gd name="T17" fmla="*/ 51 w 51"/>
              <a:gd name="T18" fmla="*/ 52 h 5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1" h="52">
                <a:moveTo>
                  <a:pt x="26" y="0"/>
                </a:moveTo>
                <a:lnTo>
                  <a:pt x="51" y="26"/>
                </a:lnTo>
                <a:lnTo>
                  <a:pt x="26" y="52"/>
                </a:lnTo>
                <a:lnTo>
                  <a:pt x="0" y="26"/>
                </a:lnTo>
                <a:lnTo>
                  <a:pt x="26" y="0"/>
                </a:lnTo>
              </a:path>
            </a:pathLst>
          </a:custGeom>
          <a:noFill/>
          <a:ln w="4763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smtClean="0">
              <a:solidFill>
                <a:srgbClr val="FFFFFF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7644" name="Freeform 76"/>
          <p:cNvSpPr>
            <a:spLocks/>
          </p:cNvSpPr>
          <p:nvPr/>
        </p:nvSpPr>
        <p:spPr bwMode="auto">
          <a:xfrm>
            <a:off x="2803525" y="4087813"/>
            <a:ext cx="406400" cy="406400"/>
          </a:xfrm>
          <a:custGeom>
            <a:avLst/>
            <a:gdLst>
              <a:gd name="T0" fmla="*/ 2147483647 w 256"/>
              <a:gd name="T1" fmla="*/ 0 h 256"/>
              <a:gd name="T2" fmla="*/ 2147483647 w 256"/>
              <a:gd name="T3" fmla="*/ 2147483647 h 256"/>
              <a:gd name="T4" fmla="*/ 2147483647 w 256"/>
              <a:gd name="T5" fmla="*/ 2147483647 h 256"/>
              <a:gd name="T6" fmla="*/ 0 w 256"/>
              <a:gd name="T7" fmla="*/ 2147483647 h 256"/>
              <a:gd name="T8" fmla="*/ 2147483647 w 256"/>
              <a:gd name="T9" fmla="*/ 0 h 25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56"/>
              <a:gd name="T16" fmla="*/ 0 h 256"/>
              <a:gd name="T17" fmla="*/ 256 w 256"/>
              <a:gd name="T18" fmla="*/ 256 h 25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56" h="256">
                <a:moveTo>
                  <a:pt x="128" y="0"/>
                </a:moveTo>
                <a:lnTo>
                  <a:pt x="256" y="128"/>
                </a:lnTo>
                <a:lnTo>
                  <a:pt x="128" y="256"/>
                </a:lnTo>
                <a:lnTo>
                  <a:pt x="0" y="128"/>
                </a:lnTo>
                <a:lnTo>
                  <a:pt x="128" y="0"/>
                </a:lnTo>
              </a:path>
            </a:pathLst>
          </a:custGeom>
          <a:noFill/>
          <a:ln w="4763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smtClean="0">
              <a:solidFill>
                <a:srgbClr val="FFFFFF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7645" name="Freeform 77"/>
          <p:cNvSpPr>
            <a:spLocks/>
          </p:cNvSpPr>
          <p:nvPr/>
        </p:nvSpPr>
        <p:spPr bwMode="auto">
          <a:xfrm>
            <a:off x="2779713" y="4032250"/>
            <a:ext cx="149225" cy="149225"/>
          </a:xfrm>
          <a:custGeom>
            <a:avLst/>
            <a:gdLst>
              <a:gd name="T0" fmla="*/ 2147483647 w 94"/>
              <a:gd name="T1" fmla="*/ 0 h 94"/>
              <a:gd name="T2" fmla="*/ 2147483647 w 94"/>
              <a:gd name="T3" fmla="*/ 2147483647 h 94"/>
              <a:gd name="T4" fmla="*/ 2147483647 w 94"/>
              <a:gd name="T5" fmla="*/ 2147483647 h 94"/>
              <a:gd name="T6" fmla="*/ 0 w 94"/>
              <a:gd name="T7" fmla="*/ 2147483647 h 94"/>
              <a:gd name="T8" fmla="*/ 2147483647 w 94"/>
              <a:gd name="T9" fmla="*/ 0 h 9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4"/>
              <a:gd name="T16" fmla="*/ 0 h 94"/>
              <a:gd name="T17" fmla="*/ 94 w 94"/>
              <a:gd name="T18" fmla="*/ 94 h 9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4" h="94">
                <a:moveTo>
                  <a:pt x="47" y="0"/>
                </a:moveTo>
                <a:lnTo>
                  <a:pt x="94" y="47"/>
                </a:lnTo>
                <a:lnTo>
                  <a:pt x="47" y="94"/>
                </a:lnTo>
                <a:lnTo>
                  <a:pt x="0" y="47"/>
                </a:lnTo>
                <a:lnTo>
                  <a:pt x="47" y="0"/>
                </a:lnTo>
              </a:path>
            </a:pathLst>
          </a:custGeom>
          <a:noFill/>
          <a:ln w="4763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smtClean="0">
              <a:solidFill>
                <a:srgbClr val="FFFFFF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7646" name="Freeform 78"/>
          <p:cNvSpPr>
            <a:spLocks/>
          </p:cNvSpPr>
          <p:nvPr/>
        </p:nvSpPr>
        <p:spPr bwMode="auto">
          <a:xfrm>
            <a:off x="5416550" y="3924300"/>
            <a:ext cx="88900" cy="88900"/>
          </a:xfrm>
          <a:custGeom>
            <a:avLst/>
            <a:gdLst>
              <a:gd name="T0" fmla="*/ 2147483647 w 56"/>
              <a:gd name="T1" fmla="*/ 0 h 56"/>
              <a:gd name="T2" fmla="*/ 2147483647 w 56"/>
              <a:gd name="T3" fmla="*/ 2147483647 h 56"/>
              <a:gd name="T4" fmla="*/ 2147483647 w 56"/>
              <a:gd name="T5" fmla="*/ 2147483647 h 56"/>
              <a:gd name="T6" fmla="*/ 0 w 56"/>
              <a:gd name="T7" fmla="*/ 2147483647 h 56"/>
              <a:gd name="T8" fmla="*/ 2147483647 w 56"/>
              <a:gd name="T9" fmla="*/ 0 h 5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6"/>
              <a:gd name="T16" fmla="*/ 0 h 56"/>
              <a:gd name="T17" fmla="*/ 56 w 56"/>
              <a:gd name="T18" fmla="*/ 56 h 5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6" h="56">
                <a:moveTo>
                  <a:pt x="28" y="0"/>
                </a:moveTo>
                <a:lnTo>
                  <a:pt x="56" y="28"/>
                </a:lnTo>
                <a:lnTo>
                  <a:pt x="28" y="56"/>
                </a:lnTo>
                <a:lnTo>
                  <a:pt x="0" y="28"/>
                </a:lnTo>
                <a:lnTo>
                  <a:pt x="28" y="0"/>
                </a:lnTo>
              </a:path>
            </a:pathLst>
          </a:custGeom>
          <a:noFill/>
          <a:ln w="4763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smtClean="0">
              <a:solidFill>
                <a:srgbClr val="FFFFFF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7647" name="Freeform 79"/>
          <p:cNvSpPr>
            <a:spLocks/>
          </p:cNvSpPr>
          <p:nvPr/>
        </p:nvSpPr>
        <p:spPr bwMode="auto">
          <a:xfrm>
            <a:off x="5402263" y="3741738"/>
            <a:ext cx="80962" cy="82550"/>
          </a:xfrm>
          <a:custGeom>
            <a:avLst/>
            <a:gdLst>
              <a:gd name="T0" fmla="*/ 2147483647 w 51"/>
              <a:gd name="T1" fmla="*/ 0 h 52"/>
              <a:gd name="T2" fmla="*/ 2147483647 w 51"/>
              <a:gd name="T3" fmla="*/ 2147483647 h 52"/>
              <a:gd name="T4" fmla="*/ 2147483647 w 51"/>
              <a:gd name="T5" fmla="*/ 2147483647 h 52"/>
              <a:gd name="T6" fmla="*/ 0 w 51"/>
              <a:gd name="T7" fmla="*/ 2147483647 h 52"/>
              <a:gd name="T8" fmla="*/ 2147483647 w 51"/>
              <a:gd name="T9" fmla="*/ 0 h 5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1"/>
              <a:gd name="T16" fmla="*/ 0 h 52"/>
              <a:gd name="T17" fmla="*/ 51 w 51"/>
              <a:gd name="T18" fmla="*/ 52 h 5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1" h="52">
                <a:moveTo>
                  <a:pt x="26" y="0"/>
                </a:moveTo>
                <a:lnTo>
                  <a:pt x="51" y="26"/>
                </a:lnTo>
                <a:lnTo>
                  <a:pt x="26" y="52"/>
                </a:lnTo>
                <a:lnTo>
                  <a:pt x="0" y="26"/>
                </a:lnTo>
                <a:lnTo>
                  <a:pt x="26" y="0"/>
                </a:lnTo>
              </a:path>
            </a:pathLst>
          </a:custGeom>
          <a:noFill/>
          <a:ln w="4763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smtClean="0">
              <a:solidFill>
                <a:srgbClr val="FFFFFF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7648" name="Freeform 80"/>
          <p:cNvSpPr>
            <a:spLocks/>
          </p:cNvSpPr>
          <p:nvPr/>
        </p:nvSpPr>
        <p:spPr bwMode="auto">
          <a:xfrm>
            <a:off x="5467350" y="3644900"/>
            <a:ext cx="82550" cy="80963"/>
          </a:xfrm>
          <a:custGeom>
            <a:avLst/>
            <a:gdLst>
              <a:gd name="T0" fmla="*/ 2147483647 w 52"/>
              <a:gd name="T1" fmla="*/ 0 h 51"/>
              <a:gd name="T2" fmla="*/ 2147483647 w 52"/>
              <a:gd name="T3" fmla="*/ 2147483647 h 51"/>
              <a:gd name="T4" fmla="*/ 2147483647 w 52"/>
              <a:gd name="T5" fmla="*/ 2147483647 h 51"/>
              <a:gd name="T6" fmla="*/ 0 w 52"/>
              <a:gd name="T7" fmla="*/ 2147483647 h 51"/>
              <a:gd name="T8" fmla="*/ 2147483647 w 52"/>
              <a:gd name="T9" fmla="*/ 0 h 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2"/>
              <a:gd name="T16" fmla="*/ 0 h 51"/>
              <a:gd name="T17" fmla="*/ 52 w 52"/>
              <a:gd name="T18" fmla="*/ 51 h 5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2" h="51">
                <a:moveTo>
                  <a:pt x="26" y="0"/>
                </a:moveTo>
                <a:lnTo>
                  <a:pt x="52" y="25"/>
                </a:lnTo>
                <a:lnTo>
                  <a:pt x="26" y="51"/>
                </a:lnTo>
                <a:lnTo>
                  <a:pt x="0" y="25"/>
                </a:lnTo>
                <a:lnTo>
                  <a:pt x="26" y="0"/>
                </a:lnTo>
              </a:path>
            </a:pathLst>
          </a:custGeom>
          <a:noFill/>
          <a:ln w="4763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smtClean="0">
              <a:solidFill>
                <a:srgbClr val="FFFFFF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7649" name="Freeform 81"/>
          <p:cNvSpPr>
            <a:spLocks/>
          </p:cNvSpPr>
          <p:nvPr/>
        </p:nvSpPr>
        <p:spPr bwMode="auto">
          <a:xfrm>
            <a:off x="5451475" y="3759200"/>
            <a:ext cx="82550" cy="82550"/>
          </a:xfrm>
          <a:custGeom>
            <a:avLst/>
            <a:gdLst>
              <a:gd name="T0" fmla="*/ 2147483647 w 52"/>
              <a:gd name="T1" fmla="*/ 0 h 52"/>
              <a:gd name="T2" fmla="*/ 2147483647 w 52"/>
              <a:gd name="T3" fmla="*/ 2147483647 h 52"/>
              <a:gd name="T4" fmla="*/ 2147483647 w 52"/>
              <a:gd name="T5" fmla="*/ 2147483647 h 52"/>
              <a:gd name="T6" fmla="*/ 0 w 52"/>
              <a:gd name="T7" fmla="*/ 2147483647 h 52"/>
              <a:gd name="T8" fmla="*/ 2147483647 w 52"/>
              <a:gd name="T9" fmla="*/ 0 h 5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2"/>
              <a:gd name="T16" fmla="*/ 0 h 52"/>
              <a:gd name="T17" fmla="*/ 52 w 52"/>
              <a:gd name="T18" fmla="*/ 52 h 5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2" h="52">
                <a:moveTo>
                  <a:pt x="26" y="0"/>
                </a:moveTo>
                <a:lnTo>
                  <a:pt x="52" y="26"/>
                </a:lnTo>
                <a:lnTo>
                  <a:pt x="26" y="52"/>
                </a:lnTo>
                <a:lnTo>
                  <a:pt x="0" y="26"/>
                </a:lnTo>
                <a:lnTo>
                  <a:pt x="26" y="0"/>
                </a:lnTo>
              </a:path>
            </a:pathLst>
          </a:custGeom>
          <a:noFill/>
          <a:ln w="4763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smtClean="0">
              <a:solidFill>
                <a:srgbClr val="FFFFFF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7650" name="Freeform 82"/>
          <p:cNvSpPr>
            <a:spLocks/>
          </p:cNvSpPr>
          <p:nvPr/>
        </p:nvSpPr>
        <p:spPr bwMode="auto">
          <a:xfrm>
            <a:off x="5183188" y="4265613"/>
            <a:ext cx="80962" cy="82550"/>
          </a:xfrm>
          <a:custGeom>
            <a:avLst/>
            <a:gdLst>
              <a:gd name="T0" fmla="*/ 2147483647 w 51"/>
              <a:gd name="T1" fmla="*/ 0 h 52"/>
              <a:gd name="T2" fmla="*/ 2147483647 w 51"/>
              <a:gd name="T3" fmla="*/ 2147483647 h 52"/>
              <a:gd name="T4" fmla="*/ 2147483647 w 51"/>
              <a:gd name="T5" fmla="*/ 2147483647 h 52"/>
              <a:gd name="T6" fmla="*/ 0 w 51"/>
              <a:gd name="T7" fmla="*/ 2147483647 h 52"/>
              <a:gd name="T8" fmla="*/ 2147483647 w 51"/>
              <a:gd name="T9" fmla="*/ 0 h 5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1"/>
              <a:gd name="T16" fmla="*/ 0 h 52"/>
              <a:gd name="T17" fmla="*/ 51 w 51"/>
              <a:gd name="T18" fmla="*/ 52 h 5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1" h="52">
                <a:moveTo>
                  <a:pt x="26" y="0"/>
                </a:moveTo>
                <a:lnTo>
                  <a:pt x="51" y="26"/>
                </a:lnTo>
                <a:lnTo>
                  <a:pt x="26" y="52"/>
                </a:lnTo>
                <a:lnTo>
                  <a:pt x="0" y="26"/>
                </a:lnTo>
                <a:lnTo>
                  <a:pt x="26" y="0"/>
                </a:lnTo>
              </a:path>
            </a:pathLst>
          </a:custGeom>
          <a:noFill/>
          <a:ln w="4763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smtClean="0">
              <a:solidFill>
                <a:srgbClr val="FFFFFF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7651" name="Freeform 83"/>
          <p:cNvSpPr>
            <a:spLocks/>
          </p:cNvSpPr>
          <p:nvPr/>
        </p:nvSpPr>
        <p:spPr bwMode="auto">
          <a:xfrm>
            <a:off x="3946525" y="3759200"/>
            <a:ext cx="406400" cy="406400"/>
          </a:xfrm>
          <a:custGeom>
            <a:avLst/>
            <a:gdLst>
              <a:gd name="T0" fmla="*/ 2147483647 w 256"/>
              <a:gd name="T1" fmla="*/ 0 h 256"/>
              <a:gd name="T2" fmla="*/ 2147483647 w 256"/>
              <a:gd name="T3" fmla="*/ 2147483647 h 256"/>
              <a:gd name="T4" fmla="*/ 2147483647 w 256"/>
              <a:gd name="T5" fmla="*/ 2147483647 h 256"/>
              <a:gd name="T6" fmla="*/ 0 w 256"/>
              <a:gd name="T7" fmla="*/ 2147483647 h 256"/>
              <a:gd name="T8" fmla="*/ 2147483647 w 256"/>
              <a:gd name="T9" fmla="*/ 0 h 25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56"/>
              <a:gd name="T16" fmla="*/ 0 h 256"/>
              <a:gd name="T17" fmla="*/ 256 w 256"/>
              <a:gd name="T18" fmla="*/ 256 h 25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56" h="256">
                <a:moveTo>
                  <a:pt x="128" y="0"/>
                </a:moveTo>
                <a:lnTo>
                  <a:pt x="256" y="128"/>
                </a:lnTo>
                <a:lnTo>
                  <a:pt x="128" y="256"/>
                </a:lnTo>
                <a:lnTo>
                  <a:pt x="0" y="128"/>
                </a:lnTo>
                <a:lnTo>
                  <a:pt x="128" y="0"/>
                </a:lnTo>
              </a:path>
            </a:pathLst>
          </a:custGeom>
          <a:noFill/>
          <a:ln w="4763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smtClean="0">
              <a:solidFill>
                <a:srgbClr val="FFFFFF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7652" name="Freeform 84"/>
          <p:cNvSpPr>
            <a:spLocks/>
          </p:cNvSpPr>
          <p:nvPr/>
        </p:nvSpPr>
        <p:spPr bwMode="auto">
          <a:xfrm>
            <a:off x="3865563" y="4654550"/>
            <a:ext cx="149225" cy="149225"/>
          </a:xfrm>
          <a:custGeom>
            <a:avLst/>
            <a:gdLst>
              <a:gd name="T0" fmla="*/ 2147483647 w 94"/>
              <a:gd name="T1" fmla="*/ 0 h 94"/>
              <a:gd name="T2" fmla="*/ 2147483647 w 94"/>
              <a:gd name="T3" fmla="*/ 2147483647 h 94"/>
              <a:gd name="T4" fmla="*/ 2147483647 w 94"/>
              <a:gd name="T5" fmla="*/ 2147483647 h 94"/>
              <a:gd name="T6" fmla="*/ 0 w 94"/>
              <a:gd name="T7" fmla="*/ 2147483647 h 94"/>
              <a:gd name="T8" fmla="*/ 2147483647 w 94"/>
              <a:gd name="T9" fmla="*/ 0 h 9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4"/>
              <a:gd name="T16" fmla="*/ 0 h 94"/>
              <a:gd name="T17" fmla="*/ 94 w 94"/>
              <a:gd name="T18" fmla="*/ 94 h 9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4" h="94">
                <a:moveTo>
                  <a:pt x="47" y="0"/>
                </a:moveTo>
                <a:lnTo>
                  <a:pt x="94" y="47"/>
                </a:lnTo>
                <a:lnTo>
                  <a:pt x="47" y="94"/>
                </a:lnTo>
                <a:lnTo>
                  <a:pt x="0" y="47"/>
                </a:lnTo>
                <a:lnTo>
                  <a:pt x="47" y="0"/>
                </a:lnTo>
              </a:path>
            </a:pathLst>
          </a:custGeom>
          <a:noFill/>
          <a:ln w="4763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smtClean="0">
              <a:solidFill>
                <a:srgbClr val="FFFFFF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7653" name="Freeform 85"/>
          <p:cNvSpPr>
            <a:spLocks/>
          </p:cNvSpPr>
          <p:nvPr/>
        </p:nvSpPr>
        <p:spPr bwMode="auto">
          <a:xfrm>
            <a:off x="3068638" y="4186238"/>
            <a:ext cx="88900" cy="88900"/>
          </a:xfrm>
          <a:custGeom>
            <a:avLst/>
            <a:gdLst>
              <a:gd name="T0" fmla="*/ 2147483647 w 56"/>
              <a:gd name="T1" fmla="*/ 0 h 56"/>
              <a:gd name="T2" fmla="*/ 2147483647 w 56"/>
              <a:gd name="T3" fmla="*/ 2147483647 h 56"/>
              <a:gd name="T4" fmla="*/ 2147483647 w 56"/>
              <a:gd name="T5" fmla="*/ 2147483647 h 56"/>
              <a:gd name="T6" fmla="*/ 0 w 56"/>
              <a:gd name="T7" fmla="*/ 2147483647 h 56"/>
              <a:gd name="T8" fmla="*/ 2147483647 w 56"/>
              <a:gd name="T9" fmla="*/ 0 h 5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6"/>
              <a:gd name="T16" fmla="*/ 0 h 56"/>
              <a:gd name="T17" fmla="*/ 56 w 56"/>
              <a:gd name="T18" fmla="*/ 56 h 5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6" h="56">
                <a:moveTo>
                  <a:pt x="28" y="0"/>
                </a:moveTo>
                <a:lnTo>
                  <a:pt x="56" y="28"/>
                </a:lnTo>
                <a:lnTo>
                  <a:pt x="28" y="56"/>
                </a:lnTo>
                <a:lnTo>
                  <a:pt x="0" y="28"/>
                </a:lnTo>
                <a:lnTo>
                  <a:pt x="28" y="0"/>
                </a:lnTo>
              </a:path>
            </a:pathLst>
          </a:custGeom>
          <a:noFill/>
          <a:ln w="4763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smtClean="0">
              <a:solidFill>
                <a:srgbClr val="FFFFFF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7654" name="Freeform 86"/>
          <p:cNvSpPr>
            <a:spLocks/>
          </p:cNvSpPr>
          <p:nvPr/>
        </p:nvSpPr>
        <p:spPr bwMode="auto">
          <a:xfrm>
            <a:off x="4783138" y="3908425"/>
            <a:ext cx="82550" cy="80963"/>
          </a:xfrm>
          <a:custGeom>
            <a:avLst/>
            <a:gdLst>
              <a:gd name="T0" fmla="*/ 2147483647 w 52"/>
              <a:gd name="T1" fmla="*/ 0 h 51"/>
              <a:gd name="T2" fmla="*/ 2147483647 w 52"/>
              <a:gd name="T3" fmla="*/ 2147483647 h 51"/>
              <a:gd name="T4" fmla="*/ 2147483647 w 52"/>
              <a:gd name="T5" fmla="*/ 2147483647 h 51"/>
              <a:gd name="T6" fmla="*/ 0 w 52"/>
              <a:gd name="T7" fmla="*/ 2147483647 h 51"/>
              <a:gd name="T8" fmla="*/ 2147483647 w 52"/>
              <a:gd name="T9" fmla="*/ 0 h 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2"/>
              <a:gd name="T16" fmla="*/ 0 h 51"/>
              <a:gd name="T17" fmla="*/ 52 w 52"/>
              <a:gd name="T18" fmla="*/ 51 h 5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2" h="51">
                <a:moveTo>
                  <a:pt x="26" y="0"/>
                </a:moveTo>
                <a:lnTo>
                  <a:pt x="52" y="25"/>
                </a:lnTo>
                <a:lnTo>
                  <a:pt x="26" y="51"/>
                </a:lnTo>
                <a:lnTo>
                  <a:pt x="0" y="25"/>
                </a:lnTo>
                <a:lnTo>
                  <a:pt x="26" y="0"/>
                </a:lnTo>
              </a:path>
            </a:pathLst>
          </a:custGeom>
          <a:noFill/>
          <a:ln w="4763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smtClean="0">
              <a:solidFill>
                <a:srgbClr val="FFFFFF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7655" name="Freeform 87"/>
          <p:cNvSpPr>
            <a:spLocks/>
          </p:cNvSpPr>
          <p:nvPr/>
        </p:nvSpPr>
        <p:spPr bwMode="auto">
          <a:xfrm>
            <a:off x="5176838" y="4776788"/>
            <a:ext cx="82550" cy="82550"/>
          </a:xfrm>
          <a:custGeom>
            <a:avLst/>
            <a:gdLst>
              <a:gd name="T0" fmla="*/ 2147483647 w 52"/>
              <a:gd name="T1" fmla="*/ 0 h 52"/>
              <a:gd name="T2" fmla="*/ 2147483647 w 52"/>
              <a:gd name="T3" fmla="*/ 2147483647 h 52"/>
              <a:gd name="T4" fmla="*/ 2147483647 w 52"/>
              <a:gd name="T5" fmla="*/ 2147483647 h 52"/>
              <a:gd name="T6" fmla="*/ 0 w 52"/>
              <a:gd name="T7" fmla="*/ 2147483647 h 52"/>
              <a:gd name="T8" fmla="*/ 2147483647 w 52"/>
              <a:gd name="T9" fmla="*/ 0 h 5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2"/>
              <a:gd name="T16" fmla="*/ 0 h 52"/>
              <a:gd name="T17" fmla="*/ 52 w 52"/>
              <a:gd name="T18" fmla="*/ 52 h 5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2" h="52">
                <a:moveTo>
                  <a:pt x="26" y="0"/>
                </a:moveTo>
                <a:lnTo>
                  <a:pt x="52" y="26"/>
                </a:lnTo>
                <a:lnTo>
                  <a:pt x="26" y="52"/>
                </a:lnTo>
                <a:lnTo>
                  <a:pt x="0" y="26"/>
                </a:lnTo>
                <a:lnTo>
                  <a:pt x="26" y="0"/>
                </a:lnTo>
              </a:path>
            </a:pathLst>
          </a:custGeom>
          <a:noFill/>
          <a:ln w="4763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smtClean="0">
              <a:solidFill>
                <a:srgbClr val="FFFFFF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7656" name="Freeform 88"/>
          <p:cNvSpPr>
            <a:spLocks/>
          </p:cNvSpPr>
          <p:nvPr/>
        </p:nvSpPr>
        <p:spPr bwMode="auto">
          <a:xfrm>
            <a:off x="3190875" y="3563938"/>
            <a:ext cx="406400" cy="406400"/>
          </a:xfrm>
          <a:custGeom>
            <a:avLst/>
            <a:gdLst>
              <a:gd name="T0" fmla="*/ 2147483647 w 256"/>
              <a:gd name="T1" fmla="*/ 0 h 256"/>
              <a:gd name="T2" fmla="*/ 2147483647 w 256"/>
              <a:gd name="T3" fmla="*/ 2147483647 h 256"/>
              <a:gd name="T4" fmla="*/ 2147483647 w 256"/>
              <a:gd name="T5" fmla="*/ 2147483647 h 256"/>
              <a:gd name="T6" fmla="*/ 0 w 256"/>
              <a:gd name="T7" fmla="*/ 2147483647 h 256"/>
              <a:gd name="T8" fmla="*/ 2147483647 w 256"/>
              <a:gd name="T9" fmla="*/ 0 h 25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56"/>
              <a:gd name="T16" fmla="*/ 0 h 256"/>
              <a:gd name="T17" fmla="*/ 256 w 256"/>
              <a:gd name="T18" fmla="*/ 256 h 25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56" h="256">
                <a:moveTo>
                  <a:pt x="128" y="0"/>
                </a:moveTo>
                <a:lnTo>
                  <a:pt x="256" y="128"/>
                </a:lnTo>
                <a:lnTo>
                  <a:pt x="128" y="256"/>
                </a:lnTo>
                <a:lnTo>
                  <a:pt x="0" y="128"/>
                </a:lnTo>
                <a:lnTo>
                  <a:pt x="128" y="0"/>
                </a:lnTo>
              </a:path>
            </a:pathLst>
          </a:custGeom>
          <a:noFill/>
          <a:ln w="4763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smtClean="0">
              <a:solidFill>
                <a:srgbClr val="FFFFFF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7657" name="Freeform 89"/>
          <p:cNvSpPr>
            <a:spLocks/>
          </p:cNvSpPr>
          <p:nvPr/>
        </p:nvSpPr>
        <p:spPr bwMode="auto">
          <a:xfrm>
            <a:off x="2833688" y="4078288"/>
            <a:ext cx="149225" cy="150812"/>
          </a:xfrm>
          <a:custGeom>
            <a:avLst/>
            <a:gdLst>
              <a:gd name="T0" fmla="*/ 2147483647 w 94"/>
              <a:gd name="T1" fmla="*/ 0 h 95"/>
              <a:gd name="T2" fmla="*/ 2147483647 w 94"/>
              <a:gd name="T3" fmla="*/ 2147483647 h 95"/>
              <a:gd name="T4" fmla="*/ 2147483647 w 94"/>
              <a:gd name="T5" fmla="*/ 2147483647 h 95"/>
              <a:gd name="T6" fmla="*/ 0 w 94"/>
              <a:gd name="T7" fmla="*/ 2147483647 h 95"/>
              <a:gd name="T8" fmla="*/ 2147483647 w 94"/>
              <a:gd name="T9" fmla="*/ 0 h 9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4"/>
              <a:gd name="T16" fmla="*/ 0 h 95"/>
              <a:gd name="T17" fmla="*/ 94 w 94"/>
              <a:gd name="T18" fmla="*/ 95 h 9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4" h="95">
                <a:moveTo>
                  <a:pt x="47" y="0"/>
                </a:moveTo>
                <a:lnTo>
                  <a:pt x="94" y="47"/>
                </a:lnTo>
                <a:lnTo>
                  <a:pt x="47" y="95"/>
                </a:lnTo>
                <a:lnTo>
                  <a:pt x="0" y="47"/>
                </a:lnTo>
                <a:lnTo>
                  <a:pt x="47" y="0"/>
                </a:lnTo>
              </a:path>
            </a:pathLst>
          </a:custGeom>
          <a:noFill/>
          <a:ln w="4763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smtClean="0">
              <a:solidFill>
                <a:srgbClr val="FFFFFF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7658" name="Freeform 90"/>
          <p:cNvSpPr>
            <a:spLocks/>
          </p:cNvSpPr>
          <p:nvPr/>
        </p:nvSpPr>
        <p:spPr bwMode="auto">
          <a:xfrm>
            <a:off x="5872163" y="4629150"/>
            <a:ext cx="88900" cy="88900"/>
          </a:xfrm>
          <a:custGeom>
            <a:avLst/>
            <a:gdLst>
              <a:gd name="T0" fmla="*/ 2147483647 w 56"/>
              <a:gd name="T1" fmla="*/ 0 h 56"/>
              <a:gd name="T2" fmla="*/ 2147483647 w 56"/>
              <a:gd name="T3" fmla="*/ 2147483647 h 56"/>
              <a:gd name="T4" fmla="*/ 2147483647 w 56"/>
              <a:gd name="T5" fmla="*/ 2147483647 h 56"/>
              <a:gd name="T6" fmla="*/ 0 w 56"/>
              <a:gd name="T7" fmla="*/ 2147483647 h 56"/>
              <a:gd name="T8" fmla="*/ 2147483647 w 56"/>
              <a:gd name="T9" fmla="*/ 0 h 5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6"/>
              <a:gd name="T16" fmla="*/ 0 h 56"/>
              <a:gd name="T17" fmla="*/ 56 w 56"/>
              <a:gd name="T18" fmla="*/ 56 h 5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6" h="56">
                <a:moveTo>
                  <a:pt x="28" y="0"/>
                </a:moveTo>
                <a:lnTo>
                  <a:pt x="56" y="28"/>
                </a:lnTo>
                <a:lnTo>
                  <a:pt x="28" y="56"/>
                </a:lnTo>
                <a:lnTo>
                  <a:pt x="0" y="28"/>
                </a:lnTo>
                <a:lnTo>
                  <a:pt x="28" y="0"/>
                </a:lnTo>
              </a:path>
            </a:pathLst>
          </a:custGeom>
          <a:noFill/>
          <a:ln w="4763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smtClean="0">
              <a:solidFill>
                <a:srgbClr val="FFFFFF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7659" name="Freeform 91"/>
          <p:cNvSpPr>
            <a:spLocks/>
          </p:cNvSpPr>
          <p:nvPr/>
        </p:nvSpPr>
        <p:spPr bwMode="auto">
          <a:xfrm>
            <a:off x="5445125" y="3844925"/>
            <a:ext cx="80963" cy="82550"/>
          </a:xfrm>
          <a:custGeom>
            <a:avLst/>
            <a:gdLst>
              <a:gd name="T0" fmla="*/ 2147483647 w 51"/>
              <a:gd name="T1" fmla="*/ 0 h 52"/>
              <a:gd name="T2" fmla="*/ 2147483647 w 51"/>
              <a:gd name="T3" fmla="*/ 2147483647 h 52"/>
              <a:gd name="T4" fmla="*/ 2147483647 w 51"/>
              <a:gd name="T5" fmla="*/ 2147483647 h 52"/>
              <a:gd name="T6" fmla="*/ 0 w 51"/>
              <a:gd name="T7" fmla="*/ 2147483647 h 52"/>
              <a:gd name="T8" fmla="*/ 2147483647 w 51"/>
              <a:gd name="T9" fmla="*/ 0 h 5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1"/>
              <a:gd name="T16" fmla="*/ 0 h 52"/>
              <a:gd name="T17" fmla="*/ 51 w 51"/>
              <a:gd name="T18" fmla="*/ 52 h 5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1" h="52">
                <a:moveTo>
                  <a:pt x="26" y="0"/>
                </a:moveTo>
                <a:lnTo>
                  <a:pt x="51" y="26"/>
                </a:lnTo>
                <a:lnTo>
                  <a:pt x="26" y="52"/>
                </a:lnTo>
                <a:lnTo>
                  <a:pt x="0" y="26"/>
                </a:lnTo>
                <a:lnTo>
                  <a:pt x="26" y="0"/>
                </a:lnTo>
              </a:path>
            </a:pathLst>
          </a:custGeom>
          <a:noFill/>
          <a:ln w="4763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smtClean="0">
              <a:solidFill>
                <a:srgbClr val="FFFFFF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7660" name="Freeform 92"/>
          <p:cNvSpPr>
            <a:spLocks/>
          </p:cNvSpPr>
          <p:nvPr/>
        </p:nvSpPr>
        <p:spPr bwMode="auto">
          <a:xfrm>
            <a:off x="5799138" y="3984625"/>
            <a:ext cx="82550" cy="80963"/>
          </a:xfrm>
          <a:custGeom>
            <a:avLst/>
            <a:gdLst>
              <a:gd name="T0" fmla="*/ 2147483647 w 52"/>
              <a:gd name="T1" fmla="*/ 0 h 51"/>
              <a:gd name="T2" fmla="*/ 2147483647 w 52"/>
              <a:gd name="T3" fmla="*/ 2147483647 h 51"/>
              <a:gd name="T4" fmla="*/ 2147483647 w 52"/>
              <a:gd name="T5" fmla="*/ 2147483647 h 51"/>
              <a:gd name="T6" fmla="*/ 0 w 52"/>
              <a:gd name="T7" fmla="*/ 2147483647 h 51"/>
              <a:gd name="T8" fmla="*/ 2147483647 w 52"/>
              <a:gd name="T9" fmla="*/ 0 h 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2"/>
              <a:gd name="T16" fmla="*/ 0 h 51"/>
              <a:gd name="T17" fmla="*/ 52 w 52"/>
              <a:gd name="T18" fmla="*/ 51 h 5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2" h="51">
                <a:moveTo>
                  <a:pt x="26" y="0"/>
                </a:moveTo>
                <a:lnTo>
                  <a:pt x="52" y="26"/>
                </a:lnTo>
                <a:lnTo>
                  <a:pt x="26" y="51"/>
                </a:lnTo>
                <a:lnTo>
                  <a:pt x="0" y="26"/>
                </a:lnTo>
                <a:lnTo>
                  <a:pt x="26" y="0"/>
                </a:lnTo>
              </a:path>
            </a:pathLst>
          </a:custGeom>
          <a:noFill/>
          <a:ln w="4763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smtClean="0">
              <a:solidFill>
                <a:srgbClr val="FFFFFF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7661" name="Freeform 93"/>
          <p:cNvSpPr>
            <a:spLocks/>
          </p:cNvSpPr>
          <p:nvPr/>
        </p:nvSpPr>
        <p:spPr bwMode="auto">
          <a:xfrm>
            <a:off x="5487988" y="3690938"/>
            <a:ext cx="80962" cy="80962"/>
          </a:xfrm>
          <a:custGeom>
            <a:avLst/>
            <a:gdLst>
              <a:gd name="T0" fmla="*/ 2147483647 w 51"/>
              <a:gd name="T1" fmla="*/ 0 h 51"/>
              <a:gd name="T2" fmla="*/ 2147483647 w 51"/>
              <a:gd name="T3" fmla="*/ 2147483647 h 51"/>
              <a:gd name="T4" fmla="*/ 2147483647 w 51"/>
              <a:gd name="T5" fmla="*/ 2147483647 h 51"/>
              <a:gd name="T6" fmla="*/ 0 w 51"/>
              <a:gd name="T7" fmla="*/ 2147483647 h 51"/>
              <a:gd name="T8" fmla="*/ 2147483647 w 51"/>
              <a:gd name="T9" fmla="*/ 0 h 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1"/>
              <a:gd name="T16" fmla="*/ 0 h 51"/>
              <a:gd name="T17" fmla="*/ 51 w 51"/>
              <a:gd name="T18" fmla="*/ 51 h 5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1" h="51">
                <a:moveTo>
                  <a:pt x="25" y="0"/>
                </a:moveTo>
                <a:lnTo>
                  <a:pt x="51" y="26"/>
                </a:lnTo>
                <a:lnTo>
                  <a:pt x="25" y="51"/>
                </a:lnTo>
                <a:lnTo>
                  <a:pt x="0" y="26"/>
                </a:lnTo>
                <a:lnTo>
                  <a:pt x="25" y="0"/>
                </a:lnTo>
              </a:path>
            </a:pathLst>
          </a:custGeom>
          <a:noFill/>
          <a:ln w="4763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smtClean="0">
              <a:solidFill>
                <a:srgbClr val="FFFFFF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7662" name="Freeform 94"/>
          <p:cNvSpPr>
            <a:spLocks/>
          </p:cNvSpPr>
          <p:nvPr/>
        </p:nvSpPr>
        <p:spPr bwMode="auto">
          <a:xfrm>
            <a:off x="5364163" y="4073525"/>
            <a:ext cx="82550" cy="82550"/>
          </a:xfrm>
          <a:custGeom>
            <a:avLst/>
            <a:gdLst>
              <a:gd name="T0" fmla="*/ 2147483647 w 52"/>
              <a:gd name="T1" fmla="*/ 0 h 52"/>
              <a:gd name="T2" fmla="*/ 2147483647 w 52"/>
              <a:gd name="T3" fmla="*/ 2147483647 h 52"/>
              <a:gd name="T4" fmla="*/ 2147483647 w 52"/>
              <a:gd name="T5" fmla="*/ 2147483647 h 52"/>
              <a:gd name="T6" fmla="*/ 0 w 52"/>
              <a:gd name="T7" fmla="*/ 2147483647 h 52"/>
              <a:gd name="T8" fmla="*/ 2147483647 w 52"/>
              <a:gd name="T9" fmla="*/ 0 h 5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2"/>
              <a:gd name="T16" fmla="*/ 0 h 52"/>
              <a:gd name="T17" fmla="*/ 52 w 52"/>
              <a:gd name="T18" fmla="*/ 52 h 5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2" h="52">
                <a:moveTo>
                  <a:pt x="26" y="0"/>
                </a:moveTo>
                <a:lnTo>
                  <a:pt x="52" y="26"/>
                </a:lnTo>
                <a:lnTo>
                  <a:pt x="26" y="52"/>
                </a:lnTo>
                <a:lnTo>
                  <a:pt x="0" y="26"/>
                </a:lnTo>
                <a:lnTo>
                  <a:pt x="26" y="0"/>
                </a:lnTo>
              </a:path>
            </a:pathLst>
          </a:custGeom>
          <a:noFill/>
          <a:ln w="4763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smtClean="0">
              <a:solidFill>
                <a:srgbClr val="FFFFFF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7663" name="Rectangle 95"/>
          <p:cNvSpPr>
            <a:spLocks noChangeArrowheads="1"/>
          </p:cNvSpPr>
          <p:nvPr/>
        </p:nvSpPr>
        <p:spPr bwMode="auto">
          <a:xfrm>
            <a:off x="1673225" y="2909888"/>
            <a:ext cx="1588" cy="1573212"/>
          </a:xfrm>
          <a:prstGeom prst="rect">
            <a:avLst/>
          </a:prstGeom>
          <a:solidFill>
            <a:schemeClr val="tx1"/>
          </a:solidFill>
          <a:ln w="11176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smtClean="0">
              <a:solidFill>
                <a:srgbClr val="FFFFFF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7664" name="Freeform 96"/>
          <p:cNvSpPr>
            <a:spLocks/>
          </p:cNvSpPr>
          <p:nvPr/>
        </p:nvSpPr>
        <p:spPr bwMode="auto">
          <a:xfrm>
            <a:off x="1612900" y="2701925"/>
            <a:ext cx="120650" cy="203200"/>
          </a:xfrm>
          <a:custGeom>
            <a:avLst/>
            <a:gdLst>
              <a:gd name="T0" fmla="*/ 2147483647 w 76"/>
              <a:gd name="T1" fmla="*/ 0 h 128"/>
              <a:gd name="T2" fmla="*/ 2147483647 w 76"/>
              <a:gd name="T3" fmla="*/ 2147483647 h 128"/>
              <a:gd name="T4" fmla="*/ 0 w 76"/>
              <a:gd name="T5" fmla="*/ 2147483647 h 128"/>
              <a:gd name="T6" fmla="*/ 2147483647 w 76"/>
              <a:gd name="T7" fmla="*/ 0 h 128"/>
              <a:gd name="T8" fmla="*/ 0 60000 65536"/>
              <a:gd name="T9" fmla="*/ 0 60000 65536"/>
              <a:gd name="T10" fmla="*/ 0 60000 65536"/>
              <a:gd name="T11" fmla="*/ 0 60000 65536"/>
              <a:gd name="T12" fmla="*/ 0 w 76"/>
              <a:gd name="T13" fmla="*/ 0 h 128"/>
              <a:gd name="T14" fmla="*/ 76 w 76"/>
              <a:gd name="T15" fmla="*/ 128 h 12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6" h="128">
                <a:moveTo>
                  <a:pt x="38" y="0"/>
                </a:moveTo>
                <a:lnTo>
                  <a:pt x="76" y="128"/>
                </a:lnTo>
                <a:lnTo>
                  <a:pt x="0" y="128"/>
                </a:lnTo>
                <a:lnTo>
                  <a:pt x="38" y="0"/>
                </a:lnTo>
                <a:close/>
              </a:path>
            </a:pathLst>
          </a:custGeom>
          <a:solidFill>
            <a:schemeClr val="tx1"/>
          </a:solidFill>
          <a:ln w="11176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smtClean="0">
              <a:solidFill>
                <a:srgbClr val="FFFFFF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7665" name="Rectangle 97"/>
          <p:cNvSpPr>
            <a:spLocks noChangeArrowheads="1"/>
          </p:cNvSpPr>
          <p:nvPr/>
        </p:nvSpPr>
        <p:spPr bwMode="auto">
          <a:xfrm>
            <a:off x="3633788" y="6170613"/>
            <a:ext cx="1822450" cy="1587"/>
          </a:xfrm>
          <a:prstGeom prst="rect">
            <a:avLst/>
          </a:prstGeom>
          <a:solidFill>
            <a:schemeClr val="tx1"/>
          </a:solidFill>
          <a:ln w="11176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smtClean="0">
              <a:solidFill>
                <a:srgbClr val="FFFFFF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7666" name="Freeform 98"/>
          <p:cNvSpPr>
            <a:spLocks/>
          </p:cNvSpPr>
          <p:nvPr/>
        </p:nvSpPr>
        <p:spPr bwMode="auto">
          <a:xfrm>
            <a:off x="5461000" y="6100763"/>
            <a:ext cx="203200" cy="120650"/>
          </a:xfrm>
          <a:custGeom>
            <a:avLst/>
            <a:gdLst>
              <a:gd name="T0" fmla="*/ 2147483647 w 128"/>
              <a:gd name="T1" fmla="*/ 2147483647 h 76"/>
              <a:gd name="T2" fmla="*/ 0 w 128"/>
              <a:gd name="T3" fmla="*/ 2147483647 h 76"/>
              <a:gd name="T4" fmla="*/ 0 w 128"/>
              <a:gd name="T5" fmla="*/ 0 h 76"/>
              <a:gd name="T6" fmla="*/ 2147483647 w 128"/>
              <a:gd name="T7" fmla="*/ 2147483647 h 76"/>
              <a:gd name="T8" fmla="*/ 0 60000 65536"/>
              <a:gd name="T9" fmla="*/ 0 60000 65536"/>
              <a:gd name="T10" fmla="*/ 0 60000 65536"/>
              <a:gd name="T11" fmla="*/ 0 60000 65536"/>
              <a:gd name="T12" fmla="*/ 0 w 128"/>
              <a:gd name="T13" fmla="*/ 0 h 76"/>
              <a:gd name="T14" fmla="*/ 128 w 128"/>
              <a:gd name="T15" fmla="*/ 76 h 7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8" h="76">
                <a:moveTo>
                  <a:pt x="128" y="38"/>
                </a:moveTo>
                <a:lnTo>
                  <a:pt x="0" y="76"/>
                </a:lnTo>
                <a:lnTo>
                  <a:pt x="0" y="0"/>
                </a:lnTo>
                <a:lnTo>
                  <a:pt x="128" y="38"/>
                </a:lnTo>
                <a:close/>
              </a:path>
            </a:pathLst>
          </a:custGeom>
          <a:solidFill>
            <a:schemeClr val="tx1"/>
          </a:solidFill>
          <a:ln w="11176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smtClean="0">
              <a:solidFill>
                <a:srgbClr val="FFFFFF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7667" name="Rectangle 99"/>
          <p:cNvSpPr>
            <a:spLocks noChangeArrowheads="1"/>
          </p:cNvSpPr>
          <p:nvPr/>
        </p:nvSpPr>
        <p:spPr bwMode="auto">
          <a:xfrm rot="-5400000">
            <a:off x="446088" y="3430588"/>
            <a:ext cx="2974975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Larger - length, depth, yolk major axis</a:t>
            </a:r>
            <a:endParaRPr lang="en-US" sz="1400" smtClean="0">
              <a:solidFill>
                <a:srgbClr val="FFFFFF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7668" name="Rectangle 100"/>
          <p:cNvSpPr>
            <a:spLocks noChangeArrowheads="1"/>
          </p:cNvSpPr>
          <p:nvPr/>
        </p:nvSpPr>
        <p:spPr bwMode="auto">
          <a:xfrm rot="-5400000">
            <a:off x="474663" y="3436937"/>
            <a:ext cx="35369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Smaller - yolk minor axis, yolk sac minor axis</a:t>
            </a:r>
            <a:endParaRPr lang="en-US" sz="1400" smtClean="0">
              <a:solidFill>
                <a:srgbClr val="FFFFFF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7669" name="Rectangle 101"/>
          <p:cNvSpPr>
            <a:spLocks noChangeArrowheads="1"/>
          </p:cNvSpPr>
          <p:nvPr/>
        </p:nvSpPr>
        <p:spPr bwMode="auto">
          <a:xfrm>
            <a:off x="3322638" y="5675313"/>
            <a:ext cx="2490787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Larger - eyes, length, head, jaw</a:t>
            </a:r>
            <a:endParaRPr lang="en-US" sz="1400" smtClean="0">
              <a:solidFill>
                <a:srgbClr val="FFFFFF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7670" name="Rectangle 102"/>
          <p:cNvSpPr>
            <a:spLocks noChangeArrowheads="1"/>
          </p:cNvSpPr>
          <p:nvPr/>
        </p:nvSpPr>
        <p:spPr bwMode="auto">
          <a:xfrm>
            <a:off x="3429000" y="5892800"/>
            <a:ext cx="1817688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Smaller - yolk, yolk sac</a:t>
            </a:r>
            <a:endParaRPr lang="en-US" sz="1400" smtClean="0">
              <a:solidFill>
                <a:srgbClr val="FFFFFF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237671" name="Group 103"/>
          <p:cNvGrpSpPr>
            <a:grpSpLocks/>
          </p:cNvGrpSpPr>
          <p:nvPr/>
        </p:nvGrpSpPr>
        <p:grpSpPr bwMode="auto">
          <a:xfrm>
            <a:off x="6623050" y="1760538"/>
            <a:ext cx="1008063" cy="715962"/>
            <a:chOff x="4172" y="959"/>
            <a:chExt cx="635" cy="451"/>
          </a:xfrm>
        </p:grpSpPr>
        <p:sp>
          <p:nvSpPr>
            <p:cNvPr id="237684" name="Oval 104"/>
            <p:cNvSpPr>
              <a:spLocks noChangeArrowheads="1"/>
            </p:cNvSpPr>
            <p:nvPr/>
          </p:nvSpPr>
          <p:spPr bwMode="auto">
            <a:xfrm>
              <a:off x="4172" y="1126"/>
              <a:ext cx="95" cy="94"/>
            </a:xfrm>
            <a:prstGeom prst="ellipse">
              <a:avLst/>
            </a:prstGeom>
            <a:noFill/>
            <a:ln w="4763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600" smtClean="0">
                <a:solidFill>
                  <a:srgbClr val="FFFFFF"/>
                </a:solidFill>
                <a:latin typeface="Time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37685" name="Freeform 105"/>
            <p:cNvSpPr>
              <a:spLocks/>
            </p:cNvSpPr>
            <p:nvPr/>
          </p:nvSpPr>
          <p:spPr bwMode="auto">
            <a:xfrm>
              <a:off x="4175" y="1300"/>
              <a:ext cx="94" cy="94"/>
            </a:xfrm>
            <a:custGeom>
              <a:avLst/>
              <a:gdLst>
                <a:gd name="T0" fmla="*/ 47 w 94"/>
                <a:gd name="T1" fmla="*/ 0 h 94"/>
                <a:gd name="T2" fmla="*/ 94 w 94"/>
                <a:gd name="T3" fmla="*/ 47 h 94"/>
                <a:gd name="T4" fmla="*/ 47 w 94"/>
                <a:gd name="T5" fmla="*/ 94 h 94"/>
                <a:gd name="T6" fmla="*/ 0 w 94"/>
                <a:gd name="T7" fmla="*/ 47 h 94"/>
                <a:gd name="T8" fmla="*/ 47 w 94"/>
                <a:gd name="T9" fmla="*/ 0 h 9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4"/>
                <a:gd name="T16" fmla="*/ 0 h 94"/>
                <a:gd name="T17" fmla="*/ 94 w 94"/>
                <a:gd name="T18" fmla="*/ 94 h 9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4" h="94">
                  <a:moveTo>
                    <a:pt x="47" y="0"/>
                  </a:moveTo>
                  <a:lnTo>
                    <a:pt x="94" y="47"/>
                  </a:lnTo>
                  <a:lnTo>
                    <a:pt x="47" y="94"/>
                  </a:lnTo>
                  <a:lnTo>
                    <a:pt x="0" y="47"/>
                  </a:lnTo>
                  <a:lnTo>
                    <a:pt x="47" y="0"/>
                  </a:lnTo>
                </a:path>
              </a:pathLst>
            </a:custGeom>
            <a:noFill/>
            <a:ln w="476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smtClean="0">
                <a:solidFill>
                  <a:srgbClr val="FFFFFF"/>
                </a:solidFill>
                <a:latin typeface="Time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37686" name="Rectangle 106"/>
            <p:cNvSpPr>
              <a:spLocks noChangeArrowheads="1"/>
            </p:cNvSpPr>
            <p:nvPr/>
          </p:nvSpPr>
          <p:spPr bwMode="auto">
            <a:xfrm>
              <a:off x="4356" y="1121"/>
              <a:ext cx="331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smtClean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Hudson</a:t>
              </a:r>
              <a:endParaRPr lang="en-US" sz="1200" smtClean="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37687" name="Rectangle 107"/>
            <p:cNvSpPr>
              <a:spLocks noChangeArrowheads="1"/>
            </p:cNvSpPr>
            <p:nvPr/>
          </p:nvSpPr>
          <p:spPr bwMode="auto">
            <a:xfrm>
              <a:off x="4324" y="1295"/>
              <a:ext cx="411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smtClean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Miramichi</a:t>
              </a:r>
              <a:endParaRPr lang="en-US" sz="1200" smtClean="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37688" name="Rectangle 108"/>
            <p:cNvSpPr>
              <a:spLocks noChangeArrowheads="1"/>
            </p:cNvSpPr>
            <p:nvPr/>
          </p:nvSpPr>
          <p:spPr bwMode="auto">
            <a:xfrm>
              <a:off x="4202" y="959"/>
              <a:ext cx="605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u="sng" smtClean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Population</a:t>
              </a:r>
            </a:p>
          </p:txBody>
        </p:sp>
      </p:grpSp>
      <p:sp>
        <p:nvSpPr>
          <p:cNvPr id="237672" name="Rectangle 109"/>
          <p:cNvSpPr>
            <a:spLocks noChangeArrowheads="1"/>
          </p:cNvSpPr>
          <p:nvPr/>
        </p:nvSpPr>
        <p:spPr bwMode="auto">
          <a:xfrm>
            <a:off x="7023100" y="3027363"/>
            <a:ext cx="296863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20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0.01</a:t>
            </a:r>
            <a:endParaRPr lang="en-US" sz="1200" smtClean="0">
              <a:solidFill>
                <a:srgbClr val="FFFFFF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7673" name="Rectangle 110"/>
          <p:cNvSpPr>
            <a:spLocks noChangeArrowheads="1"/>
          </p:cNvSpPr>
          <p:nvPr/>
        </p:nvSpPr>
        <p:spPr bwMode="auto">
          <a:xfrm>
            <a:off x="6626225" y="2770188"/>
            <a:ext cx="107156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u="sng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Dose (ppm) </a:t>
            </a:r>
          </a:p>
        </p:txBody>
      </p:sp>
      <p:grpSp>
        <p:nvGrpSpPr>
          <p:cNvPr id="237674" name="Group 111"/>
          <p:cNvGrpSpPr>
            <a:grpSpLocks/>
          </p:cNvGrpSpPr>
          <p:nvPr/>
        </p:nvGrpSpPr>
        <p:grpSpPr bwMode="auto">
          <a:xfrm>
            <a:off x="6518275" y="3074988"/>
            <a:ext cx="406400" cy="931862"/>
            <a:chOff x="4106" y="1937"/>
            <a:chExt cx="256" cy="587"/>
          </a:xfrm>
        </p:grpSpPr>
        <p:sp>
          <p:nvSpPr>
            <p:cNvPr id="237681" name="Oval 112"/>
            <p:cNvSpPr>
              <a:spLocks noChangeArrowheads="1"/>
            </p:cNvSpPr>
            <p:nvPr/>
          </p:nvSpPr>
          <p:spPr bwMode="auto">
            <a:xfrm>
              <a:off x="4205" y="1937"/>
              <a:ext cx="56" cy="56"/>
            </a:xfrm>
            <a:prstGeom prst="ellipse">
              <a:avLst/>
            </a:prstGeom>
            <a:noFill/>
            <a:ln w="4763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37682" name="Oval 113"/>
            <p:cNvSpPr>
              <a:spLocks noChangeArrowheads="1"/>
            </p:cNvSpPr>
            <p:nvPr/>
          </p:nvSpPr>
          <p:spPr bwMode="auto">
            <a:xfrm>
              <a:off x="4190" y="2098"/>
              <a:ext cx="95" cy="94"/>
            </a:xfrm>
            <a:prstGeom prst="ellipse">
              <a:avLst/>
            </a:prstGeom>
            <a:noFill/>
            <a:ln w="4763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600" smtClean="0">
                <a:solidFill>
                  <a:srgbClr val="FFFFFF"/>
                </a:solidFill>
                <a:latin typeface="Time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37683" name="Oval 114"/>
            <p:cNvSpPr>
              <a:spLocks noChangeArrowheads="1"/>
            </p:cNvSpPr>
            <p:nvPr/>
          </p:nvSpPr>
          <p:spPr bwMode="auto">
            <a:xfrm>
              <a:off x="4106" y="2268"/>
              <a:ext cx="256" cy="256"/>
            </a:xfrm>
            <a:prstGeom prst="ellipse">
              <a:avLst/>
            </a:prstGeom>
            <a:noFill/>
            <a:ln w="4763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600" smtClean="0">
                <a:solidFill>
                  <a:srgbClr val="FFFFFF"/>
                </a:solidFill>
                <a:latin typeface="Times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237675" name="Rectangle 115"/>
          <p:cNvSpPr>
            <a:spLocks noChangeArrowheads="1"/>
          </p:cNvSpPr>
          <p:nvPr/>
        </p:nvSpPr>
        <p:spPr bwMode="auto">
          <a:xfrm>
            <a:off x="7064375" y="3322638"/>
            <a:ext cx="211138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20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0.1</a:t>
            </a:r>
            <a:endParaRPr lang="en-US" sz="1200" smtClean="0">
              <a:solidFill>
                <a:srgbClr val="FFFFFF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7676" name="Rectangle 116"/>
          <p:cNvSpPr>
            <a:spLocks noChangeArrowheads="1"/>
          </p:cNvSpPr>
          <p:nvPr/>
        </p:nvSpPr>
        <p:spPr bwMode="auto">
          <a:xfrm>
            <a:off x="7064375" y="3703638"/>
            <a:ext cx="211138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20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1.0</a:t>
            </a:r>
            <a:endParaRPr lang="en-US" sz="1200" smtClean="0">
              <a:solidFill>
                <a:srgbClr val="FFFFFF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237677" name="Group 117"/>
          <p:cNvGrpSpPr>
            <a:grpSpLocks/>
          </p:cNvGrpSpPr>
          <p:nvPr/>
        </p:nvGrpSpPr>
        <p:grpSpPr bwMode="auto">
          <a:xfrm>
            <a:off x="7392988" y="3079750"/>
            <a:ext cx="406400" cy="928688"/>
            <a:chOff x="4621" y="1940"/>
            <a:chExt cx="256" cy="585"/>
          </a:xfrm>
        </p:grpSpPr>
        <p:sp>
          <p:nvSpPr>
            <p:cNvPr id="237678" name="Freeform 118"/>
            <p:cNvSpPr>
              <a:spLocks/>
            </p:cNvSpPr>
            <p:nvPr/>
          </p:nvSpPr>
          <p:spPr bwMode="auto">
            <a:xfrm>
              <a:off x="4697" y="2098"/>
              <a:ext cx="94" cy="94"/>
            </a:xfrm>
            <a:custGeom>
              <a:avLst/>
              <a:gdLst>
                <a:gd name="T0" fmla="*/ 47 w 94"/>
                <a:gd name="T1" fmla="*/ 0 h 94"/>
                <a:gd name="T2" fmla="*/ 94 w 94"/>
                <a:gd name="T3" fmla="*/ 47 h 94"/>
                <a:gd name="T4" fmla="*/ 47 w 94"/>
                <a:gd name="T5" fmla="*/ 94 h 94"/>
                <a:gd name="T6" fmla="*/ 0 w 94"/>
                <a:gd name="T7" fmla="*/ 47 h 94"/>
                <a:gd name="T8" fmla="*/ 47 w 94"/>
                <a:gd name="T9" fmla="*/ 0 h 9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4"/>
                <a:gd name="T16" fmla="*/ 0 h 94"/>
                <a:gd name="T17" fmla="*/ 94 w 94"/>
                <a:gd name="T18" fmla="*/ 94 h 9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4" h="94">
                  <a:moveTo>
                    <a:pt x="47" y="0"/>
                  </a:moveTo>
                  <a:lnTo>
                    <a:pt x="94" y="47"/>
                  </a:lnTo>
                  <a:lnTo>
                    <a:pt x="47" y="94"/>
                  </a:lnTo>
                  <a:lnTo>
                    <a:pt x="0" y="47"/>
                  </a:lnTo>
                  <a:lnTo>
                    <a:pt x="47" y="0"/>
                  </a:lnTo>
                </a:path>
              </a:pathLst>
            </a:custGeom>
            <a:noFill/>
            <a:ln w="476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smtClean="0">
                <a:solidFill>
                  <a:srgbClr val="FFFFFF"/>
                </a:solidFill>
                <a:latin typeface="Time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37679" name="Freeform 119"/>
            <p:cNvSpPr>
              <a:spLocks/>
            </p:cNvSpPr>
            <p:nvPr/>
          </p:nvSpPr>
          <p:spPr bwMode="auto">
            <a:xfrm>
              <a:off x="4717" y="1940"/>
              <a:ext cx="52" cy="51"/>
            </a:xfrm>
            <a:custGeom>
              <a:avLst/>
              <a:gdLst>
                <a:gd name="T0" fmla="*/ 26 w 52"/>
                <a:gd name="T1" fmla="*/ 0 h 51"/>
                <a:gd name="T2" fmla="*/ 52 w 52"/>
                <a:gd name="T3" fmla="*/ 25 h 51"/>
                <a:gd name="T4" fmla="*/ 26 w 52"/>
                <a:gd name="T5" fmla="*/ 51 h 51"/>
                <a:gd name="T6" fmla="*/ 0 w 52"/>
                <a:gd name="T7" fmla="*/ 25 h 51"/>
                <a:gd name="T8" fmla="*/ 26 w 52"/>
                <a:gd name="T9" fmla="*/ 0 h 5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2"/>
                <a:gd name="T16" fmla="*/ 0 h 51"/>
                <a:gd name="T17" fmla="*/ 52 w 52"/>
                <a:gd name="T18" fmla="*/ 51 h 5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2" h="51">
                  <a:moveTo>
                    <a:pt x="26" y="0"/>
                  </a:moveTo>
                  <a:lnTo>
                    <a:pt x="52" y="25"/>
                  </a:lnTo>
                  <a:lnTo>
                    <a:pt x="26" y="51"/>
                  </a:lnTo>
                  <a:lnTo>
                    <a:pt x="0" y="25"/>
                  </a:lnTo>
                  <a:lnTo>
                    <a:pt x="26" y="0"/>
                  </a:lnTo>
                </a:path>
              </a:pathLst>
            </a:custGeom>
            <a:noFill/>
            <a:ln w="476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smtClean="0">
                <a:solidFill>
                  <a:srgbClr val="FFFFFF"/>
                </a:solidFill>
                <a:latin typeface="Time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37680" name="Freeform 120"/>
            <p:cNvSpPr>
              <a:spLocks/>
            </p:cNvSpPr>
            <p:nvPr/>
          </p:nvSpPr>
          <p:spPr bwMode="auto">
            <a:xfrm>
              <a:off x="4621" y="2269"/>
              <a:ext cx="256" cy="256"/>
            </a:xfrm>
            <a:custGeom>
              <a:avLst/>
              <a:gdLst>
                <a:gd name="T0" fmla="*/ 128 w 256"/>
                <a:gd name="T1" fmla="*/ 0 h 256"/>
                <a:gd name="T2" fmla="*/ 256 w 256"/>
                <a:gd name="T3" fmla="*/ 128 h 256"/>
                <a:gd name="T4" fmla="*/ 128 w 256"/>
                <a:gd name="T5" fmla="*/ 256 h 256"/>
                <a:gd name="T6" fmla="*/ 0 w 256"/>
                <a:gd name="T7" fmla="*/ 128 h 256"/>
                <a:gd name="T8" fmla="*/ 128 w 256"/>
                <a:gd name="T9" fmla="*/ 0 h 2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6"/>
                <a:gd name="T16" fmla="*/ 0 h 256"/>
                <a:gd name="T17" fmla="*/ 256 w 256"/>
                <a:gd name="T18" fmla="*/ 256 h 2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6" h="256">
                  <a:moveTo>
                    <a:pt x="128" y="0"/>
                  </a:moveTo>
                  <a:lnTo>
                    <a:pt x="256" y="128"/>
                  </a:lnTo>
                  <a:lnTo>
                    <a:pt x="128" y="256"/>
                  </a:lnTo>
                  <a:lnTo>
                    <a:pt x="0" y="128"/>
                  </a:lnTo>
                  <a:lnTo>
                    <a:pt x="128" y="0"/>
                  </a:lnTo>
                </a:path>
              </a:pathLst>
            </a:custGeom>
            <a:noFill/>
            <a:ln w="476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smtClean="0">
                <a:solidFill>
                  <a:srgbClr val="FFFFFF"/>
                </a:solidFill>
                <a:latin typeface="Times" charset="0"/>
                <a:ea typeface="ＭＳ Ｐゴシック" charset="0"/>
                <a:cs typeface="ＭＳ Ｐゴシック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881" name="Picture 2" descr="Ike Map 10-0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038" y="392113"/>
            <a:ext cx="7526337" cy="607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4800" y="76200"/>
            <a:ext cx="8305800" cy="1077218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Comparison of </a:t>
            </a:r>
            <a:r>
              <a:rPr lang="en-US" sz="32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 vitro </a:t>
            </a: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expressed variant </a:t>
            </a:r>
            <a:r>
              <a:rPr lang="en-US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AHR2 proteins in binding of TCDD (2 </a:t>
            </a:r>
            <a:r>
              <a:rPr lang="en-US" sz="32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charset="0"/>
                <a:cs typeface="Symbol" charset="0"/>
              </a:rPr>
              <a:t>m</a:t>
            </a:r>
            <a:r>
              <a:rPr lang="en-US" sz="32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</a:t>
            </a:r>
            <a:r>
              <a:rPr lang="en-US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) </a:t>
            </a:r>
          </a:p>
        </p:txBody>
      </p:sp>
      <p:pic>
        <p:nvPicPr>
          <p:cNvPr id="261122" name="Picture 3" descr="Picture 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13" y="1524000"/>
            <a:ext cx="8726487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81200" y="5854700"/>
            <a:ext cx="54736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AHR2-1 Hudson protein, AHR2-2 </a:t>
            </a:r>
            <a:r>
              <a:rPr lang="en-US" dirty="0" err="1" smtClean="0"/>
              <a:t>Shinnecock</a:t>
            </a:r>
            <a:r>
              <a:rPr lang="en-US" dirty="0" smtClean="0"/>
              <a:t> protein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193" name="Picture 1" descr="Graph2Fina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3" y="2256205"/>
            <a:ext cx="4395115" cy="2977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6435" name="TextBox 2"/>
          <p:cNvSpPr txBox="1">
            <a:spLocks noChangeArrowheads="1"/>
          </p:cNvSpPr>
          <p:nvPr/>
        </p:nvSpPr>
        <p:spPr bwMode="auto">
          <a:xfrm>
            <a:off x="-479014" y="304800"/>
            <a:ext cx="9719465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Comparison of Reporter Gene Expression of Variant AHR2 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Proteins in PCB126 and TCDD Treated AHR Deficient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Cells</a:t>
            </a:r>
          </a:p>
        </p:txBody>
      </p:sp>
      <p:pic>
        <p:nvPicPr>
          <p:cNvPr id="5" name="Picture 4" descr="Graph1Fina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8831" y="2275455"/>
            <a:ext cx="4410869" cy="2943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16100" y="2311400"/>
            <a:ext cx="7489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2"/>
                </a:solidFill>
              </a:rPr>
              <a:t>Hudson</a:t>
            </a:r>
            <a:endParaRPr lang="en-US" sz="1400" dirty="0">
              <a:solidFill>
                <a:schemeClr val="bg2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400800" y="2324100"/>
            <a:ext cx="8255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2"/>
                </a:solidFill>
              </a:rPr>
              <a:t>Hudson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816100" y="2527300"/>
            <a:ext cx="106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solidFill>
                  <a:srgbClr val="000000"/>
                </a:solidFill>
              </a:rPr>
              <a:t>Shinnecock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00800" y="2527300"/>
            <a:ext cx="1168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solidFill>
                  <a:srgbClr val="000000"/>
                </a:solidFill>
              </a:rPr>
              <a:t>Shinnecock</a:t>
            </a:r>
            <a:endParaRPr lang="en-US" sz="14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-59876"/>
            <a:ext cx="7772400" cy="1143000"/>
          </a:xfrm>
        </p:spPr>
        <p:txBody>
          <a:bodyPr/>
          <a:lstStyle/>
          <a:p>
            <a:r>
              <a:rPr lang="en-US" dirty="0" smtClean="0"/>
              <a:t>What do we know?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243" y="926557"/>
            <a:ext cx="8470490" cy="4114800"/>
          </a:xfrm>
        </p:spPr>
        <p:txBody>
          <a:bodyPr/>
          <a:lstStyle/>
          <a:p>
            <a:r>
              <a:rPr lang="en-US" sz="2800" dirty="0"/>
              <a:t>S</a:t>
            </a:r>
            <a:r>
              <a:rPr lang="en-US" sz="2800" dirty="0" smtClean="0"/>
              <a:t>ome vertebrate species in the HR are highly vulnerable to PCB and TCDD induced early life toxicities under controlled laboratory conditions</a:t>
            </a:r>
          </a:p>
          <a:p>
            <a:r>
              <a:rPr lang="en-US" sz="2800" dirty="0" smtClean="0"/>
              <a:t>Probably variation among species in vulnerabilities based upon their differing life history characteristics  </a:t>
            </a:r>
          </a:p>
          <a:p>
            <a:r>
              <a:rPr lang="en-US" sz="2800" dirty="0"/>
              <a:t>B</a:t>
            </a:r>
            <a:r>
              <a:rPr lang="en-US" sz="2800" dirty="0" smtClean="0"/>
              <a:t>urdens of PCBs in HR populations often exceed those that induce toxicities under controlled conditions</a:t>
            </a:r>
          </a:p>
          <a:p>
            <a:r>
              <a:rPr lang="en-US" sz="2800" dirty="0" smtClean="0"/>
              <a:t>It is likely that short term acute toxicities of early life stages occurred historically in the Hudson</a:t>
            </a:r>
          </a:p>
          <a:p>
            <a:r>
              <a:rPr lang="en-US" sz="2800" dirty="0" smtClean="0"/>
              <a:t>Exposure to PCBs probably served as an agent for strong natural selection in Hudson populations</a:t>
            </a:r>
          </a:p>
        </p:txBody>
      </p:sp>
    </p:spTree>
    <p:extLst>
      <p:ext uri="{BB962C8B-B14F-4D97-AF65-F5344CB8AC3E}">
        <p14:creationId xmlns:p14="http://schemas.microsoft.com/office/powerpoint/2010/main" val="2651925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27000"/>
            <a:ext cx="7772400" cy="1143000"/>
          </a:xfrm>
        </p:spPr>
        <p:txBody>
          <a:bodyPr/>
          <a:lstStyle/>
          <a:p>
            <a:r>
              <a:rPr lang="en-US" sz="4000" dirty="0" smtClean="0"/>
              <a:t>What we don’t know and probably should know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562100"/>
            <a:ext cx="7772400" cy="4114800"/>
          </a:xfrm>
        </p:spPr>
        <p:txBody>
          <a:bodyPr/>
          <a:lstStyle/>
          <a:p>
            <a:r>
              <a:rPr lang="en-US" sz="2800" dirty="0" smtClean="0"/>
              <a:t>Tissue burdens of </a:t>
            </a:r>
            <a:r>
              <a:rPr lang="en-US" sz="2800" dirty="0"/>
              <a:t>PCBs on a </a:t>
            </a:r>
            <a:r>
              <a:rPr lang="en-US" sz="2800" dirty="0" smtClean="0"/>
              <a:t>congener-specific basis in ecological receptors of interest </a:t>
            </a:r>
          </a:p>
          <a:p>
            <a:r>
              <a:rPr lang="en-US" sz="2800" dirty="0" smtClean="0"/>
              <a:t>Is resistance a common phenomenon in highly exposed populations in the Hudson and elsewhere</a:t>
            </a:r>
          </a:p>
          <a:p>
            <a:r>
              <a:rPr lang="en-US" sz="2800" dirty="0" smtClean="0"/>
              <a:t>Will remediation of upriver hotspots have a rapid benefit to bioaccumulation and tissue burdens of PCBs in downriver ecological receptors</a:t>
            </a:r>
          </a:p>
          <a:p>
            <a:r>
              <a:rPr lang="en-US" sz="2800" dirty="0" smtClean="0"/>
              <a:t>Effects of exposure to multiple PCBs and other stressors (endogenous and exogenous)</a:t>
            </a:r>
          </a:p>
          <a:p>
            <a:pPr lvl="1"/>
            <a:r>
              <a:rPr lang="en-US" sz="2400" dirty="0" smtClean="0"/>
              <a:t>Metals</a:t>
            </a:r>
          </a:p>
          <a:p>
            <a:pPr lvl="1"/>
            <a:r>
              <a:rPr lang="en-US" sz="2400" smtClean="0"/>
              <a:t>Thermal stress</a:t>
            </a:r>
            <a:endParaRPr lang="en-US" sz="2400" dirty="0" smtClean="0"/>
          </a:p>
          <a:p>
            <a:pPr lvl="1"/>
            <a:endParaRPr lang="en-US" sz="2400" dirty="0" smtClean="0"/>
          </a:p>
          <a:p>
            <a:pPr marL="457200" lvl="1" indent="0">
              <a:buNone/>
            </a:pP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7810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21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76200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n-US" sz="4000"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ＭＳ Ｐゴシック" charset="0"/>
                <a:cs typeface="ＭＳ Ｐゴシック" charset="0"/>
              </a:rPr>
              <a:t>Aryl Hydrocarbon Receptor (AHR) Pathway</a:t>
            </a:r>
            <a:r>
              <a:rPr lang="en-US" sz="4000">
                <a:latin typeface="Times" charset="0"/>
                <a:ea typeface="ＭＳ Ｐゴシック" charset="0"/>
                <a:cs typeface="ＭＳ Ｐゴシック" charset="0"/>
              </a:rPr>
              <a:t> </a:t>
            </a:r>
          </a:p>
        </p:txBody>
      </p:sp>
      <p:sp>
        <p:nvSpPr>
          <p:cNvPr id="142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323483"/>
            <a:ext cx="7772400" cy="41148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400" dirty="0" smtClean="0">
                <a:latin typeface="Times" charset="0"/>
                <a:ea typeface="ＭＳ Ｐゴシック" charset="0"/>
                <a:cs typeface="ＭＳ Ｐゴシック" charset="0"/>
              </a:rPr>
              <a:t>Cytoplasmic transcription </a:t>
            </a:r>
            <a:r>
              <a:rPr lang="en-US" sz="2400" dirty="0">
                <a:latin typeface="Times" charset="0"/>
                <a:ea typeface="ＭＳ Ｐゴシック" charset="0"/>
                <a:cs typeface="ＭＳ Ｐゴシック" charset="0"/>
              </a:rPr>
              <a:t>factor that </a:t>
            </a:r>
            <a:r>
              <a:rPr lang="en-US" sz="2400" dirty="0" smtClean="0">
                <a:latin typeface="Times" charset="0"/>
                <a:ea typeface="ＭＳ Ｐゴシック" charset="0"/>
                <a:cs typeface="ＭＳ Ｐゴシック" charset="0"/>
              </a:rPr>
              <a:t>mediates most toxicities of coplanar PCBs and PCDD/</a:t>
            </a:r>
            <a:r>
              <a:rPr lang="en-US" sz="2400" dirty="0" err="1" smtClean="0">
                <a:latin typeface="Times" charset="0"/>
                <a:ea typeface="ＭＳ Ｐゴシック" charset="0"/>
                <a:cs typeface="ＭＳ Ｐゴシック" charset="0"/>
              </a:rPr>
              <a:t>Fs</a:t>
            </a:r>
            <a:endParaRPr lang="en-US" sz="2400" dirty="0" smtClean="0">
              <a:latin typeface="Times" charset="0"/>
              <a:ea typeface="ＭＳ Ｐゴシック" charset="0"/>
              <a:cs typeface="ＭＳ Ｐゴシック" charset="0"/>
            </a:endParaRPr>
          </a:p>
          <a:p>
            <a:pPr lvl="1">
              <a:lnSpc>
                <a:spcPct val="90000"/>
              </a:lnSpc>
            </a:pPr>
            <a:r>
              <a:rPr lang="en-US" sz="2400" dirty="0">
                <a:latin typeface="Times" charset="0"/>
                <a:ea typeface="ＭＳ Ｐゴシック" charset="0"/>
                <a:cs typeface="ＭＳ Ｐゴシック" charset="0"/>
              </a:rPr>
              <a:t>AHR </a:t>
            </a:r>
            <a:r>
              <a:rPr lang="en-US" sz="2400" dirty="0" smtClean="0">
                <a:latin typeface="Times" charset="0"/>
                <a:ea typeface="ＭＳ Ｐゴシック" charset="0"/>
                <a:cs typeface="ＭＳ Ｐゴシック" charset="0"/>
              </a:rPr>
              <a:t>knockouts are </a:t>
            </a:r>
            <a:r>
              <a:rPr lang="en-US" sz="2400" dirty="0">
                <a:latin typeface="Times" charset="0"/>
                <a:ea typeface="ＭＳ Ｐゴシック" charset="0"/>
                <a:cs typeface="ＭＳ Ｐゴシック" charset="0"/>
              </a:rPr>
              <a:t>insensitive to many toxicities induced by TCDD, PCBs, and PAHs</a:t>
            </a:r>
          </a:p>
          <a:p>
            <a:pPr>
              <a:lnSpc>
                <a:spcPct val="90000"/>
              </a:lnSpc>
            </a:pPr>
            <a:r>
              <a:rPr lang="en-US" sz="2400" dirty="0" smtClean="0">
                <a:latin typeface="Times" charset="0"/>
                <a:ea typeface="ＭＳ Ｐゴシック" charset="0"/>
                <a:cs typeface="ＭＳ Ｐゴシック" charset="0"/>
              </a:rPr>
              <a:t>Activates transcription of a battery of xenobiotic metabolizing genes in the AHR battery</a:t>
            </a:r>
            <a:endParaRPr lang="en-US" sz="2400" dirty="0">
              <a:latin typeface="Times" charset="0"/>
              <a:ea typeface="ＭＳ Ｐゴシック" charset="0"/>
              <a:cs typeface="ＭＳ Ｐゴシック" charset="0"/>
            </a:endParaRPr>
          </a:p>
          <a:p>
            <a:pPr lvl="1">
              <a:lnSpc>
                <a:spcPct val="90000"/>
              </a:lnSpc>
            </a:pPr>
            <a:r>
              <a:rPr lang="en-US" sz="2400" dirty="0" smtClean="0">
                <a:latin typeface="Times" charset="0"/>
                <a:ea typeface="ＭＳ Ｐゴシック" charset="0"/>
                <a:cs typeface="ＭＳ Ｐゴシック" charset="0"/>
              </a:rPr>
              <a:t>Cytochrome P4501A (CYP1A)</a:t>
            </a:r>
            <a:endParaRPr lang="en-US" sz="2400" dirty="0">
              <a:latin typeface="Times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90000"/>
              </a:lnSpc>
            </a:pPr>
            <a:r>
              <a:rPr lang="en-US" sz="2400" dirty="0" smtClean="0">
                <a:latin typeface="Times" charset="0"/>
                <a:ea typeface="ＭＳ Ｐゴシック" charset="0"/>
                <a:cs typeface="ＭＳ Ｐゴシック" charset="0"/>
              </a:rPr>
              <a:t>One AHR in mammals, two </a:t>
            </a:r>
            <a:r>
              <a:rPr lang="en-US" sz="2400" dirty="0">
                <a:latin typeface="Times" charset="0"/>
                <a:ea typeface="ＭＳ Ｐゴシック" charset="0"/>
                <a:cs typeface="ＭＳ Ｐゴシック" charset="0"/>
              </a:rPr>
              <a:t>AHRs (</a:t>
            </a:r>
            <a:r>
              <a:rPr lang="en-US" sz="2400" dirty="0" smtClean="0">
                <a:latin typeface="Times" charset="0"/>
                <a:ea typeface="ＭＳ Ｐゴシック" charset="0"/>
                <a:cs typeface="ＭＳ Ｐゴシック" charset="0"/>
              </a:rPr>
              <a:t>AHR1 </a:t>
            </a:r>
            <a:r>
              <a:rPr lang="en-US" sz="2400" dirty="0">
                <a:latin typeface="Times" charset="0"/>
                <a:ea typeface="ＭＳ Ｐゴシック" charset="0"/>
                <a:cs typeface="ＭＳ Ｐゴシック" charset="0"/>
              </a:rPr>
              <a:t>and </a:t>
            </a:r>
            <a:r>
              <a:rPr lang="en-US" sz="2400" dirty="0" smtClean="0">
                <a:latin typeface="Times" charset="0"/>
                <a:ea typeface="ＭＳ Ｐゴシック" charset="0"/>
                <a:cs typeface="ＭＳ Ｐゴシック" charset="0"/>
              </a:rPr>
              <a:t>AHR2) </a:t>
            </a:r>
            <a:r>
              <a:rPr lang="en-US" sz="2400" dirty="0">
                <a:latin typeface="Times" charset="0"/>
                <a:ea typeface="ＭＳ Ｐゴシック" charset="0"/>
                <a:cs typeface="ＭＳ Ｐゴシック" charset="0"/>
              </a:rPr>
              <a:t>in fishes and </a:t>
            </a:r>
            <a:r>
              <a:rPr lang="en-US" sz="2400" dirty="0" smtClean="0">
                <a:latin typeface="Times" charset="0"/>
                <a:ea typeface="ＭＳ Ｐゴシック" charset="0"/>
                <a:cs typeface="ＭＳ Ｐゴシック" charset="0"/>
              </a:rPr>
              <a:t>birds</a:t>
            </a:r>
            <a:endParaRPr lang="en-US" sz="2400" dirty="0">
              <a:latin typeface="Times" charset="0"/>
              <a:ea typeface="ＭＳ Ｐゴシック" charset="0"/>
              <a:cs typeface="ＭＳ Ｐゴシック" charset="0"/>
            </a:endParaRPr>
          </a:p>
          <a:p>
            <a:pPr lvl="1">
              <a:lnSpc>
                <a:spcPct val="90000"/>
              </a:lnSpc>
            </a:pPr>
            <a:r>
              <a:rPr lang="en-US" sz="2400" dirty="0" smtClean="0">
                <a:latin typeface="Times" charset="0"/>
                <a:ea typeface="ＭＳ Ｐゴシック" charset="0"/>
                <a:cs typeface="ＭＳ Ｐゴシック" charset="0"/>
              </a:rPr>
              <a:t>AHR2 is more functional in fishes </a:t>
            </a:r>
            <a:endParaRPr lang="en-US" sz="2400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42340" name="Picture 3" descr="Picture 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364" y="4312428"/>
            <a:ext cx="3143688" cy="2545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3768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PCB and TCDD Toxicities in Animals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Reproductive Impairment</a:t>
            </a:r>
          </a:p>
          <a:p>
            <a:r>
              <a:rPr lang="en-US" dirty="0"/>
              <a:t>Mortality in early life</a:t>
            </a:r>
          </a:p>
          <a:p>
            <a:r>
              <a:rPr lang="en-US" dirty="0" err="1" smtClean="0"/>
              <a:t>Teratogenic</a:t>
            </a:r>
            <a:endParaRPr lang="en-US" dirty="0" smtClean="0"/>
          </a:p>
          <a:p>
            <a:r>
              <a:rPr lang="en-US" dirty="0" smtClean="0"/>
              <a:t>Endocrine Disruption</a:t>
            </a:r>
          </a:p>
          <a:p>
            <a:r>
              <a:rPr lang="en-US" dirty="0" smtClean="0"/>
              <a:t>Carcinogenic</a:t>
            </a:r>
          </a:p>
          <a:p>
            <a:r>
              <a:rPr lang="en-US" dirty="0" smtClean="0"/>
              <a:t>Induce Gene Expression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6906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5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76200"/>
            <a:ext cx="7543800" cy="990600"/>
          </a:xfrm>
        </p:spPr>
        <p:txBody>
          <a:bodyPr/>
          <a:lstStyle/>
          <a:p>
            <a:pPr>
              <a:defRPr/>
            </a:pP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ＭＳ Ｐゴシック" charset="0"/>
                <a:cs typeface="ＭＳ Ｐゴシック" charset="0"/>
              </a:rPr>
              <a:t>Hudson River PCB Facts</a:t>
            </a:r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149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762000"/>
            <a:ext cx="7772400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>
                <a:latin typeface="Times" charset="0"/>
                <a:ea typeface="ＭＳ Ｐゴシック" charset="0"/>
                <a:cs typeface="ＭＳ Ｐゴシック" charset="0"/>
              </a:rPr>
              <a:t>Up to 1.3 million pounds released from 1947-</a:t>
            </a:r>
            <a:r>
              <a:rPr lang="en-US" sz="2400" dirty="0" smtClean="0">
                <a:latin typeface="Times" charset="0"/>
                <a:ea typeface="ＭＳ Ｐゴシック" charset="0"/>
                <a:cs typeface="ＭＳ Ｐゴシック" charset="0"/>
              </a:rPr>
              <a:t>1977 from two GE facilities at RM 197 and 195</a:t>
            </a:r>
            <a:endParaRPr lang="en-US" sz="2400" dirty="0">
              <a:latin typeface="Times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90000"/>
              </a:lnSpc>
            </a:pPr>
            <a:r>
              <a:rPr lang="en-US" sz="2400" dirty="0">
                <a:latin typeface="Times" charset="0"/>
                <a:ea typeface="ＭＳ Ｐゴシック" charset="0"/>
                <a:cs typeface="ＭＳ Ｐゴシック" charset="0"/>
              </a:rPr>
              <a:t>Commercial striped bass fishery closed  in 1976 and health advisories issued against consumption of HR fishes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latin typeface="Times" charset="0"/>
                <a:ea typeface="ＭＳ Ｐゴシック" charset="0"/>
                <a:cs typeface="ＭＳ Ｐゴシック" charset="0"/>
              </a:rPr>
              <a:t>Declared a federal Superfund site in 1984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latin typeface="Times" charset="0"/>
                <a:ea typeface="ＭＳ Ｐゴシック" charset="0"/>
                <a:cs typeface="ＭＳ Ｐゴシック" charset="0"/>
              </a:rPr>
              <a:t>EPA record of decision to remediate in 2002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latin typeface="Times" charset="0"/>
                <a:ea typeface="ＭＳ Ｐゴシック" charset="0"/>
                <a:cs typeface="ＭＳ Ｐゴシック" charset="0"/>
              </a:rPr>
              <a:t>Phase I of remediation in 2009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latin typeface="Times" charset="0"/>
                <a:ea typeface="ＭＳ Ｐゴシック" charset="0"/>
                <a:cs typeface="ＭＳ Ｐゴシック" charset="0"/>
              </a:rPr>
              <a:t>Phase II of remediation to last for 6 years began in 2111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sz="2400" dirty="0">
              <a:latin typeface="Times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90000"/>
              </a:lnSpc>
            </a:pPr>
            <a:endParaRPr lang="en-US" sz="2400" dirty="0">
              <a:latin typeface="Times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90000"/>
              </a:lnSpc>
            </a:pPr>
            <a:endParaRPr lang="en-US" sz="2400" dirty="0">
              <a:latin typeface="Times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90000"/>
              </a:lnSpc>
            </a:pPr>
            <a:endParaRPr lang="en-US" sz="2400" dirty="0">
              <a:latin typeface="Times" charset="0"/>
              <a:ea typeface="ＭＳ Ｐゴシック" charset="0"/>
              <a:cs typeface="ＭＳ Ｐゴシック" charset="0"/>
            </a:endParaRPr>
          </a:p>
          <a:p>
            <a:pPr lvl="1">
              <a:lnSpc>
                <a:spcPct val="90000"/>
              </a:lnSpc>
              <a:buFontTx/>
              <a:buNone/>
            </a:pPr>
            <a:endParaRPr lang="en-US" sz="2000" dirty="0">
              <a:latin typeface="Times" charset="0"/>
              <a:ea typeface="ＭＳ Ｐゴシック" charset="0"/>
            </a:endParaRPr>
          </a:p>
        </p:txBody>
      </p:sp>
      <p:pic>
        <p:nvPicPr>
          <p:cNvPr id="19149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4622800"/>
            <a:ext cx="2743200" cy="185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1492" name="Picture 5" descr="Picture 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648200"/>
            <a:ext cx="3011488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1493" name="Picture 6" descr="Picture 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4632325"/>
            <a:ext cx="2324100" cy="185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Ecological Risk Assessment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Identify potential ecological problem</a:t>
            </a:r>
          </a:p>
          <a:p>
            <a:r>
              <a:rPr lang="en-US" dirty="0" smtClean="0"/>
              <a:t>Determine effective doses that elicit toxic responses under controlled laboratory conditions</a:t>
            </a:r>
          </a:p>
          <a:p>
            <a:r>
              <a:rPr lang="en-US" dirty="0"/>
              <a:t>Determine burdens of toxicants in environmentally exposed </a:t>
            </a:r>
            <a:r>
              <a:rPr lang="en-US" dirty="0" smtClean="0"/>
              <a:t>organisms</a:t>
            </a:r>
          </a:p>
          <a:p>
            <a:r>
              <a:rPr lang="en-US" dirty="0" smtClean="0"/>
              <a:t>Compare effective toxic doses in the lab to those in environmentally exposed organisms</a:t>
            </a:r>
          </a:p>
          <a:p>
            <a:r>
              <a:rPr lang="en-US" dirty="0" smtClean="0"/>
              <a:t>Characterize ecological risk</a:t>
            </a:r>
          </a:p>
          <a:p>
            <a:endParaRPr lang="en-US" dirty="0"/>
          </a:p>
        </p:txBody>
      </p:sp>
      <p:pic>
        <p:nvPicPr>
          <p:cNvPr id="4" name="Picture 7" descr="PCB-Rm 218 shelves 3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9013" y="5464717"/>
            <a:ext cx="1813017" cy="1359158"/>
          </a:xfrm>
          <a:prstGeom prst="rect">
            <a:avLst/>
          </a:prstGeom>
          <a:noFill/>
          <a:ln w="57150" cmpd="thinThick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IA-TC-larvae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9014" y="3106905"/>
            <a:ext cx="1791049" cy="1342694"/>
          </a:xfrm>
          <a:prstGeom prst="rect">
            <a:avLst/>
          </a:prstGeom>
          <a:noFill/>
          <a:ln w="57150" cmpd="thinThick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5706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Problems with this approach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Interspecific, inter-population, and inter-individual variation in susceptibility to toxicity</a:t>
            </a:r>
          </a:p>
          <a:p>
            <a:r>
              <a:rPr lang="en-US" dirty="0" smtClean="0"/>
              <a:t>Differences among life stages in sensitivities</a:t>
            </a:r>
          </a:p>
          <a:p>
            <a:r>
              <a:rPr lang="en-US" dirty="0" smtClean="0"/>
              <a:t>Multiple stressors in the environment</a:t>
            </a:r>
          </a:p>
          <a:p>
            <a:pPr lvl="1"/>
            <a:r>
              <a:rPr lang="en-US" dirty="0" smtClean="0"/>
              <a:t>Mixtures of contaminants</a:t>
            </a:r>
          </a:p>
          <a:p>
            <a:pPr lvl="1"/>
            <a:r>
              <a:rPr lang="en-US" dirty="0" smtClean="0"/>
              <a:t>Climate change</a:t>
            </a:r>
          </a:p>
          <a:p>
            <a:pPr lvl="1"/>
            <a:r>
              <a:rPr lang="en-US" dirty="0" smtClean="0"/>
              <a:t>Nutritional status</a:t>
            </a:r>
          </a:p>
        </p:txBody>
      </p:sp>
    </p:spTree>
    <p:extLst>
      <p:ext uri="{BB962C8B-B14F-4D97-AF65-F5344CB8AC3E}">
        <p14:creationId xmlns:p14="http://schemas.microsoft.com/office/powerpoint/2010/main" val="2702199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>
                <a:latin typeface="Calibri" charset="0"/>
                <a:ea typeface="ＭＳ Ｐゴシック" charset="0"/>
                <a:cs typeface="ＭＳ Ｐゴシック" charset="0"/>
              </a:rPr>
              <a:t>Interspecific Variation among Freshwater Fishes in </a:t>
            </a:r>
            <a:r>
              <a:rPr lang="en-US" sz="3200" dirty="0">
                <a:latin typeface="Calibri" charset="0"/>
                <a:ea typeface="ＭＳ Ｐゴシック" charset="0"/>
                <a:cs typeface="ＭＳ Ｐゴシック" charset="0"/>
              </a:rPr>
              <a:t>LC</a:t>
            </a:r>
            <a:r>
              <a:rPr lang="en-US" sz="3200" baseline="-25000" dirty="0">
                <a:latin typeface="Calibri" charset="0"/>
                <a:ea typeface="ＭＳ Ｐゴシック" charset="0"/>
                <a:cs typeface="ＭＳ Ｐゴシック" charset="0"/>
              </a:rPr>
              <a:t>50s</a:t>
            </a:r>
            <a:r>
              <a:rPr lang="en-US" sz="3200" dirty="0">
                <a:latin typeface="Calibri" charset="0"/>
                <a:ea typeface="ＭＳ Ｐゴシック" charset="0"/>
                <a:cs typeface="ＭＳ Ｐゴシック" charset="0"/>
              </a:rPr>
              <a:t> to TCDD  </a:t>
            </a:r>
          </a:p>
        </p:txBody>
      </p:sp>
      <p:pic>
        <p:nvPicPr>
          <p:cNvPr id="36867" name="Content Placeholder 6" descr="Picture 12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688" r="-20688"/>
          <a:stretch>
            <a:fillRect/>
          </a:stretch>
        </p:blipFill>
        <p:spPr>
          <a:xfrm>
            <a:off x="263525" y="1600200"/>
            <a:ext cx="8229600" cy="4525963"/>
          </a:xfrm>
        </p:spPr>
      </p:pic>
      <p:sp>
        <p:nvSpPr>
          <p:cNvPr id="36869" name="TextBox 4"/>
          <p:cNvSpPr txBox="1">
            <a:spLocks noChangeArrowheads="1"/>
          </p:cNvSpPr>
          <p:nvPr/>
        </p:nvSpPr>
        <p:spPr bwMode="auto">
          <a:xfrm>
            <a:off x="3417888" y="6418263"/>
            <a:ext cx="204564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 err="1" smtClean="0"/>
              <a:t>Elonen</a:t>
            </a:r>
            <a:r>
              <a:rPr lang="en-US" sz="1800" dirty="0" smtClean="0"/>
              <a:t> </a:t>
            </a:r>
            <a:r>
              <a:rPr lang="en-US" sz="1800" dirty="0"/>
              <a:t>et al. 1998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7_Blank Presentation">
  <a:themeElements>
    <a:clrScheme name="Blank Presentation 2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12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Blank Presentation">
  <a:themeElements>
    <a:clrScheme name="Blank Presentation 2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12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Blank Presentation">
  <a:themeElements>
    <a:clrScheme name="Blank Presentation 2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12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Blank Presentation">
  <a:themeElements>
    <a:clrScheme name="">
      <a:dk1>
        <a:srgbClr val="000000"/>
      </a:dk1>
      <a:lt1>
        <a:srgbClr val="FFFFCC"/>
      </a:lt1>
      <a:dk2>
        <a:srgbClr val="000000"/>
      </a:dk2>
      <a:lt2>
        <a:srgbClr val="666633"/>
      </a:lt2>
      <a:accent1>
        <a:srgbClr val="339933"/>
      </a:accent1>
      <a:accent2>
        <a:srgbClr val="800000"/>
      </a:accent2>
      <a:accent3>
        <a:srgbClr val="FFFFE2"/>
      </a:accent3>
      <a:accent4>
        <a:srgbClr val="000000"/>
      </a:accent4>
      <a:accent5>
        <a:srgbClr val="ADCAAD"/>
      </a:accent5>
      <a:accent6>
        <a:srgbClr val="730000"/>
      </a:accent6>
      <a:hlink>
        <a:srgbClr val="0033CC"/>
      </a:hlink>
      <a:folHlink>
        <a:srgbClr val="FFCC66"/>
      </a:folHlink>
    </a:clrScheme>
    <a:fontScheme name="Blank 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7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7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3_Blank Presentation">
  <a:themeElements>
    <a:clrScheme name="">
      <a:dk1>
        <a:srgbClr val="000000"/>
      </a:dk1>
      <a:lt1>
        <a:srgbClr val="FFFFCC"/>
      </a:lt1>
      <a:dk2>
        <a:srgbClr val="000000"/>
      </a:dk2>
      <a:lt2>
        <a:srgbClr val="666633"/>
      </a:lt2>
      <a:accent1>
        <a:srgbClr val="339933"/>
      </a:accent1>
      <a:accent2>
        <a:srgbClr val="800000"/>
      </a:accent2>
      <a:accent3>
        <a:srgbClr val="FFFFE2"/>
      </a:accent3>
      <a:accent4>
        <a:srgbClr val="000000"/>
      </a:accent4>
      <a:accent5>
        <a:srgbClr val="ADCAAD"/>
      </a:accent5>
      <a:accent6>
        <a:srgbClr val="730000"/>
      </a:accent6>
      <a:hlink>
        <a:srgbClr val="0033CC"/>
      </a:hlink>
      <a:folHlink>
        <a:srgbClr val="FFCC66"/>
      </a:folHlink>
    </a:clrScheme>
    <a:fontScheme name="Blank 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7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7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4_Blank Presentation">
  <a:themeElements>
    <a:clrScheme name="Blank Presentation 2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12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5_Blank Presentation">
  <a:themeElements>
    <a:clrScheme name="Blank Presentation 2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12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6_Blank Presentation">
  <a:themeElements>
    <a:clrScheme name="Blank Presentation 2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12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632</TotalTime>
  <Words>1322</Words>
  <Application>Microsoft Office PowerPoint</Application>
  <PresentationFormat>On-screen Show (4:3)</PresentationFormat>
  <Paragraphs>270</Paragraphs>
  <Slides>35</Slides>
  <Notes>9</Notes>
  <HiddenSlides>0</HiddenSlides>
  <MMClips>0</MMClips>
  <ScaleCrop>false</ScaleCrop>
  <HeadingPairs>
    <vt:vector size="6" baseType="variant">
      <vt:variant>
        <vt:lpstr>Theme</vt:lpstr>
      </vt:variant>
      <vt:variant>
        <vt:i4>10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35</vt:i4>
      </vt:variant>
    </vt:vector>
  </HeadingPairs>
  <TitlesOfParts>
    <vt:vector size="47" baseType="lpstr">
      <vt:lpstr>Office Theme</vt:lpstr>
      <vt:lpstr>1_Office Theme</vt:lpstr>
      <vt:lpstr>Blank Presentation</vt:lpstr>
      <vt:lpstr>1_Blank Presentation</vt:lpstr>
      <vt:lpstr>2_Blank Presentation</vt:lpstr>
      <vt:lpstr>3_Blank Presentation</vt:lpstr>
      <vt:lpstr>4_Blank Presentation</vt:lpstr>
      <vt:lpstr>5_Blank Presentation</vt:lpstr>
      <vt:lpstr>6_Blank Presentation</vt:lpstr>
      <vt:lpstr>7_Blank Presentation</vt:lpstr>
      <vt:lpstr>Document</vt:lpstr>
      <vt:lpstr>Chart</vt:lpstr>
      <vt:lpstr>Ecological Effects of Hudson River PCBs </vt:lpstr>
      <vt:lpstr>Characteristics of legacy contaminants</vt:lpstr>
      <vt:lpstr>PCBs and Dioxin (PCDD) Facts</vt:lpstr>
      <vt:lpstr>Aryl Hydrocarbon Receptor (AHR) Pathway </vt:lpstr>
      <vt:lpstr>PCB and TCDD Toxicities in Animals</vt:lpstr>
      <vt:lpstr>Hudson River PCB Facts</vt:lpstr>
      <vt:lpstr>Ecological Risk Assessment</vt:lpstr>
      <vt:lpstr>Problems with this approach</vt:lpstr>
      <vt:lpstr>Interspecific Variation among Freshwater Fishes in LC50s to TCDD  </vt:lpstr>
      <vt:lpstr>Inter-population Variation in Sensitivities of Fundulus heteroclitus to TCDD Induced LC50s</vt:lpstr>
      <vt:lpstr>Early life-stage toxicities in fishes</vt:lpstr>
      <vt:lpstr>Analysis of AHR2 Mediated CYP1A Expression in PCB126 and TCDD treated Atlantic sturgeon larva (ppb) </vt:lpstr>
      <vt:lpstr>Survivorship to hatch of shortnose sturgeon embryos treated with PCB126 or TCDD</vt:lpstr>
      <vt:lpstr>Eleven morphometric characters screened in PCB126 and TCDD treated Atlantic and shortnose sturgeon embryos</vt:lpstr>
      <vt:lpstr>Total length in TCDD and PCB126 treated Atlantic sturgeon and shortnose sturgeon</vt:lpstr>
      <vt:lpstr>Eye Development Index (5=normal, 1=highly abnormal)</vt:lpstr>
      <vt:lpstr>Eye Development Index  in PCB126 and TCDD Treated Atlantic Sturgeon Larvae</vt:lpstr>
      <vt:lpstr>Mean Lifespan of Atlantic Sturgeon Larvae Treated as Embryos with PCB126 or TCDD (ppb)</vt:lpstr>
      <vt:lpstr>Why study American mink?</vt:lpstr>
      <vt:lpstr>Hudson River Fish Diet Study </vt:lpstr>
      <vt:lpstr>Some of the Endpoints Scored</vt:lpstr>
      <vt:lpstr>Survivorship of Kit Offspring of Mothers Fed Diets with 5 Doses of HR Fish at 6, 10, and 31 Weeks of Age</vt:lpstr>
      <vt:lpstr>Severity of jaw lesions in kit offspring of female mink fed diets with varying doses of PCBs</vt:lpstr>
      <vt:lpstr>Percent Incidence of Severity Scores of Jaw Lesions in Mink Kit Offspring of Mothers Fed Diet of Graded Doses of Hudson Fish</vt:lpstr>
      <vt:lpstr>Why use Atlantic tomcod as an environmental sentinel?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do we know?</vt:lpstr>
      <vt:lpstr>What we don’t know and probably should know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Ecological Effects of Hudson River PCBs</dc:title>
  <dc:creator>ike wirgin</dc:creator>
  <cp:lastModifiedBy>MPR</cp:lastModifiedBy>
  <cp:revision>82</cp:revision>
  <dcterms:created xsi:type="dcterms:W3CDTF">1970-01-01T00:02:23Z</dcterms:created>
  <dcterms:modified xsi:type="dcterms:W3CDTF">2013-04-24T16:45:39Z</dcterms:modified>
</cp:coreProperties>
</file>