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04" y="-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5BAF7-683F-9844-8C27-9A17E68F4B04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84899-1DC4-1C4A-9174-001F139AEA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0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EDAA-94E0-704B-85FF-940E427E1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EDAA-94E0-704B-85FF-940E427E1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EDAA-94E0-704B-85FF-940E427E1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EDAA-94E0-704B-85FF-940E427E1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EDAA-94E0-704B-85FF-940E427E1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EDAA-94E0-704B-85FF-940E427E1B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EDAA-94E0-704B-85FF-940E427E1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EDAA-94E0-704B-85FF-940E427E1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2580A1-EFE8-B04E-9C0A-38201C694006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C5EDAA-94E0-704B-85FF-940E427E1B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tiff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f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286" y="1069540"/>
            <a:ext cx="7986902" cy="354284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Historical Ecology of the Hudson Valley: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556" dirty="0" smtClean="0">
                <a:solidFill>
                  <a:schemeClr val="tx1"/>
                </a:solidFill>
              </a:rPr>
              <a:t>How </a:t>
            </a:r>
            <a:r>
              <a:rPr lang="en-US" sz="3556" dirty="0">
                <a:solidFill>
                  <a:schemeClr val="tx1"/>
                </a:solidFill>
              </a:rPr>
              <a:t>Environmental Decisions</a:t>
            </a:r>
            <a:r>
              <a:rPr lang="en-US" sz="3556" dirty="0" smtClean="0">
                <a:solidFill>
                  <a:schemeClr val="tx1"/>
                </a:solidFill>
              </a:rPr>
              <a:t> of </a:t>
            </a:r>
            <a:r>
              <a:rPr lang="en-US" sz="3556" dirty="0">
                <a:solidFill>
                  <a:schemeClr val="tx1"/>
                </a:solidFill>
              </a:rPr>
              <a:t>the Past</a:t>
            </a:r>
            <a:r>
              <a:rPr lang="en-US" sz="3556" dirty="0" smtClean="0">
                <a:solidFill>
                  <a:schemeClr val="tx1"/>
                </a:solidFill>
              </a:rPr>
              <a:t> Affect </a:t>
            </a:r>
            <a:r>
              <a:rPr lang="en-US" sz="3556" dirty="0">
                <a:solidFill>
                  <a:schemeClr val="tx1"/>
                </a:solidFill>
              </a:rPr>
              <a:t>those</a:t>
            </a:r>
            <a:r>
              <a:rPr lang="en-US" sz="3556" dirty="0" smtClean="0">
                <a:solidFill>
                  <a:schemeClr val="tx1"/>
                </a:solidFill>
              </a:rPr>
              <a:t> of </a:t>
            </a:r>
            <a:r>
              <a:rPr lang="en-US" sz="3556" dirty="0">
                <a:solidFill>
                  <a:schemeClr val="tx1"/>
                </a:solidFill>
              </a:rPr>
              <a:t>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72453"/>
            <a:ext cx="4577577" cy="128554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2400" dirty="0" smtClean="0"/>
              <a:t>April M. Beisaw</a:t>
            </a:r>
          </a:p>
          <a:p>
            <a:pPr algn="l"/>
            <a:r>
              <a:rPr lang="en-US" sz="2400" dirty="0" smtClean="0"/>
              <a:t>Assistant Professor of Anthropology</a:t>
            </a:r>
          </a:p>
          <a:p>
            <a:pPr algn="l"/>
            <a:r>
              <a:rPr lang="en-US" sz="2400" dirty="0" smtClean="0"/>
              <a:t>Vassar College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416"/>
            <a:ext cx="2453676" cy="258281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2283690"/>
            <a:ext cx="8915400" cy="87782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Lasting Impacts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914400" y="3161514"/>
            <a:ext cx="8001000" cy="369648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Post-agriculture forests are not returning to pristine state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Scarcity of seed trees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Fewer animals for seed dispersal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Similar environments can have very different land-use histories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Take advantage of variation in plant communities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Leave behind different plant communities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Arbo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058"/>
            <a:ext cx="8915400" cy="1207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073"/>
            <a:ext cx="7685617" cy="266715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3098228"/>
            <a:ext cx="8915400" cy="87782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 is Always Changing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914400" y="3976052"/>
            <a:ext cx="8001000" cy="288194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6000 years ago = Moist, Oak/Hemlock, Increase small mammals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4000 years ago = Declining hemlock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3500 years ago = Oak/Hickory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2000 years ago = Oak/Chestnut/Hemlock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500 years ago = Increasing Spruce/Pine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3112034"/>
            <a:ext cx="8915400" cy="87782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Native Americans Actively Changed Environments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914400" y="3989858"/>
            <a:ext cx="8001000" cy="286814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3,000 years ago - Use of fire to clear agricultural land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Encouraged oak/chestnut/hickory/walnut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10,000 years ago – Nut harvesting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Encouraged same tree species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Not accidental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Delcour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78"/>
            <a:ext cx="5751519" cy="267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3112034"/>
            <a:ext cx="8915400" cy="8778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Change is Fast – Even in Rural Areas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914400" y="3989858"/>
            <a:ext cx="8001000" cy="286814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By 1800 – Stream and lake habitat down 50%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By 1850 – 95% loss of river herring habitat from mill dams alone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Already 1500+ commercial sites using water power just in the state 	of Maine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Fis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796"/>
            <a:ext cx="7068093" cy="2897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1123856"/>
            <a:ext cx="74549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Historical Ecology is NOT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1123856"/>
            <a:ext cx="74549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Historical Ecology is NOT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Critique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past 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good vs. bad decisions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1123856"/>
            <a:ext cx="74549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Historical Ecology is NOT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Critique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past 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good vs. bad decisions</a:t>
            </a:r>
          </a:p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Distinct field of research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Perspective that brings together interdisciplinary data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while focusing on a materialist approach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4424" y="1123856"/>
            <a:ext cx="8029575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Historical Ecology is NOT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4424" y="2038256"/>
            <a:ext cx="7610476" cy="4367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Landscape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ecology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landscapes are human-influenced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Cultural ecology/behavioral ecology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Humans aren’t just adapting</a:t>
            </a:r>
          </a:p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Conservation biology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 activity isn’t “destructive”</a:t>
            </a:r>
          </a:p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Ecology of past environments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ecosystems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1123856"/>
            <a:ext cx="74549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Historical Ecology 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4424" y="2038256"/>
            <a:ext cx="7610476" cy="4367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resource management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Landscapes are created through human agency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About contemporary issues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understanding change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 better decisions for the future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3112034"/>
            <a:ext cx="8915400" cy="8778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One Decision Has Multiple and Unexpected Impacts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914400" y="3989858"/>
            <a:ext cx="8001000" cy="286814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Migration of the river channel and groundwater extraction removed marshy wetlands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Can’t be recreated without return of water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Restoration attempts = installing lake wetlands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	Water retention systems and parks already exceed “original” 	</a:t>
            </a:r>
            <a:r>
              <a:rPr lang="en-US" dirty="0" err="1" smtClean="0">
                <a:solidFill>
                  <a:srgbClr val="000000"/>
                </a:solidFill>
              </a:rPr>
              <a:t>lacustrine</a:t>
            </a:r>
            <a:r>
              <a:rPr lang="en-US" dirty="0" smtClean="0">
                <a:solidFill>
                  <a:srgbClr val="000000"/>
                </a:solidFill>
              </a:rPr>
              <a:t> wetlands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Wetl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0" y="203669"/>
            <a:ext cx="5901587" cy="2853141"/>
          </a:xfrm>
          <a:prstGeom prst="rect">
            <a:avLst/>
          </a:prstGeom>
        </p:spPr>
      </p:pic>
      <p:pic>
        <p:nvPicPr>
          <p:cNvPr id="2" name="Picture 1" descr="Boy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68" y="203669"/>
            <a:ext cx="1961732" cy="261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4" y="1123856"/>
            <a:ext cx="7799389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Histories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Chronological story - how humans changed environment</a:t>
            </a:r>
          </a:p>
          <a:p>
            <a:pPr lvl="1"/>
            <a:r>
              <a:rPr lang="en-US" dirty="0" smtClean="0"/>
              <a:t>Start with pristine</a:t>
            </a:r>
          </a:p>
          <a:p>
            <a:pPr lvl="1"/>
            <a:r>
              <a:rPr lang="en-US" dirty="0" smtClean="0"/>
              <a:t>Describe general impacts</a:t>
            </a:r>
          </a:p>
          <a:p>
            <a:pPr lvl="2"/>
            <a:r>
              <a:rPr lang="en-US" dirty="0" smtClean="0"/>
              <a:t>Often inferred from actions</a:t>
            </a:r>
          </a:p>
          <a:p>
            <a:pPr lvl="1"/>
            <a:r>
              <a:rPr lang="en-US" dirty="0" smtClean="0"/>
              <a:t>Mostly qualitative</a:t>
            </a:r>
          </a:p>
          <a:p>
            <a:r>
              <a:rPr lang="en-US" dirty="0" smtClean="0"/>
              <a:t>Humans do what they want - environment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4" y="1123856"/>
            <a:ext cx="7799389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Implementing Historical Ecology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05558"/>
            <a:ext cx="7610476" cy="4224556"/>
          </a:xfrm>
        </p:spPr>
        <p:txBody>
          <a:bodyPr>
            <a:normAutofit/>
          </a:bodyPr>
          <a:lstStyle/>
          <a:p>
            <a:r>
              <a:rPr lang="en-US" dirty="0" smtClean="0"/>
              <a:t>Inter/Multi/Trans-disciplinary team formation</a:t>
            </a:r>
          </a:p>
          <a:p>
            <a:pPr lvl="1"/>
            <a:r>
              <a:rPr lang="en-US" dirty="0" smtClean="0"/>
              <a:t>Unified by clear research design</a:t>
            </a:r>
          </a:p>
          <a:p>
            <a:r>
              <a:rPr lang="en-US" dirty="0" smtClean="0"/>
              <a:t>Independent lines of inquiry contribute qualitative and quantitative data</a:t>
            </a:r>
          </a:p>
          <a:p>
            <a:pPr lvl="1"/>
            <a:r>
              <a:rPr lang="en-US" dirty="0" smtClean="0"/>
              <a:t>Contradictory evidence seen as new avenue of research</a:t>
            </a:r>
          </a:p>
          <a:p>
            <a:r>
              <a:rPr lang="en-US" dirty="0" smtClean="0"/>
              <a:t>Seek site specific evidence for human decisions</a:t>
            </a:r>
          </a:p>
          <a:p>
            <a:pPr lvl="1"/>
            <a:r>
              <a:rPr lang="en-US" dirty="0" smtClean="0"/>
              <a:t>Culture-environment relationship as dialogue not dichotomy</a:t>
            </a:r>
          </a:p>
          <a:p>
            <a:pPr lvl="1"/>
            <a:r>
              <a:rPr lang="en-US" dirty="0" smtClean="0"/>
              <a:t>Decisions can vary between sites and change through time</a:t>
            </a:r>
          </a:p>
          <a:p>
            <a:pPr lvl="2"/>
            <a:r>
              <a:rPr lang="en-US" dirty="0" smtClean="0"/>
              <a:t>Not all European agriculturalists tend their fields the same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3112034"/>
            <a:ext cx="8915400" cy="8778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Lessons from Vikings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914400" y="3989858"/>
            <a:ext cx="8001000" cy="2868142"/>
          </a:xfrm>
        </p:spPr>
        <p:txBody>
          <a:bodyPr>
            <a:normAutofit/>
          </a:bodyPr>
          <a:lstStyle/>
          <a:p>
            <a:pPr lvl="1" algn="l"/>
            <a:r>
              <a:rPr lang="en-US" dirty="0" smtClean="0">
                <a:solidFill>
                  <a:schemeClr val="tx1"/>
                </a:solidFill>
              </a:rPr>
              <a:t>Sustainable?</a:t>
            </a:r>
          </a:p>
          <a:p>
            <a:pPr lvl="2" algn="l"/>
            <a:r>
              <a:rPr lang="en-US" dirty="0" smtClean="0">
                <a:solidFill>
                  <a:schemeClr val="tx1"/>
                </a:solidFill>
              </a:rPr>
              <a:t>Waterfowl successfully managed but fish and soil were not</a:t>
            </a:r>
          </a:p>
          <a:p>
            <a:pPr lvl="2" algn="l"/>
            <a:r>
              <a:rPr lang="en-US" dirty="0" smtClean="0">
                <a:solidFill>
                  <a:schemeClr val="tx1"/>
                </a:solidFill>
              </a:rPr>
              <a:t>Trade networks increased when local resources decreased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Uniformity?</a:t>
            </a:r>
          </a:p>
          <a:p>
            <a:pPr lvl="2" algn="l"/>
            <a:r>
              <a:rPr lang="en-US" dirty="0" smtClean="0">
                <a:solidFill>
                  <a:schemeClr val="tx1"/>
                </a:solidFill>
              </a:rPr>
              <a:t>Some farms still in use, others reduced to subarctic desert long ago</a:t>
            </a:r>
          </a:p>
          <a:p>
            <a:pPr lvl="3" algn="l"/>
            <a:r>
              <a:rPr lang="en-US" dirty="0" smtClean="0">
                <a:solidFill>
                  <a:schemeClr val="tx1"/>
                </a:solidFill>
              </a:rPr>
              <a:t>Poorer farmsteads used less sustainable practices</a:t>
            </a:r>
          </a:p>
        </p:txBody>
      </p:sp>
      <p:pic>
        <p:nvPicPr>
          <p:cNvPr id="6" name="Picture 5" descr="Vik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13"/>
            <a:ext cx="6281215" cy="2924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047" y="430312"/>
            <a:ext cx="1989239" cy="214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74549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How do environmental decisions of the past affect those of the future?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7884" y="1407355"/>
            <a:ext cx="7344946" cy="111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Inheriting a changed landscape - so focus should be on what we want to encourage for the future instead of picking an arbitrary past to try to return 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1689100" cy="1778000"/>
          </a:xfrm>
          <a:prstGeom prst="rect">
            <a:avLst/>
          </a:prstGeom>
        </p:spPr>
      </p:pic>
      <p:pic>
        <p:nvPicPr>
          <p:cNvPr id="5" name="Picture 4" descr="WallWoods.jpg"/>
          <p:cNvPicPr>
            <a:picLocks noChangeAspect="1"/>
          </p:cNvPicPr>
          <p:nvPr/>
        </p:nvPicPr>
        <p:blipFill>
          <a:blip r:embed="rId3"/>
          <a:srcRect l="16792" t="18124" b="19429"/>
          <a:stretch>
            <a:fillRect/>
          </a:stretch>
        </p:blipFill>
        <p:spPr>
          <a:xfrm>
            <a:off x="4864189" y="2526972"/>
            <a:ext cx="4279811" cy="4282661"/>
          </a:xfrm>
          <a:prstGeom prst="rect">
            <a:avLst/>
          </a:prstGeom>
        </p:spPr>
      </p:pic>
      <p:pic>
        <p:nvPicPr>
          <p:cNvPr id="6" name="Picture 5" descr="StreamBridge.jpg"/>
          <p:cNvPicPr>
            <a:picLocks noChangeAspect="1"/>
          </p:cNvPicPr>
          <p:nvPr/>
        </p:nvPicPr>
        <p:blipFill>
          <a:blip r:embed="rId4"/>
          <a:srcRect t="8274" b="22384"/>
          <a:stretch>
            <a:fillRect/>
          </a:stretch>
        </p:blipFill>
        <p:spPr>
          <a:xfrm>
            <a:off x="0" y="2526972"/>
            <a:ext cx="4632072" cy="42826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23856"/>
            <a:ext cx="74549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Environmental History of Catskills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981" y="2280304"/>
            <a:ext cx="5100164" cy="1854088"/>
          </a:xfrm>
        </p:spPr>
        <p:txBody>
          <a:bodyPr/>
          <a:lstStyle/>
          <a:p>
            <a:r>
              <a:rPr lang="en-US" dirty="0" smtClean="0"/>
              <a:t>Making Mountains by David </a:t>
            </a:r>
            <a:r>
              <a:rPr lang="en-US" dirty="0" err="1" smtClean="0"/>
              <a:t>Stradling</a:t>
            </a:r>
            <a:endParaRPr lang="en-US" dirty="0" smtClean="0"/>
          </a:p>
          <a:p>
            <a:pPr lvl="1"/>
            <a:r>
              <a:rPr lang="en-US" dirty="0" smtClean="0"/>
              <a:t>Agricultural impacts</a:t>
            </a:r>
          </a:p>
          <a:p>
            <a:pPr lvl="1"/>
            <a:r>
              <a:rPr lang="en-US" dirty="0" smtClean="0"/>
              <a:t>Tanning industry impacts</a:t>
            </a:r>
          </a:p>
          <a:p>
            <a:pPr lvl="1"/>
            <a:r>
              <a:rPr lang="en-US" dirty="0" smtClean="0"/>
              <a:t>Tourism industry impacts</a:t>
            </a:r>
          </a:p>
          <a:p>
            <a:pPr lvl="1"/>
            <a:r>
              <a:rPr lang="en-US" dirty="0" smtClean="0"/>
              <a:t>Watershed development impacts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1689100" cy="1778000"/>
          </a:xfrm>
          <a:prstGeom prst="rect">
            <a:avLst/>
          </a:prstGeom>
        </p:spPr>
      </p:pic>
      <p:pic>
        <p:nvPicPr>
          <p:cNvPr id="5" name="Picture 4" descr="FormerSit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82" y="4070123"/>
            <a:ext cx="6395919" cy="2625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4" y="1123856"/>
            <a:ext cx="7799389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Regional Environmental Histories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3560027" cy="3670767"/>
          </a:xfrm>
        </p:spPr>
        <p:txBody>
          <a:bodyPr/>
          <a:lstStyle/>
          <a:p>
            <a:r>
              <a:rPr lang="en-US" dirty="0" err="1" smtClean="0"/>
              <a:t>PROs</a:t>
            </a:r>
            <a:endParaRPr lang="en-US" dirty="0" smtClean="0"/>
          </a:p>
          <a:p>
            <a:pPr lvl="1"/>
            <a:r>
              <a:rPr lang="en-US" dirty="0" smtClean="0"/>
              <a:t>Details impacts from certain activities or events</a:t>
            </a:r>
          </a:p>
          <a:p>
            <a:pPr lvl="1"/>
            <a:r>
              <a:rPr lang="en-US" dirty="0" smtClean="0"/>
              <a:t>Help us envision natural and cultural changes</a:t>
            </a:r>
          </a:p>
          <a:p>
            <a:r>
              <a:rPr lang="en-US" dirty="0" err="1" smtClean="0"/>
              <a:t>CONs</a:t>
            </a:r>
            <a:endParaRPr lang="en-US" dirty="0" smtClean="0"/>
          </a:p>
          <a:p>
            <a:pPr lvl="1"/>
            <a:r>
              <a:rPr lang="en-US" dirty="0" smtClean="0"/>
              <a:t>Isolated stories </a:t>
            </a:r>
          </a:p>
          <a:p>
            <a:pPr lvl="1"/>
            <a:r>
              <a:rPr lang="en-US" dirty="0" smtClean="0"/>
              <a:t>Relatively short time spans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89100" cy="1778000"/>
          </a:xfrm>
          <a:prstGeom prst="rect">
            <a:avLst/>
          </a:prstGeom>
        </p:spPr>
      </p:pic>
      <p:pic>
        <p:nvPicPr>
          <p:cNvPr id="5" name="Picture 4" descr="logg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42" y="2595562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23856"/>
            <a:ext cx="74549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Historical Ecology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Anthropological paradigm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“historical ecology traces the ongoing dialectical relations between human acts and acts of nature, made manifest in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landscape</a:t>
            </a:r>
            <a:r>
              <a:rPr lang="en-US" dirty="0" smtClean="0"/>
              <a:t>. Practices are maintained or modified, decisions are made, and ideas are given shape; </a:t>
            </a:r>
            <a:r>
              <a:rPr lang="en-US" b="1" dirty="0" smtClean="0">
                <a:solidFill>
                  <a:srgbClr val="7E8C4D"/>
                </a:solidFill>
              </a:rPr>
              <a:t>a landscape retains the physical evidence </a:t>
            </a:r>
            <a:r>
              <a:rPr lang="en-US" dirty="0" smtClean="0"/>
              <a:t>of these mental activities” (</a:t>
            </a:r>
            <a:r>
              <a:rPr lang="en-US" dirty="0" err="1" smtClean="0"/>
              <a:t>Crumley</a:t>
            </a:r>
            <a:r>
              <a:rPr lang="en-US" dirty="0" smtClean="0"/>
              <a:t> 1994:9)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4" y="1123856"/>
            <a:ext cx="7799389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Historical Ecologies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how humans modified environment </a:t>
            </a:r>
            <a:r>
              <a:rPr lang="en-US" b="1" dirty="0" smtClean="0"/>
              <a:t>and were modified by it</a:t>
            </a:r>
          </a:p>
          <a:p>
            <a:pPr lvl="1"/>
            <a:r>
              <a:rPr lang="en-US" dirty="0" smtClean="0"/>
              <a:t>No pristine starting point</a:t>
            </a:r>
          </a:p>
          <a:p>
            <a:pPr lvl="1"/>
            <a:r>
              <a:rPr lang="en-US" dirty="0" smtClean="0"/>
              <a:t>Not necessarily chronological – interwoven stories</a:t>
            </a:r>
          </a:p>
          <a:p>
            <a:pPr lvl="1"/>
            <a:r>
              <a:rPr lang="en-US" dirty="0" smtClean="0"/>
              <a:t>Describes differential impacts</a:t>
            </a:r>
          </a:p>
          <a:p>
            <a:pPr lvl="2"/>
            <a:r>
              <a:rPr lang="en-US" dirty="0" smtClean="0"/>
              <a:t>Includes unexpected impacts discerned from data</a:t>
            </a:r>
          </a:p>
          <a:p>
            <a:pPr lvl="1"/>
            <a:r>
              <a:rPr lang="en-US" dirty="0" smtClean="0"/>
              <a:t>Mixture of qualitative and quantitative analyses</a:t>
            </a:r>
          </a:p>
          <a:p>
            <a:r>
              <a:rPr lang="en-US" dirty="0" smtClean="0"/>
              <a:t>Human decisions are partially in response to local environmental changes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" y="1123856"/>
            <a:ext cx="74549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Shifting from EH to HE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Environmental History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Isolated elements</a:t>
            </a:r>
          </a:p>
          <a:p>
            <a:pPr lvl="1"/>
            <a:r>
              <a:rPr lang="en-US" dirty="0" smtClean="0"/>
              <a:t>i.e. Forest composition</a:t>
            </a:r>
          </a:p>
          <a:p>
            <a:r>
              <a:rPr lang="en-US" dirty="0" smtClean="0"/>
              <a:t>Major activities</a:t>
            </a:r>
          </a:p>
          <a:p>
            <a:pPr lvl="1"/>
            <a:r>
              <a:rPr lang="en-US" dirty="0" smtClean="0"/>
              <a:t>i.e. Agriculture</a:t>
            </a:r>
          </a:p>
          <a:p>
            <a:r>
              <a:rPr lang="en-US" dirty="0" smtClean="0"/>
              <a:t>Recent past</a:t>
            </a:r>
          </a:p>
          <a:p>
            <a:pPr lvl="1"/>
            <a:r>
              <a:rPr lang="en-US" dirty="0" smtClean="0"/>
              <a:t>i.e. Colonization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Historical Ecology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5147534" y="3065928"/>
            <a:ext cx="3566160" cy="35332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Inter-relations</a:t>
            </a:r>
          </a:p>
          <a:p>
            <a:pPr lvl="1"/>
            <a:r>
              <a:rPr lang="en-US" dirty="0" smtClean="0"/>
              <a:t>i.e. Alterations to animal habitat intentionally caused by agriculturalists for hunting</a:t>
            </a:r>
          </a:p>
          <a:p>
            <a:r>
              <a:rPr lang="en-US" dirty="0" smtClean="0"/>
              <a:t>Minor activities</a:t>
            </a:r>
          </a:p>
          <a:p>
            <a:pPr lvl="1"/>
            <a:r>
              <a:rPr lang="en-US" dirty="0" smtClean="0"/>
              <a:t>i.e. Removal of leaf litter</a:t>
            </a:r>
          </a:p>
          <a:p>
            <a:r>
              <a:rPr lang="en-US" dirty="0" smtClean="0"/>
              <a:t>All of human history</a:t>
            </a:r>
          </a:p>
          <a:p>
            <a:pPr lvl="1"/>
            <a:r>
              <a:rPr lang="en-US" dirty="0" smtClean="0"/>
              <a:t>i.e. Additive impacts</a:t>
            </a:r>
          </a:p>
          <a:p>
            <a:pPr lvl="1"/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88" y="1123856"/>
            <a:ext cx="7793225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Shifting from Ecosystems to Landscapes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Maintain equilibrium until altered</a:t>
            </a:r>
          </a:p>
          <a:p>
            <a:r>
              <a:rPr lang="en-US" dirty="0" smtClean="0"/>
              <a:t>Can be restored to original or returned to equilibrium</a:t>
            </a:r>
          </a:p>
          <a:p>
            <a:r>
              <a:rPr lang="en-US" dirty="0" smtClean="0"/>
              <a:t>Sustainability = maintain the ecosystem</a:t>
            </a:r>
          </a:p>
          <a:p>
            <a:r>
              <a:rPr lang="en-US" dirty="0" smtClean="0"/>
              <a:t>React to humans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Landscapes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Constantly changing</a:t>
            </a:r>
          </a:p>
          <a:p>
            <a:endParaRPr lang="en-US" dirty="0" smtClean="0"/>
          </a:p>
          <a:p>
            <a:r>
              <a:rPr lang="en-US" dirty="0" smtClean="0"/>
              <a:t>Forever altered</a:t>
            </a:r>
          </a:p>
          <a:p>
            <a:r>
              <a:rPr lang="en-US" dirty="0" smtClean="0"/>
              <a:t>Sustainability = maintain way of life</a:t>
            </a:r>
          </a:p>
          <a:p>
            <a:r>
              <a:rPr lang="en-US" dirty="0" smtClean="0"/>
              <a:t>Humans and environment react to each other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891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3498595"/>
            <a:ext cx="8915400" cy="87782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Minor Activities – Major Impacts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914400" y="4376419"/>
            <a:ext cx="8001000" cy="2481581"/>
          </a:xfrm>
        </p:spPr>
        <p:txBody>
          <a:bodyPr/>
          <a:lstStyle/>
          <a:p>
            <a:r>
              <a:rPr lang="en-US" dirty="0" smtClean="0"/>
              <a:t>Collection of leaf litter resulted in depletion of soil nutrients that changes the forest composition</a:t>
            </a:r>
          </a:p>
          <a:p>
            <a:r>
              <a:rPr lang="en-US" dirty="0" smtClean="0"/>
              <a:t>	Encouraged mixed oak-pine woodland</a:t>
            </a:r>
          </a:p>
          <a:p>
            <a:r>
              <a:rPr lang="en-US" dirty="0" smtClean="0"/>
              <a:t>Cessation of cultural practice changed forest composition again</a:t>
            </a:r>
            <a:endParaRPr lang="en-US" dirty="0"/>
          </a:p>
        </p:txBody>
      </p:sp>
      <p:pic>
        <p:nvPicPr>
          <p:cNvPr id="17" name="Picture Placeholder 16" descr="LEafLitter.tiff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3385" b="-13385"/>
          <a:stretch>
            <a:fillRect/>
          </a:stretch>
        </p:blipFill>
        <p:spPr>
          <a:xfrm>
            <a:off x="0" y="517651"/>
            <a:ext cx="6601968" cy="2980944"/>
          </a:xfrm>
        </p:spPr>
      </p:pic>
      <p:pic>
        <p:nvPicPr>
          <p:cNvPr id="2" name="Picture 1" descr="Li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32" y="280083"/>
            <a:ext cx="2147621" cy="286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3879</TotalTime>
  <Words>708</Words>
  <Application>Microsoft Macintosh PowerPoint</Application>
  <PresentationFormat>On-screen Show (4:3)</PresentationFormat>
  <Paragraphs>142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Historical Ecology of the Hudson Valley:   How Environmental Decisions of the Past Affect those of the Future</vt:lpstr>
      <vt:lpstr>Environmental Histories</vt:lpstr>
      <vt:lpstr>Environmental History of Catskills</vt:lpstr>
      <vt:lpstr>Regional Environmental Histories</vt:lpstr>
      <vt:lpstr>Historical Ecology</vt:lpstr>
      <vt:lpstr>Historical Ecologies</vt:lpstr>
      <vt:lpstr>Shifting from EH to HE</vt:lpstr>
      <vt:lpstr>Shifting from Ecosystems to Landscapes</vt:lpstr>
      <vt:lpstr>Minor Activities – Major Impacts</vt:lpstr>
      <vt:lpstr>Lasting Impacts </vt:lpstr>
      <vt:lpstr>Environment is Always Changing</vt:lpstr>
      <vt:lpstr>Native Americans Actively Changed Environments</vt:lpstr>
      <vt:lpstr>Change is Fast – Even in Rural Areas</vt:lpstr>
      <vt:lpstr>What Historical Ecology is NOT</vt:lpstr>
      <vt:lpstr>What Historical Ecology is NOT</vt:lpstr>
      <vt:lpstr>What Historical Ecology is NOT</vt:lpstr>
      <vt:lpstr>What Historical Ecology is NOT</vt:lpstr>
      <vt:lpstr>What Historical Ecology Is</vt:lpstr>
      <vt:lpstr>One Decision Has Multiple and Unexpected Impacts</vt:lpstr>
      <vt:lpstr>Implementing Historical Ecology</vt:lpstr>
      <vt:lpstr>Lessons from Vikings</vt:lpstr>
      <vt:lpstr>How do environmental decisions of the past affect those of the future?</vt:lpstr>
    </vt:vector>
  </TitlesOfParts>
  <Company>Heidelberg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April M. Beisaw</dc:creator>
  <cp:lastModifiedBy>Vassar College</cp:lastModifiedBy>
  <cp:revision>14</cp:revision>
  <dcterms:created xsi:type="dcterms:W3CDTF">2013-04-22T20:57:52Z</dcterms:created>
  <dcterms:modified xsi:type="dcterms:W3CDTF">2013-04-23T18:09:04Z</dcterms:modified>
</cp:coreProperties>
</file>