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74" r:id="rId2"/>
    <p:sldId id="286" r:id="rId3"/>
    <p:sldId id="256" r:id="rId4"/>
    <p:sldId id="261" r:id="rId5"/>
    <p:sldId id="257" r:id="rId6"/>
    <p:sldId id="272" r:id="rId7"/>
    <p:sldId id="277" r:id="rId8"/>
    <p:sldId id="263" r:id="rId9"/>
    <p:sldId id="259" r:id="rId10"/>
    <p:sldId id="264" r:id="rId11"/>
    <p:sldId id="276" r:id="rId12"/>
    <p:sldId id="275" r:id="rId13"/>
    <p:sldId id="283" r:id="rId14"/>
    <p:sldId id="284" r:id="rId15"/>
    <p:sldId id="273" r:id="rId16"/>
    <p:sldId id="289" r:id="rId17"/>
    <p:sldId id="288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y Hiles" initials="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rf2k3\files\Users\quang\Science%20Inventory\Figures%20from%20Funding%20Comparis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rf2k3\files\Users\quang\Science%20Inventory\researchfundsbreakdown9.2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>
                <a:solidFill>
                  <a:schemeClr val="tx1"/>
                </a:solidFill>
              </a:defRPr>
            </a:pPr>
            <a:r>
              <a:rPr lang="en-US" sz="1400" b="0" i="0" baseline="0" dirty="0">
                <a:solidFill>
                  <a:schemeClr val="tx1"/>
                </a:solidFill>
              </a:rPr>
              <a:t>Hudson River Research</a:t>
            </a:r>
            <a:endParaRPr lang="en-US" sz="1400" b="0" dirty="0">
              <a:solidFill>
                <a:schemeClr val="tx1"/>
              </a:solidFill>
            </a:endParaRPr>
          </a:p>
          <a:p>
            <a:pPr>
              <a:defRPr sz="1400" b="0">
                <a:solidFill>
                  <a:schemeClr val="tx1"/>
                </a:solidFill>
              </a:defRPr>
            </a:pPr>
            <a:r>
              <a:rPr lang="en-US" sz="1400" b="0" i="0" baseline="0" dirty="0">
                <a:solidFill>
                  <a:schemeClr val="tx1"/>
                </a:solidFill>
              </a:rPr>
              <a:t>Funding by </a:t>
            </a:r>
            <a:r>
              <a:rPr lang="en-US" sz="1400" b="0" i="0" baseline="0" dirty="0" smtClean="0">
                <a:solidFill>
                  <a:schemeClr val="tx1"/>
                </a:solidFill>
              </a:rPr>
              <a:t>organizations</a:t>
            </a:r>
            <a:endParaRPr lang="en-US" sz="1400" b="0" i="0" baseline="0" dirty="0">
              <a:solidFill>
                <a:schemeClr val="tx1"/>
              </a:solidFill>
            </a:endParaRPr>
          </a:p>
          <a:p>
            <a:pPr>
              <a:defRPr sz="1400" b="0">
                <a:solidFill>
                  <a:schemeClr val="tx1"/>
                </a:solidFill>
              </a:defRPr>
            </a:pPr>
            <a:r>
              <a:rPr lang="en-US" sz="1400" b="0" i="0" baseline="0" dirty="0">
                <a:solidFill>
                  <a:schemeClr val="tx1"/>
                </a:solidFill>
              </a:rPr>
              <a:t>1983 </a:t>
            </a:r>
            <a:r>
              <a:rPr lang="en-US" sz="1400" b="0" i="0" baseline="0" dirty="0" smtClean="0">
                <a:solidFill>
                  <a:schemeClr val="tx1"/>
                </a:solidFill>
              </a:rPr>
              <a:t>– 2010</a:t>
            </a:r>
          </a:p>
          <a:p>
            <a:pPr>
              <a:defRPr sz="1400" b="0">
                <a:solidFill>
                  <a:schemeClr val="tx1"/>
                </a:solidFill>
              </a:defRPr>
            </a:pPr>
            <a:r>
              <a:rPr lang="en-US" sz="1400" b="0" i="0" baseline="0" dirty="0" smtClean="0">
                <a:solidFill>
                  <a:schemeClr val="tx1"/>
                </a:solidFill>
              </a:rPr>
              <a:t>Total = $65M</a:t>
            </a:r>
          </a:p>
          <a:p>
            <a:pPr>
              <a:defRPr sz="1400" b="0">
                <a:solidFill>
                  <a:schemeClr val="tx1"/>
                </a:solidFill>
              </a:defRPr>
            </a:pPr>
            <a:r>
              <a:rPr lang="en-US" sz="1400" b="0" i="0" baseline="0" dirty="0" smtClean="0">
                <a:solidFill>
                  <a:schemeClr val="tx1"/>
                </a:solidFill>
              </a:rPr>
              <a:t>~ $2.3M/yr</a:t>
            </a:r>
          </a:p>
          <a:p>
            <a:pPr>
              <a:defRPr sz="1400" b="0">
                <a:solidFill>
                  <a:schemeClr val="tx1"/>
                </a:solidFill>
              </a:defRPr>
            </a:pPr>
            <a:endParaRPr lang="en-US" sz="1400" b="0" i="0" baseline="0" dirty="0" smtClean="0">
              <a:solidFill>
                <a:schemeClr val="tx1"/>
              </a:solidFill>
            </a:endParaRPr>
          </a:p>
          <a:p>
            <a:pPr>
              <a:defRPr sz="1400" b="0">
                <a:solidFill>
                  <a:schemeClr val="tx1"/>
                </a:solidFill>
              </a:defRPr>
            </a:pPr>
            <a:r>
              <a:rPr lang="en-US" sz="1400" b="0" i="0" baseline="0" dirty="0" smtClean="0">
                <a:solidFill>
                  <a:schemeClr val="tx1"/>
                </a:solidFill>
              </a:rPr>
              <a:t>HRF= $34M  or 52% </a:t>
            </a:r>
          </a:p>
        </c:rich>
      </c:tx>
      <c:layout>
        <c:manualLayout>
          <c:xMode val="edge"/>
          <c:yMode val="edge"/>
          <c:x val="3.3872800011309219E-2"/>
          <c:y val="1.5264230290207787E-2"/>
        </c:manualLayout>
      </c:layout>
      <c:overlay val="1"/>
    </c:title>
    <c:autoTitleDeleted val="0"/>
    <c:view3D>
      <c:rotX val="40"/>
      <c:rotY val="15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575312062653307E-2"/>
          <c:y val="8.0471086051371279E-2"/>
          <c:w val="0.75584854406915725"/>
          <c:h val="0.82627034120734821"/>
        </c:manualLayout>
      </c:layout>
      <c:area3DChart>
        <c:grouping val="standard"/>
        <c:varyColors val="0"/>
        <c:ser>
          <c:idx val="0"/>
          <c:order val="0"/>
          <c:tx>
            <c:strRef>
              <c:f>Data!$A$39</c:f>
              <c:strCache>
                <c:ptCount val="1"/>
                <c:pt idx="0">
                  <c:v>HRF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Data!$B$39:$AC$39</c:f>
              <c:numCache>
                <c:formatCode>"$"#,##0</c:formatCode>
                <c:ptCount val="28"/>
                <c:pt idx="0">
                  <c:v>482062</c:v>
                </c:pt>
                <c:pt idx="1">
                  <c:v>546418</c:v>
                </c:pt>
                <c:pt idx="2">
                  <c:v>844244</c:v>
                </c:pt>
                <c:pt idx="3">
                  <c:v>1037717</c:v>
                </c:pt>
                <c:pt idx="4">
                  <c:v>108325</c:v>
                </c:pt>
                <c:pt idx="5">
                  <c:v>789563</c:v>
                </c:pt>
                <c:pt idx="6">
                  <c:v>704069</c:v>
                </c:pt>
                <c:pt idx="7">
                  <c:v>1391762</c:v>
                </c:pt>
                <c:pt idx="8">
                  <c:v>1974545</c:v>
                </c:pt>
                <c:pt idx="9">
                  <c:v>2076126</c:v>
                </c:pt>
                <c:pt idx="10">
                  <c:v>2313324</c:v>
                </c:pt>
                <c:pt idx="11">
                  <c:v>1589000</c:v>
                </c:pt>
                <c:pt idx="12">
                  <c:v>2200000</c:v>
                </c:pt>
                <c:pt idx="13">
                  <c:v>1060000</c:v>
                </c:pt>
                <c:pt idx="14">
                  <c:v>1772000</c:v>
                </c:pt>
                <c:pt idx="15">
                  <c:v>2000000</c:v>
                </c:pt>
                <c:pt idx="16">
                  <c:v>1888000</c:v>
                </c:pt>
                <c:pt idx="17">
                  <c:v>1500000</c:v>
                </c:pt>
                <c:pt idx="18">
                  <c:v>1600000</c:v>
                </c:pt>
                <c:pt idx="19">
                  <c:v>999000</c:v>
                </c:pt>
                <c:pt idx="20">
                  <c:v>1140000</c:v>
                </c:pt>
                <c:pt idx="21">
                  <c:v>670000</c:v>
                </c:pt>
                <c:pt idx="22">
                  <c:v>970000</c:v>
                </c:pt>
                <c:pt idx="23">
                  <c:v>1300000</c:v>
                </c:pt>
                <c:pt idx="24">
                  <c:v>710000</c:v>
                </c:pt>
                <c:pt idx="25">
                  <c:v>1000000</c:v>
                </c:pt>
                <c:pt idx="26">
                  <c:v>880000</c:v>
                </c:pt>
                <c:pt idx="27">
                  <c:v>540000</c:v>
                </c:pt>
              </c:numCache>
            </c:numRef>
          </c:val>
        </c:ser>
        <c:ser>
          <c:idx val="1"/>
          <c:order val="1"/>
          <c:tx>
            <c:strRef>
              <c:f>Data!$A$40</c:f>
              <c:strCache>
                <c:ptCount val="1"/>
                <c:pt idx="0">
                  <c:v>NSF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Data!$B$40:$AC$40</c:f>
              <c:numCache>
                <c:formatCode>"$"#,##0</c:formatCode>
                <c:ptCount val="28"/>
                <c:pt idx="0">
                  <c:v>192253.33333333328</c:v>
                </c:pt>
                <c:pt idx="1">
                  <c:v>192253.33333333328</c:v>
                </c:pt>
                <c:pt idx="2">
                  <c:v>741935.33333333442</c:v>
                </c:pt>
                <c:pt idx="3">
                  <c:v>745190.78333333333</c:v>
                </c:pt>
                <c:pt idx="4">
                  <c:v>959713.11666666705</c:v>
                </c:pt>
                <c:pt idx="5">
                  <c:v>976113.11666666705</c:v>
                </c:pt>
                <c:pt idx="6">
                  <c:v>906882.03333333344</c:v>
                </c:pt>
                <c:pt idx="7">
                  <c:v>623228.94999999937</c:v>
                </c:pt>
                <c:pt idx="8">
                  <c:v>376737.25</c:v>
                </c:pt>
                <c:pt idx="9">
                  <c:v>469034.25</c:v>
                </c:pt>
                <c:pt idx="10">
                  <c:v>304714.5</c:v>
                </c:pt>
                <c:pt idx="11">
                  <c:v>429000</c:v>
                </c:pt>
                <c:pt idx="12">
                  <c:v>441000</c:v>
                </c:pt>
                <c:pt idx="13">
                  <c:v>210000</c:v>
                </c:pt>
                <c:pt idx="14">
                  <c:v>0</c:v>
                </c:pt>
                <c:pt idx="15">
                  <c:v>1300000</c:v>
                </c:pt>
                <c:pt idx="16">
                  <c:v>753000</c:v>
                </c:pt>
                <c:pt idx="17">
                  <c:v>0</c:v>
                </c:pt>
                <c:pt idx="18">
                  <c:v>586000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2"/>
          <c:order val="2"/>
          <c:tx>
            <c:strRef>
              <c:f>Data!$A$41</c:f>
              <c:strCache>
                <c:ptCount val="1"/>
                <c:pt idx="0">
                  <c:v>NOAA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Data!$B$41:$AC$41</c:f>
              <c:numCache>
                <c:formatCode>"$"#,##0</c:formatCode>
                <c:ptCount val="28"/>
                <c:pt idx="0">
                  <c:v>0</c:v>
                </c:pt>
                <c:pt idx="1">
                  <c:v>301000</c:v>
                </c:pt>
                <c:pt idx="2">
                  <c:v>301000</c:v>
                </c:pt>
                <c:pt idx="3">
                  <c:v>20000</c:v>
                </c:pt>
                <c:pt idx="4">
                  <c:v>120500</c:v>
                </c:pt>
                <c:pt idx="5">
                  <c:v>115380</c:v>
                </c:pt>
                <c:pt idx="6">
                  <c:v>95380</c:v>
                </c:pt>
                <c:pt idx="7">
                  <c:v>95380</c:v>
                </c:pt>
                <c:pt idx="8">
                  <c:v>299573.5</c:v>
                </c:pt>
                <c:pt idx="9">
                  <c:v>153274.5</c:v>
                </c:pt>
                <c:pt idx="10">
                  <c:v>83932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3"/>
          <c:order val="3"/>
          <c:tx>
            <c:strRef>
              <c:f>Data!$A$42</c:f>
              <c:strCache>
                <c:ptCount val="1"/>
                <c:pt idx="0">
                  <c:v>EPA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Data!$B$42:$AC$42</c:f>
              <c:numCache>
                <c:formatCode>"$"#,##0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72000</c:v>
                </c:pt>
                <c:pt idx="5">
                  <c:v>72000</c:v>
                </c:pt>
                <c:pt idx="6">
                  <c:v>243750</c:v>
                </c:pt>
                <c:pt idx="7">
                  <c:v>243750</c:v>
                </c:pt>
                <c:pt idx="8">
                  <c:v>0</c:v>
                </c:pt>
                <c:pt idx="9">
                  <c:v>115000</c:v>
                </c:pt>
                <c:pt idx="10">
                  <c:v>115000</c:v>
                </c:pt>
                <c:pt idx="11">
                  <c:v>0</c:v>
                </c:pt>
                <c:pt idx="12">
                  <c:v>109000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47000</c:v>
                </c:pt>
                <c:pt idx="17">
                  <c:v>361000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4"/>
          <c:order val="4"/>
          <c:tx>
            <c:strRef>
              <c:f>Data!$A$43</c:f>
              <c:strCache>
                <c:ptCount val="1"/>
                <c:pt idx="0">
                  <c:v>NY SeaGrant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Data!$B$43:$AC$43</c:f>
              <c:numCache>
                <c:formatCode>"$"#,##0</c:formatCode>
                <c:ptCount val="28"/>
                <c:pt idx="0">
                  <c:v>100397</c:v>
                </c:pt>
                <c:pt idx="1">
                  <c:v>100397</c:v>
                </c:pt>
                <c:pt idx="2">
                  <c:v>74498</c:v>
                </c:pt>
                <c:pt idx="3">
                  <c:v>74498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212699</c:v>
                </c:pt>
                <c:pt idx="10">
                  <c:v>275795.33333333593</c:v>
                </c:pt>
                <c:pt idx="11">
                  <c:v>160000</c:v>
                </c:pt>
                <c:pt idx="12">
                  <c:v>195000</c:v>
                </c:pt>
                <c:pt idx="13">
                  <c:v>377000</c:v>
                </c:pt>
                <c:pt idx="14">
                  <c:v>0</c:v>
                </c:pt>
                <c:pt idx="15">
                  <c:v>0</c:v>
                </c:pt>
                <c:pt idx="16">
                  <c:v>342000</c:v>
                </c:pt>
                <c:pt idx="17">
                  <c:v>339000</c:v>
                </c:pt>
                <c:pt idx="18">
                  <c:v>104000</c:v>
                </c:pt>
                <c:pt idx="19">
                  <c:v>0</c:v>
                </c:pt>
                <c:pt idx="20">
                  <c:v>11000</c:v>
                </c:pt>
                <c:pt idx="21">
                  <c:v>250000</c:v>
                </c:pt>
              </c:numCache>
            </c:numRef>
          </c:val>
        </c:ser>
        <c:ser>
          <c:idx val="5"/>
          <c:order val="5"/>
          <c:tx>
            <c:strRef>
              <c:f>Data!$A$44</c:f>
              <c:strCache>
                <c:ptCount val="1"/>
                <c:pt idx="0">
                  <c:v>NIH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Data!$B$44:$AC$44</c:f>
              <c:numCache>
                <c:formatCode>"$"#,##0</c:formatCode>
                <c:ptCount val="28"/>
                <c:pt idx="0">
                  <c:v>185000</c:v>
                </c:pt>
                <c:pt idx="1">
                  <c:v>182526</c:v>
                </c:pt>
                <c:pt idx="2">
                  <c:v>191151</c:v>
                </c:pt>
                <c:pt idx="3">
                  <c:v>179032</c:v>
                </c:pt>
                <c:pt idx="4">
                  <c:v>200000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960000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1300000</c:v>
                </c:pt>
                <c:pt idx="16">
                  <c:v>0</c:v>
                </c:pt>
                <c:pt idx="17">
                  <c:v>0</c:v>
                </c:pt>
                <c:pt idx="18">
                  <c:v>525000</c:v>
                </c:pt>
                <c:pt idx="19">
                  <c:v>359000</c:v>
                </c:pt>
                <c:pt idx="20">
                  <c:v>0</c:v>
                </c:pt>
                <c:pt idx="21">
                  <c:v>350000</c:v>
                </c:pt>
              </c:numCache>
            </c:numRef>
          </c:val>
        </c:ser>
        <c:ser>
          <c:idx val="6"/>
          <c:order val="6"/>
          <c:tx>
            <c:strRef>
              <c:f>Data!$A$45</c:f>
              <c:strCache>
                <c:ptCount val="1"/>
                <c:pt idx="0">
                  <c:v>NYSDEC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Data!$B$45:$AC$45</c:f>
              <c:numCache>
                <c:formatCode>"$"#,##0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89160</c:v>
                </c:pt>
                <c:pt idx="4">
                  <c:v>79160</c:v>
                </c:pt>
                <c:pt idx="5">
                  <c:v>92377</c:v>
                </c:pt>
                <c:pt idx="6">
                  <c:v>25784</c:v>
                </c:pt>
                <c:pt idx="7">
                  <c:v>645330</c:v>
                </c:pt>
                <c:pt idx="8">
                  <c:v>263427</c:v>
                </c:pt>
                <c:pt idx="9">
                  <c:v>337177</c:v>
                </c:pt>
                <c:pt idx="10">
                  <c:v>644000</c:v>
                </c:pt>
                <c:pt idx="11">
                  <c:v>540000</c:v>
                </c:pt>
                <c:pt idx="12">
                  <c:v>1300000</c:v>
                </c:pt>
                <c:pt idx="13">
                  <c:v>597000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2000</c:v>
                </c:pt>
                <c:pt idx="19">
                  <c:v>0</c:v>
                </c:pt>
                <c:pt idx="20">
                  <c:v>0</c:v>
                </c:pt>
                <c:pt idx="24">
                  <c:v>95000</c:v>
                </c:pt>
              </c:numCache>
            </c:numRef>
          </c:val>
        </c:ser>
        <c:ser>
          <c:idx val="7"/>
          <c:order val="7"/>
          <c:tx>
            <c:strRef>
              <c:f>Data!$A$46</c:f>
              <c:strCache>
                <c:ptCount val="1"/>
                <c:pt idx="0">
                  <c:v>F&amp;WF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Data!$B$46:$AC$46</c:f>
              <c:numCache>
                <c:formatCode>"$"#,##0</c:formatCode>
                <c:ptCount val="28"/>
                <c:pt idx="0">
                  <c:v>171064</c:v>
                </c:pt>
                <c:pt idx="1">
                  <c:v>473695.68</c:v>
                </c:pt>
                <c:pt idx="2">
                  <c:v>0</c:v>
                </c:pt>
                <c:pt idx="3">
                  <c:v>0</c:v>
                </c:pt>
                <c:pt idx="4">
                  <c:v>235200</c:v>
                </c:pt>
                <c:pt idx="5">
                  <c:v>47050</c:v>
                </c:pt>
                <c:pt idx="6">
                  <c:v>0</c:v>
                </c:pt>
                <c:pt idx="7">
                  <c:v>0</c:v>
                </c:pt>
                <c:pt idx="8">
                  <c:v>11849</c:v>
                </c:pt>
                <c:pt idx="9">
                  <c:v>10000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</c:ser>
        <c:ser>
          <c:idx val="8"/>
          <c:order val="8"/>
          <c:tx>
            <c:strRef>
              <c:f>Data!$A$47</c:f>
              <c:strCache>
                <c:ptCount val="1"/>
                <c:pt idx="0">
                  <c:v>All Others</c:v>
                </c:pt>
              </c:strCache>
            </c:strRef>
          </c:tx>
          <c:cat>
            <c:numRef>
              <c:f>Data!$B$38:$AC$38</c:f>
              <c:numCache>
                <c:formatCode>General</c:formatCode>
                <c:ptCount val="28"/>
                <c:pt idx="0">
                  <c:v>2010</c:v>
                </c:pt>
                <c:pt idx="1">
                  <c:v>2009</c:v>
                </c:pt>
                <c:pt idx="2">
                  <c:v>2008</c:v>
                </c:pt>
                <c:pt idx="3">
                  <c:v>2007</c:v>
                </c:pt>
                <c:pt idx="4">
                  <c:v>2006</c:v>
                </c:pt>
                <c:pt idx="5">
                  <c:v>2005</c:v>
                </c:pt>
                <c:pt idx="6">
                  <c:v>2004</c:v>
                </c:pt>
                <c:pt idx="7">
                  <c:v>2003</c:v>
                </c:pt>
                <c:pt idx="8">
                  <c:v>2002</c:v>
                </c:pt>
                <c:pt idx="9">
                  <c:v>2001</c:v>
                </c:pt>
                <c:pt idx="10">
                  <c:v>2000</c:v>
                </c:pt>
                <c:pt idx="11">
                  <c:v>1999</c:v>
                </c:pt>
                <c:pt idx="12">
                  <c:v>1998</c:v>
                </c:pt>
                <c:pt idx="13">
                  <c:v>1997</c:v>
                </c:pt>
                <c:pt idx="14">
                  <c:v>1996</c:v>
                </c:pt>
                <c:pt idx="15">
                  <c:v>1995</c:v>
                </c:pt>
                <c:pt idx="16">
                  <c:v>1994</c:v>
                </c:pt>
                <c:pt idx="17">
                  <c:v>1993</c:v>
                </c:pt>
                <c:pt idx="18">
                  <c:v>1992</c:v>
                </c:pt>
                <c:pt idx="19">
                  <c:v>1991</c:v>
                </c:pt>
                <c:pt idx="20">
                  <c:v>1990</c:v>
                </c:pt>
                <c:pt idx="21">
                  <c:v>1989</c:v>
                </c:pt>
                <c:pt idx="22">
                  <c:v>1988</c:v>
                </c:pt>
                <c:pt idx="23">
                  <c:v>1987</c:v>
                </c:pt>
                <c:pt idx="24">
                  <c:v>1986</c:v>
                </c:pt>
                <c:pt idx="25">
                  <c:v>1985</c:v>
                </c:pt>
                <c:pt idx="26">
                  <c:v>1984</c:v>
                </c:pt>
                <c:pt idx="27">
                  <c:v>1983</c:v>
                </c:pt>
              </c:numCache>
            </c:numRef>
          </c:cat>
          <c:val>
            <c:numRef>
              <c:f>Data!$B$47:$AC$47</c:f>
              <c:numCache>
                <c:formatCode>"$"#,##0</c:formatCode>
                <c:ptCount val="28"/>
                <c:pt idx="0">
                  <c:v>237000</c:v>
                </c:pt>
                <c:pt idx="1">
                  <c:v>0</c:v>
                </c:pt>
                <c:pt idx="2">
                  <c:v>125000</c:v>
                </c:pt>
                <c:pt idx="3">
                  <c:v>226500</c:v>
                </c:pt>
                <c:pt idx="4">
                  <c:v>101500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569000</c:v>
                </c:pt>
                <c:pt idx="11">
                  <c:v>245000</c:v>
                </c:pt>
                <c:pt idx="12">
                  <c:v>621000</c:v>
                </c:pt>
                <c:pt idx="13">
                  <c:v>747000</c:v>
                </c:pt>
                <c:pt idx="14">
                  <c:v>263000</c:v>
                </c:pt>
                <c:pt idx="15">
                  <c:v>146000</c:v>
                </c:pt>
                <c:pt idx="16">
                  <c:v>19000</c:v>
                </c:pt>
                <c:pt idx="17">
                  <c:v>208000</c:v>
                </c:pt>
                <c:pt idx="18">
                  <c:v>41000</c:v>
                </c:pt>
                <c:pt idx="19">
                  <c:v>265000</c:v>
                </c:pt>
                <c:pt idx="20">
                  <c:v>440000</c:v>
                </c:pt>
                <c:pt idx="21">
                  <c:v>360000</c:v>
                </c:pt>
                <c:pt idx="22">
                  <c:v>65000</c:v>
                </c:pt>
                <c:pt idx="23">
                  <c:v>36000</c:v>
                </c:pt>
                <c:pt idx="24">
                  <c:v>160000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2080"/>
        <c:axId val="42672704"/>
        <c:axId val="194568192"/>
      </c:area3DChart>
      <c:catAx>
        <c:axId val="25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672704"/>
        <c:crosses val="autoZero"/>
        <c:auto val="1"/>
        <c:lblAlgn val="ctr"/>
        <c:lblOffset val="100"/>
        <c:tickLblSkip val="2"/>
        <c:noMultiLvlLbl val="0"/>
      </c:catAx>
      <c:valAx>
        <c:axId val="42672704"/>
        <c:scaling>
          <c:orientation val="minMax"/>
        </c:scaling>
        <c:delete val="0"/>
        <c:axPos val="r"/>
        <c:majorGridlines/>
        <c:numFmt formatCode="&quot;$&quot;#,##0" sourceLinked="1"/>
        <c:majorTickMark val="out"/>
        <c:minorTickMark val="none"/>
        <c:tickLblPos val="nextTo"/>
        <c:crossAx val="2542080"/>
        <c:crosses val="autoZero"/>
        <c:crossBetween val="midCat"/>
      </c:valAx>
      <c:serAx>
        <c:axId val="19456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42672704"/>
        <c:crosses val="autoZero"/>
        <c:tickLblSkip val="1"/>
      </c:ser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1371351022773861"/>
          <c:y val="0.89070449251421535"/>
          <c:w val="0.52020278212985349"/>
          <c:h val="2.9960052521741196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Hudson</a:t>
            </a:r>
            <a:r>
              <a:rPr lang="en-US" baseline="0"/>
              <a:t> River Research</a:t>
            </a:r>
          </a:p>
          <a:p>
            <a:pPr>
              <a:defRPr/>
            </a:pPr>
            <a:r>
              <a:rPr lang="en-US" baseline="0"/>
              <a:t>by General Category</a:t>
            </a:r>
          </a:p>
          <a:p>
            <a:pPr>
              <a:defRPr/>
            </a:pPr>
            <a:r>
              <a:rPr lang="en-US" baseline="0"/>
              <a:t>1983 - 2010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7094735618311487E-2"/>
          <c:y val="0.17764940259935963"/>
          <c:w val="0.77253906257208971"/>
          <c:h val="0.5606301782627816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Figure.Data!$F$1</c:f>
              <c:strCache>
                <c:ptCount val="1"/>
                <c:pt idx="0">
                  <c:v>1983 - 2010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prstClr val="black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prstClr val="black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prstClr val="black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Figure.Data!$A$2:$A$7</c:f>
              <c:strCache>
                <c:ptCount val="6"/>
                <c:pt idx="0">
                  <c:v>Food Webs</c:v>
                </c:pt>
                <c:pt idx="1">
                  <c:v>Hydrodynamics/Sed. Transport</c:v>
                </c:pt>
                <c:pt idx="2">
                  <c:v>Resource/Key Species</c:v>
                </c:pt>
                <c:pt idx="3">
                  <c:v>Toxic Substances</c:v>
                </c:pt>
                <c:pt idx="4">
                  <c:v>Information Management</c:v>
                </c:pt>
                <c:pt idx="5">
                  <c:v>Public Policy</c:v>
                </c:pt>
              </c:strCache>
            </c:strRef>
          </c:cat>
          <c:val>
            <c:numRef>
              <c:f>Figure.Data!$G$2:$G$7</c:f>
              <c:numCache>
                <c:formatCode>0.0%</c:formatCode>
                <c:ptCount val="6"/>
                <c:pt idx="0">
                  <c:v>0.18170885378113683</c:v>
                </c:pt>
                <c:pt idx="1">
                  <c:v>0.19138378820065868</c:v>
                </c:pt>
                <c:pt idx="2">
                  <c:v>0.26168330817280938</c:v>
                </c:pt>
                <c:pt idx="3">
                  <c:v>0.34223600362787332</c:v>
                </c:pt>
                <c:pt idx="4">
                  <c:v>9.7588165039411265E-4</c:v>
                </c:pt>
                <c:pt idx="5">
                  <c:v>2.2012164567128206E-2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446144"/>
        <c:axId val="42687232"/>
      </c:barChart>
      <c:catAx>
        <c:axId val="37446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42687232"/>
        <c:crosses val="autoZero"/>
        <c:auto val="1"/>
        <c:lblAlgn val="ctr"/>
        <c:lblOffset val="100"/>
        <c:noMultiLvlLbl val="0"/>
      </c:catAx>
      <c:valAx>
        <c:axId val="42687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Perecentage of funding within</a:t>
                </a:r>
                <a:r>
                  <a:rPr lang="en-US" baseline="0"/>
                  <a:t> selected time period</a:t>
                </a:r>
                <a:endParaRPr lang="en-US"/>
              </a:p>
            </c:rich>
          </c:tx>
          <c:layout/>
          <c:overlay val="0"/>
        </c:title>
        <c:numFmt formatCode="0.0%" sourceLinked="1"/>
        <c:majorTickMark val="out"/>
        <c:minorTickMark val="out"/>
        <c:tickLblPos val="nextTo"/>
        <c:crossAx val="37446144"/>
        <c:crosses val="autoZero"/>
        <c:crossBetween val="between"/>
        <c:minorUnit val="1.0000000000000005E-2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Funding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7.7087653647254492E-2"/>
                  <c:y val="0.2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37641218760663E-2"/>
                  <c:y val="-0.512499999999999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HRF</c:v>
                </c:pt>
                <c:pt idx="1">
                  <c:v>Other sources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570000</c:v>
                </c:pt>
                <c:pt idx="1">
                  <c:v>2030000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DAA9D-933C-4130-ABC5-5535096BD721}" type="doc">
      <dgm:prSet loTypeId="urn:microsoft.com/office/officeart/2005/8/layout/funnel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6AFA6F-3339-466B-A3AB-B3B2AB50C814}">
      <dgm:prSet phldrT="[Text]"/>
      <dgm:spPr/>
      <dgm:t>
        <a:bodyPr/>
        <a:lstStyle/>
        <a:p>
          <a:r>
            <a:rPr lang="en-US" dirty="0" smtClean="0"/>
            <a:t>Monitoring</a:t>
          </a:r>
          <a:endParaRPr lang="en-US" dirty="0"/>
        </a:p>
      </dgm:t>
    </dgm:pt>
    <dgm:pt modelId="{97670680-D101-4D36-AD61-E8E13C4CE0BB}" type="parTrans" cxnId="{83531F70-B6B4-4CFC-BF07-99BC96C404BC}">
      <dgm:prSet/>
      <dgm:spPr/>
      <dgm:t>
        <a:bodyPr/>
        <a:lstStyle/>
        <a:p>
          <a:endParaRPr lang="en-US"/>
        </a:p>
      </dgm:t>
    </dgm:pt>
    <dgm:pt modelId="{EFFF03B0-42E3-40CE-B9E5-AD5AB15B5602}" type="sibTrans" cxnId="{83531F70-B6B4-4CFC-BF07-99BC96C404BC}">
      <dgm:prSet/>
      <dgm:spPr/>
      <dgm:t>
        <a:bodyPr/>
        <a:lstStyle/>
        <a:p>
          <a:endParaRPr lang="en-US"/>
        </a:p>
      </dgm:t>
    </dgm:pt>
    <dgm:pt modelId="{40BFB535-D582-4F3F-A9D1-0D26ADA72B65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3BD13910-2A52-4273-80B4-1FFDECF04569}" type="parTrans" cxnId="{A291FF45-4812-4A76-9B7B-997DB141CB7B}">
      <dgm:prSet/>
      <dgm:spPr/>
      <dgm:t>
        <a:bodyPr/>
        <a:lstStyle/>
        <a:p>
          <a:endParaRPr lang="en-US"/>
        </a:p>
      </dgm:t>
    </dgm:pt>
    <dgm:pt modelId="{E9E1CA4D-6FC5-4611-9E10-1E7A4566B86A}" type="sibTrans" cxnId="{A291FF45-4812-4A76-9B7B-997DB141CB7B}">
      <dgm:prSet/>
      <dgm:spPr/>
      <dgm:t>
        <a:bodyPr/>
        <a:lstStyle/>
        <a:p>
          <a:endParaRPr lang="en-US"/>
        </a:p>
      </dgm:t>
    </dgm:pt>
    <dgm:pt modelId="{3DE7A15E-CFE0-400B-A5F2-A18F498E5BA3}">
      <dgm:prSet phldrT="[Text]"/>
      <dgm:spPr/>
      <dgm:t>
        <a:bodyPr/>
        <a:lstStyle/>
        <a:p>
          <a:r>
            <a:rPr lang="en-US" dirty="0" smtClean="0"/>
            <a:t>Modeling</a:t>
          </a:r>
          <a:endParaRPr lang="en-US" dirty="0"/>
        </a:p>
      </dgm:t>
    </dgm:pt>
    <dgm:pt modelId="{DBED8C59-2341-4A17-883C-E3DD60C878CA}" type="parTrans" cxnId="{055BE453-D9C9-4A8F-8D18-4855DFD5160D}">
      <dgm:prSet/>
      <dgm:spPr/>
      <dgm:t>
        <a:bodyPr/>
        <a:lstStyle/>
        <a:p>
          <a:endParaRPr lang="en-US"/>
        </a:p>
      </dgm:t>
    </dgm:pt>
    <dgm:pt modelId="{475B7CCE-D369-4D19-9989-8D469774F80F}" type="sibTrans" cxnId="{055BE453-D9C9-4A8F-8D18-4855DFD5160D}">
      <dgm:prSet/>
      <dgm:spPr/>
      <dgm:t>
        <a:bodyPr/>
        <a:lstStyle/>
        <a:p>
          <a:endParaRPr lang="en-US"/>
        </a:p>
      </dgm:t>
    </dgm:pt>
    <dgm:pt modelId="{D3EB949C-40E8-431C-B4AC-1E71D034AB42}">
      <dgm:prSet phldrT="[Text]"/>
      <dgm:spPr/>
      <dgm:t>
        <a:bodyPr/>
        <a:lstStyle/>
        <a:p>
          <a:endParaRPr lang="en-US" dirty="0"/>
        </a:p>
      </dgm:t>
    </dgm:pt>
    <dgm:pt modelId="{279807AB-5DF3-4F6B-AC60-10B0AFDF3389}" type="parTrans" cxnId="{8FDCDED6-228F-4A04-A14E-E77CB347B2E8}">
      <dgm:prSet/>
      <dgm:spPr/>
      <dgm:t>
        <a:bodyPr/>
        <a:lstStyle/>
        <a:p>
          <a:endParaRPr lang="en-US"/>
        </a:p>
      </dgm:t>
    </dgm:pt>
    <dgm:pt modelId="{C21A5C92-6A52-463B-B552-7E3C6FDACF97}" type="sibTrans" cxnId="{8FDCDED6-228F-4A04-A14E-E77CB347B2E8}">
      <dgm:prSet/>
      <dgm:spPr/>
      <dgm:t>
        <a:bodyPr/>
        <a:lstStyle/>
        <a:p>
          <a:endParaRPr lang="en-US"/>
        </a:p>
      </dgm:t>
    </dgm:pt>
    <dgm:pt modelId="{5232AD27-994A-475E-9D82-8E51205F78AC}" type="pres">
      <dgm:prSet presAssocID="{0D8DAA9D-933C-4130-ABC5-5535096BD72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36FFBF-0422-49EB-AEE8-12EFA3B122D0}" type="pres">
      <dgm:prSet presAssocID="{0D8DAA9D-933C-4130-ABC5-5535096BD721}" presName="ellipse" presStyleLbl="trBgShp" presStyleIdx="0" presStyleCnt="1"/>
      <dgm:spPr/>
    </dgm:pt>
    <dgm:pt modelId="{D78958F3-09F5-4CEA-998C-6B4B2E815D4E}" type="pres">
      <dgm:prSet presAssocID="{0D8DAA9D-933C-4130-ABC5-5535096BD721}" presName="arrow1" presStyleLbl="fgShp" presStyleIdx="0" presStyleCnt="1"/>
      <dgm:spPr/>
    </dgm:pt>
    <dgm:pt modelId="{C23937F9-D8D6-43C2-B53D-03BFF05CE4FB}" type="pres">
      <dgm:prSet presAssocID="{0D8DAA9D-933C-4130-ABC5-5535096BD72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47B8D-2C87-491F-B618-40B639721B47}" type="pres">
      <dgm:prSet presAssocID="{40BFB535-D582-4F3F-A9D1-0D26ADA72B65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17EE4-040E-4347-91E2-58ECF892070F}" type="pres">
      <dgm:prSet presAssocID="{3DE7A15E-CFE0-400B-A5F2-A18F498E5BA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38720-1FE8-4C7C-9664-F3583DCD8887}" type="pres">
      <dgm:prSet presAssocID="{D3EB949C-40E8-431C-B4AC-1E71D034AB4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29C7E-018C-405D-8783-382EF4D64D4F}" type="pres">
      <dgm:prSet presAssocID="{0D8DAA9D-933C-4130-ABC5-5535096BD721}" presName="funnel" presStyleLbl="trAlignAcc1" presStyleIdx="0" presStyleCnt="1" custLinFactNeighborX="-714" custLinFactNeighborY="-4241"/>
      <dgm:spPr/>
    </dgm:pt>
  </dgm:ptLst>
  <dgm:cxnLst>
    <dgm:cxn modelId="{F0BF7DBA-7B08-4415-A9EE-AD9663DCC454}" type="presOf" srcId="{0D8DAA9D-933C-4130-ABC5-5535096BD721}" destId="{5232AD27-994A-475E-9D82-8E51205F78AC}" srcOrd="0" destOrd="0" presId="urn:microsoft.com/office/officeart/2005/8/layout/funnel1"/>
    <dgm:cxn modelId="{A291FF45-4812-4A76-9B7B-997DB141CB7B}" srcId="{0D8DAA9D-933C-4130-ABC5-5535096BD721}" destId="{40BFB535-D582-4F3F-A9D1-0D26ADA72B65}" srcOrd="1" destOrd="0" parTransId="{3BD13910-2A52-4273-80B4-1FFDECF04569}" sibTransId="{E9E1CA4D-6FC5-4611-9E10-1E7A4566B86A}"/>
    <dgm:cxn modelId="{BA0AAD21-7A62-468D-B88E-D3C857CC9832}" type="presOf" srcId="{BD6AFA6F-3339-466B-A3AB-B3B2AB50C814}" destId="{E6138720-1FE8-4C7C-9664-F3583DCD8887}" srcOrd="0" destOrd="0" presId="urn:microsoft.com/office/officeart/2005/8/layout/funnel1"/>
    <dgm:cxn modelId="{8FDCDED6-228F-4A04-A14E-E77CB347B2E8}" srcId="{0D8DAA9D-933C-4130-ABC5-5535096BD721}" destId="{D3EB949C-40E8-431C-B4AC-1E71D034AB42}" srcOrd="3" destOrd="0" parTransId="{279807AB-5DF3-4F6B-AC60-10B0AFDF3389}" sibTransId="{C21A5C92-6A52-463B-B552-7E3C6FDACF97}"/>
    <dgm:cxn modelId="{83531F70-B6B4-4CFC-BF07-99BC96C404BC}" srcId="{0D8DAA9D-933C-4130-ABC5-5535096BD721}" destId="{BD6AFA6F-3339-466B-A3AB-B3B2AB50C814}" srcOrd="0" destOrd="0" parTransId="{97670680-D101-4D36-AD61-E8E13C4CE0BB}" sibTransId="{EFFF03B0-42E3-40CE-B9E5-AD5AB15B5602}"/>
    <dgm:cxn modelId="{9E286254-10AB-4F3C-9735-A9AF73BC52A1}" type="presOf" srcId="{3DE7A15E-CFE0-400B-A5F2-A18F498E5BA3}" destId="{CAB47B8D-2C87-491F-B618-40B639721B47}" srcOrd="0" destOrd="0" presId="urn:microsoft.com/office/officeart/2005/8/layout/funnel1"/>
    <dgm:cxn modelId="{055BE453-D9C9-4A8F-8D18-4855DFD5160D}" srcId="{0D8DAA9D-933C-4130-ABC5-5535096BD721}" destId="{3DE7A15E-CFE0-400B-A5F2-A18F498E5BA3}" srcOrd="2" destOrd="0" parTransId="{DBED8C59-2341-4A17-883C-E3DD60C878CA}" sibTransId="{475B7CCE-D369-4D19-9989-8D469774F80F}"/>
    <dgm:cxn modelId="{9AE5458C-E872-473B-A92F-BC45928C6182}" type="presOf" srcId="{D3EB949C-40E8-431C-B4AC-1E71D034AB42}" destId="{C23937F9-D8D6-43C2-B53D-03BFF05CE4FB}" srcOrd="0" destOrd="0" presId="urn:microsoft.com/office/officeart/2005/8/layout/funnel1"/>
    <dgm:cxn modelId="{75301495-FAD7-4392-AC66-217CF52B8547}" type="presOf" srcId="{40BFB535-D582-4F3F-A9D1-0D26ADA72B65}" destId="{2D317EE4-040E-4347-91E2-58ECF892070F}" srcOrd="0" destOrd="0" presId="urn:microsoft.com/office/officeart/2005/8/layout/funnel1"/>
    <dgm:cxn modelId="{3DED6846-2D3E-4D30-AE51-5CF6AE05395A}" type="presParOf" srcId="{5232AD27-994A-475E-9D82-8E51205F78AC}" destId="{5A36FFBF-0422-49EB-AEE8-12EFA3B122D0}" srcOrd="0" destOrd="0" presId="urn:microsoft.com/office/officeart/2005/8/layout/funnel1"/>
    <dgm:cxn modelId="{3928B4F1-ED5F-4174-8A2E-BE7E86B10786}" type="presParOf" srcId="{5232AD27-994A-475E-9D82-8E51205F78AC}" destId="{D78958F3-09F5-4CEA-998C-6B4B2E815D4E}" srcOrd="1" destOrd="0" presId="urn:microsoft.com/office/officeart/2005/8/layout/funnel1"/>
    <dgm:cxn modelId="{0CA71222-B77E-422E-AF7C-A597B9CF258B}" type="presParOf" srcId="{5232AD27-994A-475E-9D82-8E51205F78AC}" destId="{C23937F9-D8D6-43C2-B53D-03BFF05CE4FB}" srcOrd="2" destOrd="0" presId="urn:microsoft.com/office/officeart/2005/8/layout/funnel1"/>
    <dgm:cxn modelId="{965E210D-6ADB-4D49-8DA4-CFCF110CB809}" type="presParOf" srcId="{5232AD27-994A-475E-9D82-8E51205F78AC}" destId="{CAB47B8D-2C87-491F-B618-40B639721B47}" srcOrd="3" destOrd="0" presId="urn:microsoft.com/office/officeart/2005/8/layout/funnel1"/>
    <dgm:cxn modelId="{44D93C59-4B77-4612-8045-A8B7B073CC2A}" type="presParOf" srcId="{5232AD27-994A-475E-9D82-8E51205F78AC}" destId="{2D317EE4-040E-4347-91E2-58ECF892070F}" srcOrd="4" destOrd="0" presId="urn:microsoft.com/office/officeart/2005/8/layout/funnel1"/>
    <dgm:cxn modelId="{4BDA4E73-F2FD-4F37-8526-E33B854BDC21}" type="presParOf" srcId="{5232AD27-994A-475E-9D82-8E51205F78AC}" destId="{E6138720-1FE8-4C7C-9664-F3583DCD8887}" srcOrd="5" destOrd="0" presId="urn:microsoft.com/office/officeart/2005/8/layout/funnel1"/>
    <dgm:cxn modelId="{A70A591C-92F6-47E3-9C6E-502CDF0231EF}" type="presParOf" srcId="{5232AD27-994A-475E-9D82-8E51205F78AC}" destId="{1AA29C7E-018C-405D-8783-382EF4D64D4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8DAA9D-933C-4130-ABC5-5535096BD721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D6AFA6F-3339-466B-A3AB-B3B2AB50C814}">
      <dgm:prSet phldrT="[Text]"/>
      <dgm:spPr/>
      <dgm:t>
        <a:bodyPr/>
        <a:lstStyle/>
        <a:p>
          <a:r>
            <a:rPr lang="en-US" dirty="0" smtClean="0"/>
            <a:t>Public Interest</a:t>
          </a:r>
          <a:endParaRPr lang="en-US" dirty="0"/>
        </a:p>
      </dgm:t>
    </dgm:pt>
    <dgm:pt modelId="{97670680-D101-4D36-AD61-E8E13C4CE0BB}" type="parTrans" cxnId="{83531F70-B6B4-4CFC-BF07-99BC96C404BC}">
      <dgm:prSet/>
      <dgm:spPr/>
      <dgm:t>
        <a:bodyPr/>
        <a:lstStyle/>
        <a:p>
          <a:endParaRPr lang="en-US"/>
        </a:p>
      </dgm:t>
    </dgm:pt>
    <dgm:pt modelId="{EFFF03B0-42E3-40CE-B9E5-AD5AB15B5602}" type="sibTrans" cxnId="{83531F70-B6B4-4CFC-BF07-99BC96C404BC}">
      <dgm:prSet/>
      <dgm:spPr/>
      <dgm:t>
        <a:bodyPr/>
        <a:lstStyle/>
        <a:p>
          <a:endParaRPr lang="en-US"/>
        </a:p>
      </dgm:t>
    </dgm:pt>
    <dgm:pt modelId="{40BFB535-D582-4F3F-A9D1-0D26ADA72B65}">
      <dgm:prSet phldrT="[Text]"/>
      <dgm:spPr/>
      <dgm:t>
        <a:bodyPr/>
        <a:lstStyle/>
        <a:p>
          <a:r>
            <a:rPr lang="en-US" dirty="0" smtClean="0"/>
            <a:t>Management Framework</a:t>
          </a:r>
          <a:endParaRPr lang="en-US" dirty="0"/>
        </a:p>
      </dgm:t>
    </dgm:pt>
    <dgm:pt modelId="{3BD13910-2A52-4273-80B4-1FFDECF04569}" type="parTrans" cxnId="{A291FF45-4812-4A76-9B7B-997DB141CB7B}">
      <dgm:prSet/>
      <dgm:spPr/>
      <dgm:t>
        <a:bodyPr/>
        <a:lstStyle/>
        <a:p>
          <a:endParaRPr lang="en-US"/>
        </a:p>
      </dgm:t>
    </dgm:pt>
    <dgm:pt modelId="{E9E1CA4D-6FC5-4611-9E10-1E7A4566B86A}" type="sibTrans" cxnId="{A291FF45-4812-4A76-9B7B-997DB141CB7B}">
      <dgm:prSet/>
      <dgm:spPr/>
      <dgm:t>
        <a:bodyPr/>
        <a:lstStyle/>
        <a:p>
          <a:endParaRPr lang="en-US"/>
        </a:p>
      </dgm:t>
    </dgm:pt>
    <dgm:pt modelId="{3DE7A15E-CFE0-400B-A5F2-A18F498E5BA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dirty="0" smtClean="0"/>
            <a:t>Science</a:t>
          </a:r>
          <a:endParaRPr lang="en-US" sz="1200" dirty="0"/>
        </a:p>
      </dgm:t>
    </dgm:pt>
    <dgm:pt modelId="{DBED8C59-2341-4A17-883C-E3DD60C878CA}" type="parTrans" cxnId="{055BE453-D9C9-4A8F-8D18-4855DFD5160D}">
      <dgm:prSet/>
      <dgm:spPr/>
      <dgm:t>
        <a:bodyPr/>
        <a:lstStyle/>
        <a:p>
          <a:endParaRPr lang="en-US"/>
        </a:p>
      </dgm:t>
    </dgm:pt>
    <dgm:pt modelId="{475B7CCE-D369-4D19-9989-8D469774F80F}" type="sibTrans" cxnId="{055BE453-D9C9-4A8F-8D18-4855DFD5160D}">
      <dgm:prSet/>
      <dgm:spPr/>
      <dgm:t>
        <a:bodyPr/>
        <a:lstStyle/>
        <a:p>
          <a:endParaRPr lang="en-US"/>
        </a:p>
      </dgm:t>
    </dgm:pt>
    <dgm:pt modelId="{D3EB949C-40E8-431C-B4AC-1E71D034AB42}">
      <dgm:prSet phldrT="[Text]"/>
      <dgm:spPr/>
      <dgm:t>
        <a:bodyPr/>
        <a:lstStyle/>
        <a:p>
          <a:r>
            <a:rPr lang="en-US" dirty="0" smtClean="0"/>
            <a:t>Stewardship</a:t>
          </a:r>
          <a:endParaRPr lang="en-US" dirty="0"/>
        </a:p>
      </dgm:t>
    </dgm:pt>
    <dgm:pt modelId="{279807AB-5DF3-4F6B-AC60-10B0AFDF3389}" type="parTrans" cxnId="{8FDCDED6-228F-4A04-A14E-E77CB347B2E8}">
      <dgm:prSet/>
      <dgm:spPr/>
      <dgm:t>
        <a:bodyPr/>
        <a:lstStyle/>
        <a:p>
          <a:endParaRPr lang="en-US"/>
        </a:p>
      </dgm:t>
    </dgm:pt>
    <dgm:pt modelId="{C21A5C92-6A52-463B-B552-7E3C6FDACF97}" type="sibTrans" cxnId="{8FDCDED6-228F-4A04-A14E-E77CB347B2E8}">
      <dgm:prSet/>
      <dgm:spPr/>
      <dgm:t>
        <a:bodyPr/>
        <a:lstStyle/>
        <a:p>
          <a:endParaRPr lang="en-US"/>
        </a:p>
      </dgm:t>
    </dgm:pt>
    <dgm:pt modelId="{7DC9B187-AFA5-41B5-84A0-25019DF6C028}" type="pres">
      <dgm:prSet presAssocID="{0D8DAA9D-933C-4130-ABC5-5535096BD72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3432B-7E15-4E98-A30B-EF290B3DE1FF}" type="pres">
      <dgm:prSet presAssocID="{BD6AFA6F-3339-466B-A3AB-B3B2AB50C814}" presName="node" presStyleLbl="node1" presStyleIdx="0" presStyleCnt="4" custScaleX="164172" custScaleY="155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98A91-AB97-4ED9-B138-9EBFA0ED025F}" type="pres">
      <dgm:prSet presAssocID="{EFFF03B0-42E3-40CE-B9E5-AD5AB15B5602}" presName="spacerL" presStyleCnt="0"/>
      <dgm:spPr/>
    </dgm:pt>
    <dgm:pt modelId="{0FE4BB91-A087-4BD8-BE7B-AA20516B683B}" type="pres">
      <dgm:prSet presAssocID="{EFFF03B0-42E3-40CE-B9E5-AD5AB15B560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9CD1633-6AFD-43A1-BAE2-3602C53E43CB}" type="pres">
      <dgm:prSet presAssocID="{EFFF03B0-42E3-40CE-B9E5-AD5AB15B5602}" presName="spacerR" presStyleCnt="0"/>
      <dgm:spPr/>
    </dgm:pt>
    <dgm:pt modelId="{B13056D9-463A-4BE0-91A5-6672598A8BED}" type="pres">
      <dgm:prSet presAssocID="{40BFB535-D582-4F3F-A9D1-0D26ADA72B65}" presName="node" presStyleLbl="node1" presStyleIdx="1" presStyleCnt="4" custScaleX="164119" custScaleY="159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ABC32-73AB-4115-B4DA-E015673CE37B}" type="pres">
      <dgm:prSet presAssocID="{E9E1CA4D-6FC5-4611-9E10-1E7A4566B86A}" presName="spacerL" presStyleCnt="0"/>
      <dgm:spPr/>
    </dgm:pt>
    <dgm:pt modelId="{33DE3BE4-4E08-4D16-9055-FABCFDC0BF6C}" type="pres">
      <dgm:prSet presAssocID="{E9E1CA4D-6FC5-4611-9E10-1E7A4566B86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E8FB609-0615-40E5-BA91-FECE916D7D30}" type="pres">
      <dgm:prSet presAssocID="{E9E1CA4D-6FC5-4611-9E10-1E7A4566B86A}" presName="spacerR" presStyleCnt="0"/>
      <dgm:spPr/>
    </dgm:pt>
    <dgm:pt modelId="{053A1402-DB7E-483D-AE51-1F73B9D19A0D}" type="pres">
      <dgm:prSet presAssocID="{3DE7A15E-CFE0-400B-A5F2-A18F498E5BA3}" presName="node" presStyleLbl="node1" presStyleIdx="2" presStyleCnt="4" custScaleX="159041" custScaleY="165532" custLinFactNeighborX="-11450" custLinFactNeighborY="-4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AE500-FA75-465E-BF62-B6A284BEDF57}" type="pres">
      <dgm:prSet presAssocID="{475B7CCE-D369-4D19-9989-8D469774F80F}" presName="spacerL" presStyleCnt="0"/>
      <dgm:spPr/>
    </dgm:pt>
    <dgm:pt modelId="{04C70F35-AC67-4E60-A315-11C686691BF3}" type="pres">
      <dgm:prSet presAssocID="{475B7CCE-D369-4D19-9989-8D469774F80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B6D4CE7-B7E0-4360-9555-930DD962A0A5}" type="pres">
      <dgm:prSet presAssocID="{475B7CCE-D369-4D19-9989-8D469774F80F}" presName="spacerR" presStyleCnt="0"/>
      <dgm:spPr/>
    </dgm:pt>
    <dgm:pt modelId="{D211E71C-379F-4E21-9B2B-77BA5EB70FE0}" type="pres">
      <dgm:prSet presAssocID="{D3EB949C-40E8-431C-B4AC-1E71D034AB42}" presName="node" presStyleLbl="node1" presStyleIdx="3" presStyleCnt="4" custScaleX="202768" custScaleY="205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73C578-F104-4DEE-B001-FDF2C52165BA}" type="presOf" srcId="{BD6AFA6F-3339-466B-A3AB-B3B2AB50C814}" destId="{0EE3432B-7E15-4E98-A30B-EF290B3DE1FF}" srcOrd="0" destOrd="0" presId="urn:microsoft.com/office/officeart/2005/8/layout/equation1"/>
    <dgm:cxn modelId="{A291FF45-4812-4A76-9B7B-997DB141CB7B}" srcId="{0D8DAA9D-933C-4130-ABC5-5535096BD721}" destId="{40BFB535-D582-4F3F-A9D1-0D26ADA72B65}" srcOrd="1" destOrd="0" parTransId="{3BD13910-2A52-4273-80B4-1FFDECF04569}" sibTransId="{E9E1CA4D-6FC5-4611-9E10-1E7A4566B86A}"/>
    <dgm:cxn modelId="{6A8A77F0-C028-456E-8D11-38D6E045DBA7}" type="presOf" srcId="{E9E1CA4D-6FC5-4611-9E10-1E7A4566B86A}" destId="{33DE3BE4-4E08-4D16-9055-FABCFDC0BF6C}" srcOrd="0" destOrd="0" presId="urn:microsoft.com/office/officeart/2005/8/layout/equation1"/>
    <dgm:cxn modelId="{0DC9A1E8-7A75-4DBB-8B5D-4151486B686C}" type="presOf" srcId="{475B7CCE-D369-4D19-9989-8D469774F80F}" destId="{04C70F35-AC67-4E60-A315-11C686691BF3}" srcOrd="0" destOrd="0" presId="urn:microsoft.com/office/officeart/2005/8/layout/equation1"/>
    <dgm:cxn modelId="{F7C88A2F-4E74-4DAD-A189-4AC80D845F35}" type="presOf" srcId="{D3EB949C-40E8-431C-B4AC-1E71D034AB42}" destId="{D211E71C-379F-4E21-9B2B-77BA5EB70FE0}" srcOrd="0" destOrd="0" presId="urn:microsoft.com/office/officeart/2005/8/layout/equation1"/>
    <dgm:cxn modelId="{349D8065-F8C1-42F5-813A-2BBD141D67DD}" type="presOf" srcId="{0D8DAA9D-933C-4130-ABC5-5535096BD721}" destId="{7DC9B187-AFA5-41B5-84A0-25019DF6C028}" srcOrd="0" destOrd="0" presId="urn:microsoft.com/office/officeart/2005/8/layout/equation1"/>
    <dgm:cxn modelId="{7A5A5F86-7548-4588-BD28-9074A8F7D19F}" type="presOf" srcId="{3DE7A15E-CFE0-400B-A5F2-A18F498E5BA3}" destId="{053A1402-DB7E-483D-AE51-1F73B9D19A0D}" srcOrd="0" destOrd="0" presId="urn:microsoft.com/office/officeart/2005/8/layout/equation1"/>
    <dgm:cxn modelId="{CE3DE042-3ABF-4F8C-886C-7A6520169247}" type="presOf" srcId="{EFFF03B0-42E3-40CE-B9E5-AD5AB15B5602}" destId="{0FE4BB91-A087-4BD8-BE7B-AA20516B683B}" srcOrd="0" destOrd="0" presId="urn:microsoft.com/office/officeart/2005/8/layout/equation1"/>
    <dgm:cxn modelId="{3B12D64B-F03A-4BCB-BDE0-6FE902AC75D8}" type="presOf" srcId="{40BFB535-D582-4F3F-A9D1-0D26ADA72B65}" destId="{B13056D9-463A-4BE0-91A5-6672598A8BED}" srcOrd="0" destOrd="0" presId="urn:microsoft.com/office/officeart/2005/8/layout/equation1"/>
    <dgm:cxn modelId="{8FDCDED6-228F-4A04-A14E-E77CB347B2E8}" srcId="{0D8DAA9D-933C-4130-ABC5-5535096BD721}" destId="{D3EB949C-40E8-431C-B4AC-1E71D034AB42}" srcOrd="3" destOrd="0" parTransId="{279807AB-5DF3-4F6B-AC60-10B0AFDF3389}" sibTransId="{C21A5C92-6A52-463B-B552-7E3C6FDACF97}"/>
    <dgm:cxn modelId="{83531F70-B6B4-4CFC-BF07-99BC96C404BC}" srcId="{0D8DAA9D-933C-4130-ABC5-5535096BD721}" destId="{BD6AFA6F-3339-466B-A3AB-B3B2AB50C814}" srcOrd="0" destOrd="0" parTransId="{97670680-D101-4D36-AD61-E8E13C4CE0BB}" sibTransId="{EFFF03B0-42E3-40CE-B9E5-AD5AB15B5602}"/>
    <dgm:cxn modelId="{055BE453-D9C9-4A8F-8D18-4855DFD5160D}" srcId="{0D8DAA9D-933C-4130-ABC5-5535096BD721}" destId="{3DE7A15E-CFE0-400B-A5F2-A18F498E5BA3}" srcOrd="2" destOrd="0" parTransId="{DBED8C59-2341-4A17-883C-E3DD60C878CA}" sibTransId="{475B7CCE-D369-4D19-9989-8D469774F80F}"/>
    <dgm:cxn modelId="{A9D87321-4BE0-45D1-8FB4-81F8EBE123C3}" type="presParOf" srcId="{7DC9B187-AFA5-41B5-84A0-25019DF6C028}" destId="{0EE3432B-7E15-4E98-A30B-EF290B3DE1FF}" srcOrd="0" destOrd="0" presId="urn:microsoft.com/office/officeart/2005/8/layout/equation1"/>
    <dgm:cxn modelId="{D64B9908-F8FA-4EE3-A434-EC48E005D8F9}" type="presParOf" srcId="{7DC9B187-AFA5-41B5-84A0-25019DF6C028}" destId="{81698A91-AB97-4ED9-B138-9EBFA0ED025F}" srcOrd="1" destOrd="0" presId="urn:microsoft.com/office/officeart/2005/8/layout/equation1"/>
    <dgm:cxn modelId="{4332AA3A-7E84-454A-9307-CB31B8369CAA}" type="presParOf" srcId="{7DC9B187-AFA5-41B5-84A0-25019DF6C028}" destId="{0FE4BB91-A087-4BD8-BE7B-AA20516B683B}" srcOrd="2" destOrd="0" presId="urn:microsoft.com/office/officeart/2005/8/layout/equation1"/>
    <dgm:cxn modelId="{6EEBBF84-1319-4073-978A-EB71C7DE4B60}" type="presParOf" srcId="{7DC9B187-AFA5-41B5-84A0-25019DF6C028}" destId="{99CD1633-6AFD-43A1-BAE2-3602C53E43CB}" srcOrd="3" destOrd="0" presId="urn:microsoft.com/office/officeart/2005/8/layout/equation1"/>
    <dgm:cxn modelId="{446D927F-1EB5-4D47-BCE0-959E26F7D1EF}" type="presParOf" srcId="{7DC9B187-AFA5-41B5-84A0-25019DF6C028}" destId="{B13056D9-463A-4BE0-91A5-6672598A8BED}" srcOrd="4" destOrd="0" presId="urn:microsoft.com/office/officeart/2005/8/layout/equation1"/>
    <dgm:cxn modelId="{B191A2B4-987E-4AAE-B129-624C4BFDBDA4}" type="presParOf" srcId="{7DC9B187-AFA5-41B5-84A0-25019DF6C028}" destId="{DA6ABC32-73AB-4115-B4DA-E015673CE37B}" srcOrd="5" destOrd="0" presId="urn:microsoft.com/office/officeart/2005/8/layout/equation1"/>
    <dgm:cxn modelId="{F8E46ED7-B2A4-4263-AB0E-DA8C9315D2B3}" type="presParOf" srcId="{7DC9B187-AFA5-41B5-84A0-25019DF6C028}" destId="{33DE3BE4-4E08-4D16-9055-FABCFDC0BF6C}" srcOrd="6" destOrd="0" presId="urn:microsoft.com/office/officeart/2005/8/layout/equation1"/>
    <dgm:cxn modelId="{E9E008CA-E3CA-4454-978D-0949421D5EEB}" type="presParOf" srcId="{7DC9B187-AFA5-41B5-84A0-25019DF6C028}" destId="{CE8FB609-0615-40E5-BA91-FECE916D7D30}" srcOrd="7" destOrd="0" presId="urn:microsoft.com/office/officeart/2005/8/layout/equation1"/>
    <dgm:cxn modelId="{DB9BB673-691C-415B-B395-47CB3F3A0C96}" type="presParOf" srcId="{7DC9B187-AFA5-41B5-84A0-25019DF6C028}" destId="{053A1402-DB7E-483D-AE51-1F73B9D19A0D}" srcOrd="8" destOrd="0" presId="urn:microsoft.com/office/officeart/2005/8/layout/equation1"/>
    <dgm:cxn modelId="{4E6A868F-7B70-4A1D-B23B-07F431242CC4}" type="presParOf" srcId="{7DC9B187-AFA5-41B5-84A0-25019DF6C028}" destId="{881AE500-FA75-465E-BF62-B6A284BEDF57}" srcOrd="9" destOrd="0" presId="urn:microsoft.com/office/officeart/2005/8/layout/equation1"/>
    <dgm:cxn modelId="{16EAD6F1-58D0-4926-A835-789F45E9D6BD}" type="presParOf" srcId="{7DC9B187-AFA5-41B5-84A0-25019DF6C028}" destId="{04C70F35-AC67-4E60-A315-11C686691BF3}" srcOrd="10" destOrd="0" presId="urn:microsoft.com/office/officeart/2005/8/layout/equation1"/>
    <dgm:cxn modelId="{CE4935E2-ED3A-41D0-8D13-F047AE77DA02}" type="presParOf" srcId="{7DC9B187-AFA5-41B5-84A0-25019DF6C028}" destId="{8B6D4CE7-B7E0-4360-9555-930DD962A0A5}" srcOrd="11" destOrd="0" presId="urn:microsoft.com/office/officeart/2005/8/layout/equation1"/>
    <dgm:cxn modelId="{03AA53C1-0251-465F-A25B-E711237366B8}" type="presParOf" srcId="{7DC9B187-AFA5-41B5-84A0-25019DF6C028}" destId="{D211E71C-379F-4E21-9B2B-77BA5EB70FE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7D5EC7-443B-470B-B796-BBB330F9EFC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70479-4A81-4165-9952-7BDCC0F48FD1}">
      <dgm:prSet phldrT="[Text]"/>
      <dgm:spPr/>
      <dgm:t>
        <a:bodyPr/>
        <a:lstStyle/>
        <a:p>
          <a:r>
            <a:rPr lang="en-US" dirty="0" smtClean="0"/>
            <a:t>Science </a:t>
          </a:r>
          <a:endParaRPr lang="en-US" dirty="0"/>
        </a:p>
      </dgm:t>
    </dgm:pt>
    <dgm:pt modelId="{30C74D41-7B78-47C9-A226-1CDC1AC8801D}" type="parTrans" cxnId="{126CDC1E-A6DA-4AB6-9B17-83B1627CF2B7}">
      <dgm:prSet/>
      <dgm:spPr/>
      <dgm:t>
        <a:bodyPr/>
        <a:lstStyle/>
        <a:p>
          <a:endParaRPr lang="en-US"/>
        </a:p>
      </dgm:t>
    </dgm:pt>
    <dgm:pt modelId="{95059BB4-6CD2-461F-8589-171C2FBABBAA}" type="sibTrans" cxnId="{126CDC1E-A6DA-4AB6-9B17-83B1627CF2B7}">
      <dgm:prSet/>
      <dgm:spPr/>
      <dgm:t>
        <a:bodyPr/>
        <a:lstStyle/>
        <a:p>
          <a:endParaRPr lang="en-US"/>
        </a:p>
      </dgm:t>
    </dgm:pt>
    <dgm:pt modelId="{CAE2F76C-AADF-4524-8EE9-E32CF8D1CC68}">
      <dgm:prSet phldrT="[Text]"/>
      <dgm:spPr/>
      <dgm:t>
        <a:bodyPr/>
        <a:lstStyle/>
        <a:p>
          <a:r>
            <a:rPr lang="en-US" dirty="0" smtClean="0"/>
            <a:t>“Champions”</a:t>
          </a:r>
          <a:endParaRPr lang="en-US" dirty="0"/>
        </a:p>
      </dgm:t>
    </dgm:pt>
    <dgm:pt modelId="{5F2A01F1-3B42-4EEA-B502-2C77E7B12E04}" type="parTrans" cxnId="{9AAFDB40-DE2C-4BE6-90B7-DA15A43FC2AF}">
      <dgm:prSet/>
      <dgm:spPr/>
      <dgm:t>
        <a:bodyPr/>
        <a:lstStyle/>
        <a:p>
          <a:endParaRPr lang="en-US"/>
        </a:p>
      </dgm:t>
    </dgm:pt>
    <dgm:pt modelId="{38A75655-9553-4BE0-BA1A-68668045E1CC}" type="sibTrans" cxnId="{9AAFDB40-DE2C-4BE6-90B7-DA15A43FC2AF}">
      <dgm:prSet/>
      <dgm:spPr/>
      <dgm:t>
        <a:bodyPr/>
        <a:lstStyle/>
        <a:p>
          <a:endParaRPr lang="en-US"/>
        </a:p>
      </dgm:t>
    </dgm:pt>
    <dgm:pt modelId="{30C23BC7-00E0-424E-B1A3-B24BF5704B79}">
      <dgm:prSet phldrT="[Text]"/>
      <dgm:spPr/>
      <dgm:t>
        <a:bodyPr/>
        <a:lstStyle/>
        <a:p>
          <a:r>
            <a:rPr lang="en-US" dirty="0" smtClean="0"/>
            <a:t>Managers</a:t>
          </a:r>
        </a:p>
      </dgm:t>
    </dgm:pt>
    <dgm:pt modelId="{66D282DD-0FA3-452D-B0D1-765802D0E41E}" type="parTrans" cxnId="{84B06FA0-6CFB-4134-8121-8DCA524DB2CE}">
      <dgm:prSet/>
      <dgm:spPr/>
      <dgm:t>
        <a:bodyPr/>
        <a:lstStyle/>
        <a:p>
          <a:endParaRPr lang="en-US"/>
        </a:p>
      </dgm:t>
    </dgm:pt>
    <dgm:pt modelId="{EE9121B9-B453-4FC8-9275-AFA52526F081}" type="sibTrans" cxnId="{84B06FA0-6CFB-4134-8121-8DCA524DB2CE}">
      <dgm:prSet/>
      <dgm:spPr/>
      <dgm:t>
        <a:bodyPr/>
        <a:lstStyle/>
        <a:p>
          <a:endParaRPr lang="en-US"/>
        </a:p>
      </dgm:t>
    </dgm:pt>
    <dgm:pt modelId="{A6A0A3A7-F0F1-466E-B9A6-CE2D4BE006DA}">
      <dgm:prSet phldrT="[Text]" custT="1"/>
      <dgm:spPr/>
      <dgm:t>
        <a:bodyPr/>
        <a:lstStyle/>
        <a:p>
          <a:r>
            <a:rPr lang="en-US" sz="2000" dirty="0" smtClean="0"/>
            <a:t>Research Community </a:t>
          </a:r>
          <a:r>
            <a:rPr lang="en-US" sz="1600" dirty="0" smtClean="0"/>
            <a:t>(funders &amp; academics)</a:t>
          </a:r>
          <a:endParaRPr lang="en-US" sz="2000" dirty="0"/>
        </a:p>
      </dgm:t>
    </dgm:pt>
    <dgm:pt modelId="{FBE9F684-7934-45D1-BEA2-B242F1C0B4A6}" type="parTrans" cxnId="{16BD9FD9-279E-4CF2-AB0B-6989A07FAD72}">
      <dgm:prSet/>
      <dgm:spPr/>
      <dgm:t>
        <a:bodyPr/>
        <a:lstStyle/>
        <a:p>
          <a:endParaRPr lang="en-US"/>
        </a:p>
      </dgm:t>
    </dgm:pt>
    <dgm:pt modelId="{A69A588E-9986-4947-B1A5-DDF6DF7D63EE}" type="sibTrans" cxnId="{16BD9FD9-279E-4CF2-AB0B-6989A07FAD72}">
      <dgm:prSet/>
      <dgm:spPr/>
      <dgm:t>
        <a:bodyPr/>
        <a:lstStyle/>
        <a:p>
          <a:endParaRPr lang="en-US"/>
        </a:p>
      </dgm:t>
    </dgm:pt>
    <dgm:pt modelId="{6675056E-47DE-4139-9A60-19BE055EFFEE}" type="pres">
      <dgm:prSet presAssocID="{F17D5EC7-443B-470B-B796-BBB330F9EF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6CA56-8400-47C5-8698-CB33BC8E5DC6}" type="pres">
      <dgm:prSet presAssocID="{35270479-4A81-4165-9952-7BDCC0F48FD1}" presName="centerShape" presStyleLbl="node0" presStyleIdx="0" presStyleCnt="1"/>
      <dgm:spPr/>
      <dgm:t>
        <a:bodyPr/>
        <a:lstStyle/>
        <a:p>
          <a:endParaRPr lang="en-US"/>
        </a:p>
      </dgm:t>
    </dgm:pt>
    <dgm:pt modelId="{3B9AD752-3A4D-4D4F-8965-F693302BE30D}" type="pres">
      <dgm:prSet presAssocID="{5F2A01F1-3B42-4EEA-B502-2C77E7B12E04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22D281D-7BD3-41A6-862D-98BB82C1AC9B}" type="pres">
      <dgm:prSet presAssocID="{CAE2F76C-AADF-4524-8EE9-E32CF8D1CC6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298F7-1812-4644-BDF5-D910EF6022FE}" type="pres">
      <dgm:prSet presAssocID="{66D282DD-0FA3-452D-B0D1-765802D0E41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D15F7BC-951C-4E43-92F9-482934023F0C}" type="pres">
      <dgm:prSet presAssocID="{30C23BC7-00E0-424E-B1A3-B24BF5704B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4C064-70FC-442A-B526-8B1DBEE03DA3}" type="pres">
      <dgm:prSet presAssocID="{FBE9F684-7934-45D1-BEA2-B242F1C0B4A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F32BA3E2-D912-41E3-8B3D-4ED9ED2FF934}" type="pres">
      <dgm:prSet presAssocID="{A6A0A3A7-F0F1-466E-B9A6-CE2D4BE006D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06FA0-6CFB-4134-8121-8DCA524DB2CE}" srcId="{35270479-4A81-4165-9952-7BDCC0F48FD1}" destId="{30C23BC7-00E0-424E-B1A3-B24BF5704B79}" srcOrd="1" destOrd="0" parTransId="{66D282DD-0FA3-452D-B0D1-765802D0E41E}" sibTransId="{EE9121B9-B453-4FC8-9275-AFA52526F081}"/>
    <dgm:cxn modelId="{B3543872-2D3F-4915-9680-BCA170725614}" type="presOf" srcId="{30C23BC7-00E0-424E-B1A3-B24BF5704B79}" destId="{2D15F7BC-951C-4E43-92F9-482934023F0C}" srcOrd="0" destOrd="0" presId="urn:microsoft.com/office/officeart/2005/8/layout/radial4"/>
    <dgm:cxn modelId="{094D43B1-90B3-4B8A-AC2E-FD7F3CEF7997}" type="presOf" srcId="{F17D5EC7-443B-470B-B796-BBB330F9EFCE}" destId="{6675056E-47DE-4139-9A60-19BE055EFFEE}" srcOrd="0" destOrd="0" presId="urn:microsoft.com/office/officeart/2005/8/layout/radial4"/>
    <dgm:cxn modelId="{16BD9FD9-279E-4CF2-AB0B-6989A07FAD72}" srcId="{35270479-4A81-4165-9952-7BDCC0F48FD1}" destId="{A6A0A3A7-F0F1-466E-B9A6-CE2D4BE006DA}" srcOrd="2" destOrd="0" parTransId="{FBE9F684-7934-45D1-BEA2-B242F1C0B4A6}" sibTransId="{A69A588E-9986-4947-B1A5-DDF6DF7D63EE}"/>
    <dgm:cxn modelId="{B7828ED7-5498-4FA5-8D72-E78E80A94492}" type="presOf" srcId="{A6A0A3A7-F0F1-466E-B9A6-CE2D4BE006DA}" destId="{F32BA3E2-D912-41E3-8B3D-4ED9ED2FF934}" srcOrd="0" destOrd="0" presId="urn:microsoft.com/office/officeart/2005/8/layout/radial4"/>
    <dgm:cxn modelId="{DFFD89E8-470A-4621-AE85-7073EA1B5DCB}" type="presOf" srcId="{FBE9F684-7934-45D1-BEA2-B242F1C0B4A6}" destId="{E444C064-70FC-442A-B526-8B1DBEE03DA3}" srcOrd="0" destOrd="0" presId="urn:microsoft.com/office/officeart/2005/8/layout/radial4"/>
    <dgm:cxn modelId="{9AAFDB40-DE2C-4BE6-90B7-DA15A43FC2AF}" srcId="{35270479-4A81-4165-9952-7BDCC0F48FD1}" destId="{CAE2F76C-AADF-4524-8EE9-E32CF8D1CC68}" srcOrd="0" destOrd="0" parTransId="{5F2A01F1-3B42-4EEA-B502-2C77E7B12E04}" sibTransId="{38A75655-9553-4BE0-BA1A-68668045E1CC}"/>
    <dgm:cxn modelId="{09DFF527-24AC-4170-B9FB-128E6E21A868}" type="presOf" srcId="{66D282DD-0FA3-452D-B0D1-765802D0E41E}" destId="{24C298F7-1812-4644-BDF5-D910EF6022FE}" srcOrd="0" destOrd="0" presId="urn:microsoft.com/office/officeart/2005/8/layout/radial4"/>
    <dgm:cxn modelId="{126CDC1E-A6DA-4AB6-9B17-83B1627CF2B7}" srcId="{F17D5EC7-443B-470B-B796-BBB330F9EFCE}" destId="{35270479-4A81-4165-9952-7BDCC0F48FD1}" srcOrd="0" destOrd="0" parTransId="{30C74D41-7B78-47C9-A226-1CDC1AC8801D}" sibTransId="{95059BB4-6CD2-461F-8589-171C2FBABBAA}"/>
    <dgm:cxn modelId="{47FB989F-7D87-4EA1-9570-95CE610AB1A3}" type="presOf" srcId="{CAE2F76C-AADF-4524-8EE9-E32CF8D1CC68}" destId="{C22D281D-7BD3-41A6-862D-98BB82C1AC9B}" srcOrd="0" destOrd="0" presId="urn:microsoft.com/office/officeart/2005/8/layout/radial4"/>
    <dgm:cxn modelId="{A4832F8A-E84B-4B5D-BEDF-8B1B50B63B29}" type="presOf" srcId="{35270479-4A81-4165-9952-7BDCC0F48FD1}" destId="{6126CA56-8400-47C5-8698-CB33BC8E5DC6}" srcOrd="0" destOrd="0" presId="urn:microsoft.com/office/officeart/2005/8/layout/radial4"/>
    <dgm:cxn modelId="{184E5635-A87B-4FDD-B8B7-0ACD77D856BB}" type="presOf" srcId="{5F2A01F1-3B42-4EEA-B502-2C77E7B12E04}" destId="{3B9AD752-3A4D-4D4F-8965-F693302BE30D}" srcOrd="0" destOrd="0" presId="urn:microsoft.com/office/officeart/2005/8/layout/radial4"/>
    <dgm:cxn modelId="{73BF25A2-0AAC-41D1-AB57-439005F1D419}" type="presParOf" srcId="{6675056E-47DE-4139-9A60-19BE055EFFEE}" destId="{6126CA56-8400-47C5-8698-CB33BC8E5DC6}" srcOrd="0" destOrd="0" presId="urn:microsoft.com/office/officeart/2005/8/layout/radial4"/>
    <dgm:cxn modelId="{C53A4895-C8C5-4AF8-B8B0-5144224493FB}" type="presParOf" srcId="{6675056E-47DE-4139-9A60-19BE055EFFEE}" destId="{3B9AD752-3A4D-4D4F-8965-F693302BE30D}" srcOrd="1" destOrd="0" presId="urn:microsoft.com/office/officeart/2005/8/layout/radial4"/>
    <dgm:cxn modelId="{487834C5-0C32-447A-9443-8EE1C6C8B4FD}" type="presParOf" srcId="{6675056E-47DE-4139-9A60-19BE055EFFEE}" destId="{C22D281D-7BD3-41A6-862D-98BB82C1AC9B}" srcOrd="2" destOrd="0" presId="urn:microsoft.com/office/officeart/2005/8/layout/radial4"/>
    <dgm:cxn modelId="{6B6111E0-5BE4-4649-A3F3-B6CC56E3CBD9}" type="presParOf" srcId="{6675056E-47DE-4139-9A60-19BE055EFFEE}" destId="{24C298F7-1812-4644-BDF5-D910EF6022FE}" srcOrd="3" destOrd="0" presId="urn:microsoft.com/office/officeart/2005/8/layout/radial4"/>
    <dgm:cxn modelId="{AA0CA8D9-3440-44AC-995F-AEEE283275A7}" type="presParOf" srcId="{6675056E-47DE-4139-9A60-19BE055EFFEE}" destId="{2D15F7BC-951C-4E43-92F9-482934023F0C}" srcOrd="4" destOrd="0" presId="urn:microsoft.com/office/officeart/2005/8/layout/radial4"/>
    <dgm:cxn modelId="{E39782E9-1E55-4DFB-97AD-1E4116CCC638}" type="presParOf" srcId="{6675056E-47DE-4139-9A60-19BE055EFFEE}" destId="{E444C064-70FC-442A-B526-8B1DBEE03DA3}" srcOrd="5" destOrd="0" presId="urn:microsoft.com/office/officeart/2005/8/layout/radial4"/>
    <dgm:cxn modelId="{F0A5E7B7-8808-4649-B1AB-5C1EF238CDAC}" type="presParOf" srcId="{6675056E-47DE-4139-9A60-19BE055EFFEE}" destId="{F32BA3E2-D912-41E3-8B3D-4ED9ED2FF93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7D5EC7-443B-470B-B796-BBB330F9EFC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270479-4A81-4165-9952-7BDCC0F48FD1}">
      <dgm:prSet phldrT="[Text]"/>
      <dgm:spPr/>
      <dgm:t>
        <a:bodyPr/>
        <a:lstStyle/>
        <a:p>
          <a:r>
            <a:rPr lang="en-US" dirty="0" smtClean="0"/>
            <a:t>Science </a:t>
          </a:r>
          <a:endParaRPr lang="en-US" dirty="0"/>
        </a:p>
      </dgm:t>
    </dgm:pt>
    <dgm:pt modelId="{30C74D41-7B78-47C9-A226-1CDC1AC8801D}" type="parTrans" cxnId="{126CDC1E-A6DA-4AB6-9B17-83B1627CF2B7}">
      <dgm:prSet/>
      <dgm:spPr/>
      <dgm:t>
        <a:bodyPr/>
        <a:lstStyle/>
        <a:p>
          <a:endParaRPr lang="en-US"/>
        </a:p>
      </dgm:t>
    </dgm:pt>
    <dgm:pt modelId="{95059BB4-6CD2-461F-8589-171C2FBABBAA}" type="sibTrans" cxnId="{126CDC1E-A6DA-4AB6-9B17-83B1627CF2B7}">
      <dgm:prSet/>
      <dgm:spPr/>
      <dgm:t>
        <a:bodyPr/>
        <a:lstStyle/>
        <a:p>
          <a:endParaRPr lang="en-US"/>
        </a:p>
      </dgm:t>
    </dgm:pt>
    <dgm:pt modelId="{A6A0A3A7-F0F1-466E-B9A6-CE2D4BE006DA}">
      <dgm:prSet phldrT="[Text]" custT="1"/>
      <dgm:spPr/>
      <dgm:t>
        <a:bodyPr/>
        <a:lstStyle/>
        <a:p>
          <a:r>
            <a:rPr lang="en-US" sz="2400" dirty="0" smtClean="0"/>
            <a:t>Research Community </a:t>
          </a:r>
          <a:r>
            <a:rPr lang="en-US" sz="1600" dirty="0" smtClean="0"/>
            <a:t>(funders &amp; academics)</a:t>
          </a:r>
          <a:endParaRPr lang="en-US" sz="1600" dirty="0"/>
        </a:p>
      </dgm:t>
    </dgm:pt>
    <dgm:pt modelId="{A69A588E-9986-4947-B1A5-DDF6DF7D63EE}" type="sibTrans" cxnId="{16BD9FD9-279E-4CF2-AB0B-6989A07FAD72}">
      <dgm:prSet/>
      <dgm:spPr/>
      <dgm:t>
        <a:bodyPr/>
        <a:lstStyle/>
        <a:p>
          <a:endParaRPr lang="en-US"/>
        </a:p>
      </dgm:t>
    </dgm:pt>
    <dgm:pt modelId="{FBE9F684-7934-45D1-BEA2-B242F1C0B4A6}" type="parTrans" cxnId="{16BD9FD9-279E-4CF2-AB0B-6989A07FAD72}">
      <dgm:prSet/>
      <dgm:spPr/>
      <dgm:t>
        <a:bodyPr/>
        <a:lstStyle/>
        <a:p>
          <a:endParaRPr lang="en-US"/>
        </a:p>
      </dgm:t>
    </dgm:pt>
    <dgm:pt modelId="{6675056E-47DE-4139-9A60-19BE055EFFEE}" type="pres">
      <dgm:prSet presAssocID="{F17D5EC7-443B-470B-B796-BBB330F9EF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6CA56-8400-47C5-8698-CB33BC8E5DC6}" type="pres">
      <dgm:prSet presAssocID="{35270479-4A81-4165-9952-7BDCC0F48FD1}" presName="centerShape" presStyleLbl="node0" presStyleIdx="0" presStyleCnt="1"/>
      <dgm:spPr/>
      <dgm:t>
        <a:bodyPr/>
        <a:lstStyle/>
        <a:p>
          <a:endParaRPr lang="en-US"/>
        </a:p>
      </dgm:t>
    </dgm:pt>
    <dgm:pt modelId="{E444C064-70FC-442A-B526-8B1DBEE03DA3}" type="pres">
      <dgm:prSet presAssocID="{FBE9F684-7934-45D1-BEA2-B242F1C0B4A6}" presName="parTrans" presStyleLbl="bgSibTrans2D1" presStyleIdx="0" presStyleCnt="1"/>
      <dgm:spPr/>
      <dgm:t>
        <a:bodyPr/>
        <a:lstStyle/>
        <a:p>
          <a:endParaRPr lang="en-US"/>
        </a:p>
      </dgm:t>
    </dgm:pt>
    <dgm:pt modelId="{F32BA3E2-D912-41E3-8B3D-4ED9ED2FF934}" type="pres">
      <dgm:prSet presAssocID="{A6A0A3A7-F0F1-466E-B9A6-CE2D4BE006D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D9FD9-279E-4CF2-AB0B-6989A07FAD72}" srcId="{35270479-4A81-4165-9952-7BDCC0F48FD1}" destId="{A6A0A3A7-F0F1-466E-B9A6-CE2D4BE006DA}" srcOrd="0" destOrd="0" parTransId="{FBE9F684-7934-45D1-BEA2-B242F1C0B4A6}" sibTransId="{A69A588E-9986-4947-B1A5-DDF6DF7D63EE}"/>
    <dgm:cxn modelId="{694497A5-03D9-45A6-88DF-889F588938A8}" type="presOf" srcId="{A6A0A3A7-F0F1-466E-B9A6-CE2D4BE006DA}" destId="{F32BA3E2-D912-41E3-8B3D-4ED9ED2FF934}" srcOrd="0" destOrd="0" presId="urn:microsoft.com/office/officeart/2005/8/layout/radial4"/>
    <dgm:cxn modelId="{126CDC1E-A6DA-4AB6-9B17-83B1627CF2B7}" srcId="{F17D5EC7-443B-470B-B796-BBB330F9EFCE}" destId="{35270479-4A81-4165-9952-7BDCC0F48FD1}" srcOrd="0" destOrd="0" parTransId="{30C74D41-7B78-47C9-A226-1CDC1AC8801D}" sibTransId="{95059BB4-6CD2-461F-8589-171C2FBABBAA}"/>
    <dgm:cxn modelId="{BCFCC922-E246-473B-8BEF-7F0EB8FC22E5}" type="presOf" srcId="{35270479-4A81-4165-9952-7BDCC0F48FD1}" destId="{6126CA56-8400-47C5-8698-CB33BC8E5DC6}" srcOrd="0" destOrd="0" presId="urn:microsoft.com/office/officeart/2005/8/layout/radial4"/>
    <dgm:cxn modelId="{1E24517D-B3CB-4657-93A0-508D27AFE188}" type="presOf" srcId="{F17D5EC7-443B-470B-B796-BBB330F9EFCE}" destId="{6675056E-47DE-4139-9A60-19BE055EFFEE}" srcOrd="0" destOrd="0" presId="urn:microsoft.com/office/officeart/2005/8/layout/radial4"/>
    <dgm:cxn modelId="{9A7B31CF-9BE3-49B4-997A-983080DDDF45}" type="presOf" srcId="{FBE9F684-7934-45D1-BEA2-B242F1C0B4A6}" destId="{E444C064-70FC-442A-B526-8B1DBEE03DA3}" srcOrd="0" destOrd="0" presId="urn:microsoft.com/office/officeart/2005/8/layout/radial4"/>
    <dgm:cxn modelId="{EB322FA9-1F6E-4A98-AD36-65A5AA087C50}" type="presParOf" srcId="{6675056E-47DE-4139-9A60-19BE055EFFEE}" destId="{6126CA56-8400-47C5-8698-CB33BC8E5DC6}" srcOrd="0" destOrd="0" presId="urn:microsoft.com/office/officeart/2005/8/layout/radial4"/>
    <dgm:cxn modelId="{3F14567C-E10C-4E7A-9AAC-5FD385CB7C8C}" type="presParOf" srcId="{6675056E-47DE-4139-9A60-19BE055EFFEE}" destId="{E444C064-70FC-442A-B526-8B1DBEE03DA3}" srcOrd="1" destOrd="0" presId="urn:microsoft.com/office/officeart/2005/8/layout/radial4"/>
    <dgm:cxn modelId="{37618F03-BC2A-4F07-9E9C-35C0FDF888C0}" type="presParOf" srcId="{6675056E-47DE-4139-9A60-19BE055EFFEE}" destId="{F32BA3E2-D912-41E3-8B3D-4ED9ED2FF934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F344-29A1-44D9-8549-1920A54A443E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1B1B-2510-4693-8797-1BB67C236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4CC0-74EE-4A5E-9A62-1DC2A956A804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A9F3A-8A5F-49E6-810E-15DB05FE7B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cloud – from publications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A9F3A-8A5F-49E6-810E-15DB05FE7BB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Authors - # of publications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A9F3A-8A5F-49E6-810E-15DB05FE7B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305" y="8830312"/>
            <a:ext cx="2971696" cy="4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7" tIns="45690" rIns="91377" bIns="45690" anchor="b"/>
          <a:lstStyle/>
          <a:p>
            <a:pPr algn="r" defTabSz="903505"/>
            <a:fld id="{7E86CBDF-E2AD-4D59-B120-E56C641CEECF}" type="slidenum">
              <a:rPr lang="en-US" sz="1100">
                <a:latin typeface="Times New Roman" pitchFamily="18" charset="0"/>
              </a:rPr>
              <a:pPr algn="r" defTabSz="903505"/>
              <a:t>9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793" y="4416743"/>
            <a:ext cx="5326420" cy="4469057"/>
          </a:xfrm>
          <a:noFill/>
        </p:spPr>
        <p:txBody>
          <a:bodyPr/>
          <a:lstStyle/>
          <a:p>
            <a:pPr marL="225488" indent="-225488"/>
            <a:endParaRPr lang="en-US" sz="9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489D-B877-47C9-8856-C4046240F714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D3CF-1050-4180-9E1E-6F12D7628DC4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AE91-7C31-411F-9B18-2C40A1409068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C928-79D8-48EB-838C-C51D84472A19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0618-1B45-4837-9355-2A93D2497F72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FA64B5-2431-4FA2-8C99-8A634051F94A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E52A-CD5D-4133-90AA-DCFDA60B53A5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4C78-C1EC-4C45-AC2E-A8CDD59F1E62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0194B-6413-4BB6-A88F-F7D092B1952D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C1EB-F671-45A8-A53E-1BFA22EBD75B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DE83F3-BD89-43C7-8C45-C22AD9769568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5EE809-6D81-4626-9BC8-6FF9465C93C4}" type="datetime1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C390CE7-0462-494A-9FE2-A1FB42691C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Hudson River Environmental Society</a:t>
            </a:r>
            <a:br>
              <a:rPr lang="en-US" sz="1600" dirty="0" smtClean="0"/>
            </a:br>
            <a:r>
              <a:rPr lang="en-US" sz="1600" dirty="0" smtClean="0"/>
              <a:t>The State of Hudson River Science Symposium</a:t>
            </a:r>
            <a:br>
              <a:rPr lang="en-US" sz="1600" dirty="0" smtClean="0"/>
            </a:br>
            <a:r>
              <a:rPr lang="en-US" sz="1600" dirty="0" smtClean="0"/>
              <a:t>April 24, 2013</a:t>
            </a: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295400" y="2209800"/>
            <a:ext cx="6477000" cy="38892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Providing Science in Support of Continuing Stewardship of the Hudson River: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/>
              <a:t> Are we up to the Challenge?</a:t>
            </a:r>
          </a:p>
          <a:p>
            <a:pPr algn="ctr">
              <a:spcBef>
                <a:spcPts val="0"/>
              </a:spcBef>
              <a:buNone/>
            </a:pPr>
            <a:endParaRPr lang="en-US" sz="2400" dirty="0" smtClean="0"/>
          </a:p>
          <a:p>
            <a:pPr algn="ctr">
              <a:spcBef>
                <a:spcPts val="0"/>
              </a:spcBef>
              <a:buNone/>
            </a:pPr>
            <a:endParaRPr lang="en-US" sz="24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/>
              <a:t>Dennis Suszkowski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/>
              <a:t>Quang Huynh</a:t>
            </a:r>
            <a:endParaRPr lang="en-US" sz="18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1800" dirty="0" smtClean="0"/>
              <a:t>Hudson River Foundation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43000" y="2209800"/>
          <a:ext cx="6484938" cy="397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Chart" r:id="rId3" imgW="8143846" imgH="5248319" progId="MSGraph.Chart.8">
                  <p:embed followColorScheme="full"/>
                </p:oleObj>
              </mc:Choice>
              <mc:Fallback>
                <p:oleObj name="Chart" r:id="rId3" imgW="8143846" imgH="524831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6484938" cy="397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Hudson River </a:t>
            </a:r>
            <a:r>
              <a:rPr lang="en-US" b="1" i="1" dirty="0"/>
              <a:t>Monitoring</a:t>
            </a:r>
            <a:r>
              <a:rPr lang="en-US" b="1" dirty="0"/>
              <a:t> </a:t>
            </a:r>
            <a:r>
              <a:rPr lang="en-US" sz="1800" b="1" dirty="0"/>
              <a:t>(Includes Assessments, Inventories, Surveys and Data Management)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by Funding Source: 1990-2000</a:t>
            </a:r>
          </a:p>
          <a:p>
            <a:pPr algn="ctr"/>
            <a:r>
              <a:rPr lang="en-US" sz="1800" b="1" dirty="0"/>
              <a:t>Total ~ $117 </a:t>
            </a:r>
            <a:r>
              <a:rPr lang="en-US" sz="1800" b="1" dirty="0" smtClean="0"/>
              <a:t>million (~$10.6M/yr)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2286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science in HR ~ $13M/yr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 smtClean="0"/>
              <a:t>Relevance</a:t>
            </a:r>
            <a:r>
              <a:rPr lang="en-US" sz="2800" dirty="0" smtClean="0"/>
              <a:t> - Goals for Future Stewardship of the Hudson</a:t>
            </a:r>
            <a:endParaRPr lang="en-US" sz="2800" dirty="0"/>
          </a:p>
        </p:txBody>
      </p:sp>
      <p:pic>
        <p:nvPicPr>
          <p:cNvPr id="57348" name="Picture 4" descr="The cover of the draft Hudson River Estuary Action Agenda showing a group of children with a blue cr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057400"/>
            <a:ext cx="1794357" cy="2318309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01752" y="2133600"/>
            <a:ext cx="4038600" cy="39197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Hudson River Estuary Program</a:t>
            </a:r>
          </a:p>
          <a:p>
            <a:r>
              <a:rPr lang="en-US" sz="2400" dirty="0" smtClean="0"/>
              <a:t>NY/NJ Harbor &amp; Estuary Program</a:t>
            </a:r>
          </a:p>
          <a:p>
            <a:r>
              <a:rPr lang="en-US" sz="2400" dirty="0" smtClean="0"/>
              <a:t>Hudson-Raritan Estuary Comprehensive Restoration Plan</a:t>
            </a:r>
            <a:endParaRPr lang="en-US" sz="2400" dirty="0"/>
          </a:p>
        </p:txBody>
      </p:sp>
      <p:pic>
        <p:nvPicPr>
          <p:cNvPr id="12" name="Content Placeholder 7" descr="HEP_Action_Plan-042711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10400" y="1752600"/>
            <a:ext cx="1707573" cy="2209800"/>
          </a:xfrm>
        </p:spPr>
      </p:pic>
      <p:pic>
        <p:nvPicPr>
          <p:cNvPr id="4" name="Picture 3" descr="CR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733800"/>
            <a:ext cx="1885260" cy="2438400"/>
          </a:xfrm>
          <a:prstGeom prst="rect">
            <a:avLst/>
          </a:prstGeom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aterfall-in-cohoes-new-york-before-and-after-hurricane-irene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239000" y="3124200"/>
            <a:ext cx="1702092" cy="2362200"/>
          </a:xfrm>
          <a:prstGeom prst="rect">
            <a:avLst/>
          </a:prstGeom>
        </p:spPr>
      </p:pic>
      <p:pic>
        <p:nvPicPr>
          <p:cNvPr id="17" name="Picture 4" descr="Hudson River Sustainable Shorel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2521585" cy="645182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886200"/>
            <a:ext cx="15077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385048" cy="732974"/>
          </a:xfrm>
        </p:spPr>
        <p:txBody>
          <a:bodyPr/>
          <a:lstStyle/>
          <a:p>
            <a:pPr algn="ctr"/>
            <a:r>
              <a:rPr lang="en-US" dirty="0" smtClean="0"/>
              <a:t>7 Focus Areas of HRF for Hudson River Science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2"/>
          </p:nvPr>
        </p:nvSpPr>
        <p:spPr>
          <a:xfrm>
            <a:off x="304800" y="2590800"/>
            <a:ext cx="4041648" cy="38184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Restore signature fisheries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Restore and improve habitats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Understand the watershed and its influence on river processes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Evaluate climate change impacts and implications (including extreme events)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Understand human use and interaction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Understand existing and emerging contaminants</a:t>
            </a:r>
          </a:p>
          <a:p>
            <a:pPr algn="l">
              <a:buFont typeface="Arial" pitchFamily="34" charset="0"/>
              <a:buChar char="•"/>
            </a:pPr>
            <a:r>
              <a:rPr lang="en-US" sz="1600" dirty="0" smtClean="0"/>
              <a:t>Evaluate ecosystem services and value </a:t>
            </a:r>
          </a:p>
          <a:p>
            <a:pPr algn="l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Mid-Term Future (i.e., 5 – 10 years)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486400"/>
            <a:ext cx="147233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590800"/>
            <a:ext cx="1616765" cy="13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581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5715000"/>
            <a:ext cx="2061541" cy="7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Stewardship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Diagram 9"/>
          <p:cNvGraphicFramePr/>
          <p:nvPr/>
        </p:nvGraphicFramePr>
        <p:xfrm>
          <a:off x="3352800" y="1905000"/>
          <a:ext cx="3733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914400" y="2514600"/>
          <a:ext cx="716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77000" y="3200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 smtClean="0"/>
              <a:t>Responsible planning &amp; management of resources, including restoration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 of Science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6764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Advocates for funding and projects plus participation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600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Nudge (through regulation), assess &amp; monitor</a:t>
            </a:r>
            <a:endParaRPr lang="en-US" sz="16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Partnering and Leveraging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115888" indent="0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b="1" dirty="0" smtClean="0"/>
              <a:t> </a:t>
            </a:r>
            <a:endParaRPr lang="en-US" sz="1600" dirty="0" smtClean="0"/>
          </a:p>
          <a:p>
            <a:pPr marL="115888" indent="0">
              <a:lnSpc>
                <a:spcPts val="2100"/>
              </a:lnSpc>
              <a:spcBef>
                <a:spcPts val="1200"/>
              </a:spcBef>
              <a:buFontTx/>
              <a:buNone/>
              <a:defRPr/>
            </a:pPr>
            <a:endParaRPr lang="en-US" sz="2000" b="1" dirty="0" smtClean="0"/>
          </a:p>
          <a:p>
            <a:pPr marL="458788">
              <a:lnSpc>
                <a:spcPts val="2100"/>
              </a:lnSpc>
              <a:spcBef>
                <a:spcPts val="1200"/>
              </a:spcBef>
              <a:defRPr/>
            </a:pPr>
            <a:endParaRPr lang="en-US" sz="2400" b="1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27010" y="1297153"/>
            <a:ext cx="8444753" cy="53842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5888" marR="0" lvl="0" indent="0" algn="l" defTabSz="914400" rtl="0" eaLnBrk="1" fontAlgn="auto" latinLnBrk="0" hangingPunct="1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5888" marR="0" lvl="0" indent="0" algn="l" defTabSz="914400" rtl="0" eaLnBrk="1" fontAlgn="auto" latinLnBrk="0" hangingPunct="1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8788" marR="0" lvl="0" indent="-274320" algn="l" defTabSz="914400" rtl="0" eaLnBrk="1" fontAlgn="auto" latinLnBrk="0" hangingPunct="1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>
            <a:stCxn id="91" idx="3"/>
            <a:endCxn id="115" idx="1"/>
          </p:cNvCxnSpPr>
          <p:nvPr/>
        </p:nvCxnSpPr>
        <p:spPr>
          <a:xfrm flipV="1">
            <a:off x="7145528" y="4286055"/>
            <a:ext cx="313187" cy="5"/>
          </a:xfrm>
          <a:prstGeom prst="line">
            <a:avLst/>
          </a:prstGeom>
          <a:ln w="95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80" idx="3"/>
            <a:endCxn id="92" idx="1"/>
          </p:cNvCxnSpPr>
          <p:nvPr/>
        </p:nvCxnSpPr>
        <p:spPr>
          <a:xfrm>
            <a:off x="5745287" y="3690510"/>
            <a:ext cx="424918" cy="595550"/>
          </a:xfrm>
          <a:prstGeom prst="line">
            <a:avLst/>
          </a:prstGeom>
          <a:ln w="95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8" idx="3"/>
            <a:endCxn id="92" idx="1"/>
          </p:cNvCxnSpPr>
          <p:nvPr/>
        </p:nvCxnSpPr>
        <p:spPr>
          <a:xfrm flipV="1">
            <a:off x="5745287" y="4286060"/>
            <a:ext cx="424918" cy="712123"/>
          </a:xfrm>
          <a:prstGeom prst="line">
            <a:avLst/>
          </a:prstGeom>
          <a:ln w="952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/>
          <p:cNvSpPr txBox="1">
            <a:spLocks/>
          </p:cNvSpPr>
          <p:nvPr/>
        </p:nvSpPr>
        <p:spPr>
          <a:xfrm>
            <a:off x="228600" y="1219200"/>
            <a:ext cx="4384964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Ecosystem Restoration Research: Leveraging of Funds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HRF funds of $570K leveraged an additional $2M in research and staff support between 2007 and 2012.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noFill/>
        </p:spPr>
        <p:txBody>
          <a:bodyPr>
            <a:normAutofit/>
          </a:bodyPr>
          <a:lstStyle/>
          <a:p>
            <a:fld id="{3D4BFC6E-8C9C-4A84-AF87-86FACC73E17D}" type="slidenum">
              <a:rPr lang="en-US" smtClean="0">
                <a:latin typeface="Arial" charset="0"/>
              </a:rPr>
              <a:pPr/>
              <a:t>15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27010" y="1297153"/>
            <a:ext cx="8444753" cy="53842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5888" marR="0" lvl="0" indent="0" algn="l" defTabSz="914400" rtl="0" eaLnBrk="1" fontAlgn="auto" latinLnBrk="0" hangingPunct="1"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5888" marR="0" lvl="0" indent="0" algn="l" defTabSz="914400" rtl="0" eaLnBrk="1" fontAlgn="auto" latinLnBrk="0" hangingPunct="1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8788" marR="0" lvl="0" indent="-274320" algn="l" defTabSz="914400" rtl="0" eaLnBrk="1" fontAlgn="auto" latinLnBrk="0" hangingPunct="1">
              <a:lnSpc>
                <a:spcPts val="21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6"/>
          <p:cNvGrpSpPr/>
          <p:nvPr/>
        </p:nvGrpSpPr>
        <p:grpSpPr>
          <a:xfrm>
            <a:off x="612726" y="3443055"/>
            <a:ext cx="989818" cy="494909"/>
            <a:chOff x="3125" y="2856518"/>
            <a:chExt cx="989818" cy="494909"/>
          </a:xfrm>
        </p:grpSpPr>
        <p:sp>
          <p:nvSpPr>
            <p:cNvPr id="13" name="Rounded Rectangle 12"/>
            <p:cNvSpPr/>
            <p:nvPr/>
          </p:nvSpPr>
          <p:spPr>
            <a:xfrm>
              <a:off x="3125" y="2856518"/>
              <a:ext cx="989818" cy="494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7620" y="2871013"/>
              <a:ext cx="960828" cy="465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 HRF grant: Bain, Habitat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 $50K</a:t>
              </a:r>
              <a:endParaRPr lang="en-US" sz="700" kern="1200" dirty="0"/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1998472" y="3443055"/>
            <a:ext cx="989818" cy="494909"/>
            <a:chOff x="1388871" y="2856518"/>
            <a:chExt cx="989818" cy="494909"/>
          </a:xfrm>
        </p:grpSpPr>
        <p:sp>
          <p:nvSpPr>
            <p:cNvPr id="19" name="Rounded Rectangle 18"/>
            <p:cNvSpPr/>
            <p:nvPr/>
          </p:nvSpPr>
          <p:spPr>
            <a:xfrm>
              <a:off x="1388871" y="2856518"/>
              <a:ext cx="989818" cy="494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1403366" y="2871013"/>
              <a:ext cx="960828" cy="465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TEC development: PA  contracts  to HRF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$350K</a:t>
              </a:r>
              <a:endParaRPr lang="en-US" sz="700" kern="1200" dirty="0"/>
            </a:p>
          </p:txBody>
        </p:sp>
      </p:grpSp>
      <p:grpSp>
        <p:nvGrpSpPr>
          <p:cNvPr id="24" name="Group 10"/>
          <p:cNvGrpSpPr/>
          <p:nvPr/>
        </p:nvGrpSpPr>
        <p:grpSpPr>
          <a:xfrm>
            <a:off x="3384218" y="2304763"/>
            <a:ext cx="989818" cy="494909"/>
            <a:chOff x="2774617" y="1718226"/>
            <a:chExt cx="989818" cy="494909"/>
          </a:xfrm>
        </p:grpSpPr>
        <p:sp>
          <p:nvSpPr>
            <p:cNvPr id="25" name="Rounded Rectangle 24"/>
            <p:cNvSpPr/>
            <p:nvPr/>
          </p:nvSpPr>
          <p:spPr>
            <a:xfrm>
              <a:off x="2774617" y="1718226"/>
              <a:ext cx="989818" cy="49490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12"/>
            <p:cNvSpPr/>
            <p:nvPr/>
          </p:nvSpPr>
          <p:spPr>
            <a:xfrm>
              <a:off x="2789112" y="1732721"/>
              <a:ext cx="960828" cy="465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HRF Grant: Levinton , Oysters, $220K</a:t>
              </a:r>
              <a:endParaRPr lang="en-US" sz="700" kern="1200" dirty="0"/>
            </a:p>
          </p:txBody>
        </p:sp>
      </p:grpSp>
      <p:grpSp>
        <p:nvGrpSpPr>
          <p:cNvPr id="27" name="Group 11"/>
          <p:cNvGrpSpPr/>
          <p:nvPr/>
        </p:nvGrpSpPr>
        <p:grpSpPr>
          <a:xfrm>
            <a:off x="4554668" y="1920988"/>
            <a:ext cx="34665" cy="693314"/>
            <a:chOff x="3945067" y="1334451"/>
            <a:chExt cx="34665" cy="693314"/>
          </a:xfrm>
        </p:grpSpPr>
        <p:sp>
          <p:nvSpPr>
            <p:cNvPr id="28" name="Straight Connector 13"/>
            <p:cNvSpPr/>
            <p:nvPr/>
          </p:nvSpPr>
          <p:spPr>
            <a:xfrm rot="18289469">
              <a:off x="3615742" y="1673209"/>
              <a:ext cx="693314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693314" y="789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Straight Connector 14"/>
            <p:cNvSpPr/>
            <p:nvPr/>
          </p:nvSpPr>
          <p:spPr>
            <a:xfrm rot="18289469">
              <a:off x="3945067" y="1663775"/>
              <a:ext cx="34665" cy="34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</p:grpSp>
      <p:grpSp>
        <p:nvGrpSpPr>
          <p:cNvPr id="30" name="Group 12"/>
          <p:cNvGrpSpPr/>
          <p:nvPr/>
        </p:nvGrpSpPr>
        <p:grpSpPr>
          <a:xfrm>
            <a:off x="4769964" y="1676400"/>
            <a:ext cx="989818" cy="494909"/>
            <a:chOff x="4160363" y="1149081"/>
            <a:chExt cx="989818" cy="494909"/>
          </a:xfrm>
          <a:solidFill>
            <a:schemeClr val="accent2"/>
          </a:solidFill>
        </p:grpSpPr>
        <p:sp>
          <p:nvSpPr>
            <p:cNvPr id="31" name="Rounded Rectangle 30"/>
            <p:cNvSpPr/>
            <p:nvPr/>
          </p:nvSpPr>
          <p:spPr>
            <a:xfrm>
              <a:off x="4160363" y="1149081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16"/>
            <p:cNvSpPr/>
            <p:nvPr/>
          </p:nvSpPr>
          <p:spPr>
            <a:xfrm>
              <a:off x="4174858" y="1163576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DEC Grant to Levinton: Oysters in Haverstraw Bay, $250K</a:t>
              </a:r>
              <a:endParaRPr lang="en-US" sz="700" kern="1200" dirty="0"/>
            </a:p>
          </p:txBody>
        </p:sp>
      </p:grpSp>
      <p:grpSp>
        <p:nvGrpSpPr>
          <p:cNvPr id="33" name="Group 13"/>
          <p:cNvGrpSpPr/>
          <p:nvPr/>
        </p:nvGrpSpPr>
        <p:grpSpPr>
          <a:xfrm>
            <a:off x="4374037" y="2542320"/>
            <a:ext cx="395927" cy="19796"/>
            <a:chOff x="3764436" y="1955783"/>
            <a:chExt cx="395927" cy="19796"/>
          </a:xfrm>
        </p:grpSpPr>
        <p:sp>
          <p:nvSpPr>
            <p:cNvPr id="34" name="Straight Connector 17"/>
            <p:cNvSpPr/>
            <p:nvPr/>
          </p:nvSpPr>
          <p:spPr>
            <a:xfrm>
              <a:off x="3764436" y="1957782"/>
              <a:ext cx="395927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395927" y="789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Straight Connector 18"/>
            <p:cNvSpPr/>
            <p:nvPr/>
          </p:nvSpPr>
          <p:spPr>
            <a:xfrm>
              <a:off x="3952501" y="1955783"/>
              <a:ext cx="19796" cy="19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</p:grpSp>
      <p:grpSp>
        <p:nvGrpSpPr>
          <p:cNvPr id="36" name="Group 14"/>
          <p:cNvGrpSpPr/>
          <p:nvPr/>
        </p:nvGrpSpPr>
        <p:grpSpPr>
          <a:xfrm>
            <a:off x="4769964" y="2304763"/>
            <a:ext cx="989818" cy="494909"/>
            <a:chOff x="4160363" y="1718226"/>
            <a:chExt cx="989818" cy="494909"/>
          </a:xfrm>
        </p:grpSpPr>
        <p:sp>
          <p:nvSpPr>
            <p:cNvPr id="37" name="Rounded Rectangle 36"/>
            <p:cNvSpPr/>
            <p:nvPr/>
          </p:nvSpPr>
          <p:spPr>
            <a:xfrm>
              <a:off x="4160363" y="1718226"/>
              <a:ext cx="989818" cy="49490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20"/>
            <p:cNvSpPr/>
            <p:nvPr/>
          </p:nvSpPr>
          <p:spPr>
            <a:xfrm>
              <a:off x="4174858" y="1732721"/>
              <a:ext cx="960828" cy="465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NFWF grant to HRF: Oyster sustainability in Jamaica Bay, $200K</a:t>
              </a:r>
              <a:endParaRPr lang="en-US" sz="700" kern="1200" dirty="0"/>
            </a:p>
          </p:txBody>
        </p:sp>
      </p:grpSp>
      <p:grpSp>
        <p:nvGrpSpPr>
          <p:cNvPr id="39" name="Group 15"/>
          <p:cNvGrpSpPr/>
          <p:nvPr/>
        </p:nvGrpSpPr>
        <p:grpSpPr>
          <a:xfrm>
            <a:off x="5713954" y="2397742"/>
            <a:ext cx="487586" cy="24379"/>
            <a:chOff x="5104353" y="1811205"/>
            <a:chExt cx="487586" cy="24379"/>
          </a:xfrm>
        </p:grpSpPr>
        <p:sp>
          <p:nvSpPr>
            <p:cNvPr id="40" name="Straight Connector 21"/>
            <p:cNvSpPr/>
            <p:nvPr/>
          </p:nvSpPr>
          <p:spPr>
            <a:xfrm rot="19457599">
              <a:off x="5104353" y="1815495"/>
              <a:ext cx="487586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487586" y="7899"/>
                  </a:lnTo>
                </a:path>
              </a:pathLst>
            </a:custGeom>
            <a:noFill/>
            <a:ln>
              <a:prstDash val="solid"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Straight Connector 22"/>
            <p:cNvSpPr/>
            <p:nvPr/>
          </p:nvSpPr>
          <p:spPr>
            <a:xfrm rot="19457599">
              <a:off x="5335956" y="1811205"/>
              <a:ext cx="24379" cy="24379"/>
            </a:xfrm>
            <a:prstGeom prst="rect">
              <a:avLst/>
            </a:prstGeom>
            <a:ln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6155710" y="2189572"/>
            <a:ext cx="989818" cy="494909"/>
            <a:chOff x="5546109" y="1433653"/>
            <a:chExt cx="989818" cy="494909"/>
          </a:xfrm>
          <a:solidFill>
            <a:schemeClr val="accent2"/>
          </a:solidFill>
        </p:grpSpPr>
        <p:sp>
          <p:nvSpPr>
            <p:cNvPr id="43" name="Rounded Rectangle 42"/>
            <p:cNvSpPr/>
            <p:nvPr/>
          </p:nvSpPr>
          <p:spPr>
            <a:xfrm>
              <a:off x="5546109" y="1433653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24"/>
            <p:cNvSpPr/>
            <p:nvPr/>
          </p:nvSpPr>
          <p:spPr>
            <a:xfrm>
              <a:off x="5560604" y="1448148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HRF grant to Levinton; Oysters in Jamaica Bay $75K</a:t>
              </a:r>
              <a:endParaRPr lang="en-US" sz="700" kern="1200" dirty="0"/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7145529" y="2418604"/>
            <a:ext cx="395927" cy="19796"/>
            <a:chOff x="6535928" y="1671210"/>
            <a:chExt cx="395927" cy="19796"/>
          </a:xfrm>
        </p:grpSpPr>
        <p:sp>
          <p:nvSpPr>
            <p:cNvPr id="46" name="Straight Connector 25"/>
            <p:cNvSpPr/>
            <p:nvPr/>
          </p:nvSpPr>
          <p:spPr>
            <a:xfrm>
              <a:off x="6535928" y="1673209"/>
              <a:ext cx="395927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395927" y="789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Straight Connector 26"/>
            <p:cNvSpPr/>
            <p:nvPr/>
          </p:nvSpPr>
          <p:spPr>
            <a:xfrm>
              <a:off x="6723994" y="1671210"/>
              <a:ext cx="19796" cy="19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 dirty="0"/>
            </a:p>
          </p:txBody>
        </p:sp>
      </p:grpSp>
      <p:grpSp>
        <p:nvGrpSpPr>
          <p:cNvPr id="48" name="Group 18"/>
          <p:cNvGrpSpPr/>
          <p:nvPr/>
        </p:nvGrpSpPr>
        <p:grpSpPr>
          <a:xfrm>
            <a:off x="7541456" y="2189572"/>
            <a:ext cx="989818" cy="494909"/>
            <a:chOff x="6931855" y="1433653"/>
            <a:chExt cx="989818" cy="494909"/>
          </a:xfrm>
          <a:solidFill>
            <a:schemeClr val="accent2"/>
          </a:solidFill>
        </p:grpSpPr>
        <p:sp>
          <p:nvSpPr>
            <p:cNvPr id="49" name="Rounded Rectangle 48"/>
            <p:cNvSpPr/>
            <p:nvPr/>
          </p:nvSpPr>
          <p:spPr>
            <a:xfrm>
              <a:off x="6931855" y="1433653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28"/>
            <p:cNvSpPr/>
            <p:nvPr/>
          </p:nvSpPr>
          <p:spPr>
            <a:xfrm>
              <a:off x="6946350" y="1448148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NFWF grant to Levinton/</a:t>
              </a:r>
              <a:r>
                <a:rPr lang="en-US" sz="700" kern="1200" dirty="0" err="1" smtClean="0"/>
                <a:t>Doall</a:t>
              </a:r>
              <a:r>
                <a:rPr lang="en-US" sz="700" kern="1200" dirty="0" smtClean="0"/>
                <a:t>:  Oysters in Jamaica Bay</a:t>
              </a:r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  <a:buNone/>
              </a:pPr>
              <a:r>
                <a:rPr lang="en-US" sz="700" dirty="0" smtClean="0"/>
                <a:t> $150K</a:t>
              </a:r>
              <a:endParaRPr lang="en-US" sz="700" kern="1200" dirty="0"/>
            </a:p>
          </p:txBody>
        </p:sp>
      </p:grpSp>
      <p:grpSp>
        <p:nvGrpSpPr>
          <p:cNvPr id="51" name="Group 19"/>
          <p:cNvGrpSpPr/>
          <p:nvPr/>
        </p:nvGrpSpPr>
        <p:grpSpPr>
          <a:xfrm>
            <a:off x="5713954" y="2682315"/>
            <a:ext cx="487586" cy="24379"/>
            <a:chOff x="5104353" y="2095778"/>
            <a:chExt cx="487586" cy="24379"/>
          </a:xfrm>
        </p:grpSpPr>
        <p:sp>
          <p:nvSpPr>
            <p:cNvPr id="52" name="Straight Connector 29"/>
            <p:cNvSpPr/>
            <p:nvPr/>
          </p:nvSpPr>
          <p:spPr>
            <a:xfrm rot="2142401">
              <a:off x="5104353" y="2100068"/>
              <a:ext cx="487586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487586" y="7899"/>
                  </a:lnTo>
                </a:path>
              </a:pathLst>
            </a:custGeom>
            <a:noFill/>
            <a:ln>
              <a:prstDash val="solid"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Straight Connector 30"/>
            <p:cNvSpPr/>
            <p:nvPr/>
          </p:nvSpPr>
          <p:spPr>
            <a:xfrm rot="2142401">
              <a:off x="5335956" y="2095778"/>
              <a:ext cx="24379" cy="24379"/>
            </a:xfrm>
            <a:prstGeom prst="rect">
              <a:avLst/>
            </a:prstGeom>
            <a:ln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54" name="Group 20"/>
          <p:cNvGrpSpPr/>
          <p:nvPr/>
        </p:nvGrpSpPr>
        <p:grpSpPr>
          <a:xfrm>
            <a:off x="6155710" y="2758718"/>
            <a:ext cx="989818" cy="494909"/>
            <a:chOff x="5546109" y="2002799"/>
            <a:chExt cx="989818" cy="494909"/>
          </a:xfrm>
          <a:solidFill>
            <a:schemeClr val="accent2"/>
          </a:solidFill>
        </p:grpSpPr>
        <p:sp>
          <p:nvSpPr>
            <p:cNvPr id="55" name="Rounded Rectangle 54"/>
            <p:cNvSpPr/>
            <p:nvPr/>
          </p:nvSpPr>
          <p:spPr>
            <a:xfrm>
              <a:off x="5546109" y="2002799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Rounded Rectangle 32"/>
            <p:cNvSpPr/>
            <p:nvPr/>
          </p:nvSpPr>
          <p:spPr>
            <a:xfrm>
              <a:off x="5560604" y="2017294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HRF grant to </a:t>
              </a:r>
              <a:r>
                <a:rPr lang="en-US" sz="700" kern="1200" dirty="0" err="1" smtClean="0"/>
                <a:t>HydroQual</a:t>
              </a:r>
              <a:r>
                <a:rPr lang="en-US" sz="700" kern="1200" dirty="0" smtClean="0"/>
                <a:t>:  Modeling oyster transport, $60K</a:t>
              </a:r>
              <a:endParaRPr lang="en-US" sz="700" kern="1200" dirty="0"/>
            </a:p>
          </p:txBody>
        </p:sp>
      </p:grpSp>
      <p:grpSp>
        <p:nvGrpSpPr>
          <p:cNvPr id="57" name="Group 21"/>
          <p:cNvGrpSpPr/>
          <p:nvPr/>
        </p:nvGrpSpPr>
        <p:grpSpPr>
          <a:xfrm>
            <a:off x="7145529" y="2952004"/>
            <a:ext cx="395927" cy="19796"/>
            <a:chOff x="6535928" y="2240356"/>
            <a:chExt cx="395927" cy="19796"/>
          </a:xfrm>
        </p:grpSpPr>
        <p:sp>
          <p:nvSpPr>
            <p:cNvPr id="58" name="Straight Connector 33"/>
            <p:cNvSpPr/>
            <p:nvPr/>
          </p:nvSpPr>
          <p:spPr>
            <a:xfrm>
              <a:off x="6535928" y="2242355"/>
              <a:ext cx="395927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395927" y="789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Straight Connector 34"/>
            <p:cNvSpPr/>
            <p:nvPr/>
          </p:nvSpPr>
          <p:spPr>
            <a:xfrm>
              <a:off x="6723994" y="2240356"/>
              <a:ext cx="19796" cy="19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0" name="Group 22"/>
          <p:cNvGrpSpPr/>
          <p:nvPr/>
        </p:nvGrpSpPr>
        <p:grpSpPr>
          <a:xfrm>
            <a:off x="7541456" y="2758718"/>
            <a:ext cx="989818" cy="494909"/>
            <a:chOff x="6931855" y="2002799"/>
            <a:chExt cx="989818" cy="494909"/>
          </a:xfrm>
          <a:solidFill>
            <a:schemeClr val="accent2"/>
          </a:solidFill>
        </p:grpSpPr>
        <p:sp>
          <p:nvSpPr>
            <p:cNvPr id="61" name="Rounded Rectangle 60"/>
            <p:cNvSpPr/>
            <p:nvPr/>
          </p:nvSpPr>
          <p:spPr>
            <a:xfrm>
              <a:off x="6931855" y="2002799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Rounded Rectangle 36"/>
            <p:cNvSpPr/>
            <p:nvPr/>
          </p:nvSpPr>
          <p:spPr>
            <a:xfrm>
              <a:off x="6946350" y="2017294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NYCDEP Oyster modeling to </a:t>
              </a:r>
              <a:r>
                <a:rPr lang="en-US" sz="700" kern="1200" dirty="0" err="1" smtClean="0"/>
                <a:t>HydroQual</a:t>
              </a:r>
              <a:endParaRPr lang="en-US" sz="700" kern="1200" dirty="0" smtClean="0"/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 $100K</a:t>
              </a:r>
              <a:endParaRPr lang="en-US" sz="700" kern="1200" dirty="0"/>
            </a:p>
          </p:txBody>
        </p:sp>
      </p:grpSp>
      <p:grpSp>
        <p:nvGrpSpPr>
          <p:cNvPr id="63" name="Group 23"/>
          <p:cNvGrpSpPr/>
          <p:nvPr/>
        </p:nvGrpSpPr>
        <p:grpSpPr>
          <a:xfrm>
            <a:off x="4514632" y="2511515"/>
            <a:ext cx="32196" cy="643933"/>
            <a:chOff x="3905031" y="1924978"/>
            <a:chExt cx="32196" cy="643933"/>
          </a:xfrm>
        </p:grpSpPr>
        <p:sp>
          <p:nvSpPr>
            <p:cNvPr id="64" name="Straight Connector 37"/>
            <p:cNvSpPr/>
            <p:nvPr/>
          </p:nvSpPr>
          <p:spPr>
            <a:xfrm rot="3652661">
              <a:off x="3599163" y="2239046"/>
              <a:ext cx="643933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643933" y="789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Straight Connector 38"/>
            <p:cNvSpPr/>
            <p:nvPr/>
          </p:nvSpPr>
          <p:spPr>
            <a:xfrm rot="3652661">
              <a:off x="3905031" y="2230847"/>
              <a:ext cx="32196" cy="321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6" name="Group 24"/>
          <p:cNvGrpSpPr/>
          <p:nvPr/>
        </p:nvGrpSpPr>
        <p:grpSpPr>
          <a:xfrm>
            <a:off x="4756698" y="2895600"/>
            <a:ext cx="989818" cy="494909"/>
            <a:chOff x="4077822" y="2280755"/>
            <a:chExt cx="989818" cy="494909"/>
          </a:xfrm>
          <a:solidFill>
            <a:schemeClr val="accent2"/>
          </a:solidFill>
        </p:grpSpPr>
        <p:sp>
          <p:nvSpPr>
            <p:cNvPr id="67" name="Rounded Rectangle 66"/>
            <p:cNvSpPr/>
            <p:nvPr/>
          </p:nvSpPr>
          <p:spPr>
            <a:xfrm>
              <a:off x="4077822" y="2280755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0"/>
            <p:cNvSpPr/>
            <p:nvPr/>
          </p:nvSpPr>
          <p:spPr>
            <a:xfrm>
              <a:off x="4092317" y="2295250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US FWS :  Oysters in Jamaica Bay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 $75K</a:t>
              </a:r>
              <a:endParaRPr lang="en-US" sz="700" kern="1200" dirty="0"/>
            </a:p>
          </p:txBody>
        </p:sp>
      </p:grpSp>
      <p:grpSp>
        <p:nvGrpSpPr>
          <p:cNvPr id="72" name="Group 26"/>
          <p:cNvGrpSpPr/>
          <p:nvPr/>
        </p:nvGrpSpPr>
        <p:grpSpPr>
          <a:xfrm>
            <a:off x="3384218" y="4012200"/>
            <a:ext cx="989818" cy="494909"/>
            <a:chOff x="2774617" y="3425663"/>
            <a:chExt cx="989818" cy="494909"/>
          </a:xfrm>
        </p:grpSpPr>
        <p:sp>
          <p:nvSpPr>
            <p:cNvPr id="73" name="Rounded Rectangle 72"/>
            <p:cNvSpPr/>
            <p:nvPr/>
          </p:nvSpPr>
          <p:spPr>
            <a:xfrm>
              <a:off x="2774617" y="3425663"/>
              <a:ext cx="989818" cy="49490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ounded Rectangle 44"/>
            <p:cNvSpPr/>
            <p:nvPr/>
          </p:nvSpPr>
          <p:spPr>
            <a:xfrm>
              <a:off x="2789112" y="3440158"/>
              <a:ext cx="960828" cy="465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Oyster Research Partnership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$1.2M</a:t>
              </a:r>
              <a:endParaRPr lang="en-US" sz="700" kern="1200" dirty="0"/>
            </a:p>
          </p:txBody>
        </p:sp>
      </p:grpSp>
      <p:grpSp>
        <p:nvGrpSpPr>
          <p:cNvPr id="75" name="Group 27"/>
          <p:cNvGrpSpPr/>
          <p:nvPr/>
        </p:nvGrpSpPr>
        <p:grpSpPr>
          <a:xfrm>
            <a:off x="4554668" y="3628425"/>
            <a:ext cx="34665" cy="693314"/>
            <a:chOff x="3945067" y="3041888"/>
            <a:chExt cx="34665" cy="693314"/>
          </a:xfrm>
        </p:grpSpPr>
        <p:sp>
          <p:nvSpPr>
            <p:cNvPr id="76" name="Straight Connector 45"/>
            <p:cNvSpPr/>
            <p:nvPr/>
          </p:nvSpPr>
          <p:spPr>
            <a:xfrm rot="18289469">
              <a:off x="3615742" y="3380646"/>
              <a:ext cx="693314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693314" y="7899"/>
                  </a:lnTo>
                </a:path>
              </a:pathLst>
            </a:custGeom>
            <a:noFill/>
            <a:ln>
              <a:prstDash val="solid"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Straight Connector 46"/>
            <p:cNvSpPr/>
            <p:nvPr/>
          </p:nvSpPr>
          <p:spPr>
            <a:xfrm rot="18289469">
              <a:off x="3945067" y="3371212"/>
              <a:ext cx="34665" cy="34665"/>
            </a:xfrm>
            <a:prstGeom prst="rect">
              <a:avLst/>
            </a:prstGeom>
            <a:ln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78" name="Group 28"/>
          <p:cNvGrpSpPr/>
          <p:nvPr/>
        </p:nvGrpSpPr>
        <p:grpSpPr>
          <a:xfrm>
            <a:off x="4769964" y="3443055"/>
            <a:ext cx="989818" cy="494909"/>
            <a:chOff x="4160363" y="2856518"/>
            <a:chExt cx="989818" cy="494909"/>
          </a:xfrm>
        </p:grpSpPr>
        <p:sp>
          <p:nvSpPr>
            <p:cNvPr id="79" name="Rounded Rectangle 78"/>
            <p:cNvSpPr/>
            <p:nvPr/>
          </p:nvSpPr>
          <p:spPr>
            <a:xfrm>
              <a:off x="4160363" y="2856518"/>
              <a:ext cx="989818" cy="49490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ounded Rectangle 48"/>
            <p:cNvSpPr/>
            <p:nvPr/>
          </p:nvSpPr>
          <p:spPr>
            <a:xfrm>
              <a:off x="4174858" y="2871013"/>
              <a:ext cx="960828" cy="465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HRF grants for Oyster Reef Assessments,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$300k</a:t>
              </a:r>
              <a:endParaRPr lang="en-US" sz="700" kern="1200" dirty="0"/>
            </a:p>
          </p:txBody>
        </p:sp>
      </p:grpSp>
      <p:grpSp>
        <p:nvGrpSpPr>
          <p:cNvPr id="81" name="Group 29"/>
          <p:cNvGrpSpPr/>
          <p:nvPr/>
        </p:nvGrpSpPr>
        <p:grpSpPr>
          <a:xfrm>
            <a:off x="4374037" y="4249757"/>
            <a:ext cx="395927" cy="19796"/>
            <a:chOff x="3764436" y="3663220"/>
            <a:chExt cx="395927" cy="19796"/>
          </a:xfrm>
        </p:grpSpPr>
        <p:sp>
          <p:nvSpPr>
            <p:cNvPr id="82" name="Straight Connector 49"/>
            <p:cNvSpPr/>
            <p:nvPr/>
          </p:nvSpPr>
          <p:spPr>
            <a:xfrm>
              <a:off x="3764436" y="3665219"/>
              <a:ext cx="395927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395927" y="7899"/>
                  </a:lnTo>
                </a:path>
              </a:pathLst>
            </a:custGeom>
            <a:noFill/>
            <a:ln>
              <a:prstDash val="solid"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3" name="Straight Connector 50"/>
            <p:cNvSpPr/>
            <p:nvPr/>
          </p:nvSpPr>
          <p:spPr>
            <a:xfrm>
              <a:off x="3952501" y="3663220"/>
              <a:ext cx="19796" cy="19796"/>
            </a:xfrm>
            <a:prstGeom prst="rect">
              <a:avLst/>
            </a:prstGeom>
            <a:ln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4" name="Group 30"/>
          <p:cNvGrpSpPr/>
          <p:nvPr/>
        </p:nvGrpSpPr>
        <p:grpSpPr>
          <a:xfrm>
            <a:off x="4769964" y="4012200"/>
            <a:ext cx="989818" cy="494909"/>
            <a:chOff x="4160363" y="3425663"/>
            <a:chExt cx="989818" cy="494909"/>
          </a:xfrm>
        </p:grpSpPr>
        <p:sp>
          <p:nvSpPr>
            <p:cNvPr id="85" name="Rounded Rectangle 84"/>
            <p:cNvSpPr/>
            <p:nvPr/>
          </p:nvSpPr>
          <p:spPr>
            <a:xfrm>
              <a:off x="4160363" y="3425663"/>
              <a:ext cx="989818" cy="49490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ounded Rectangle 52"/>
            <p:cNvSpPr/>
            <p:nvPr/>
          </p:nvSpPr>
          <p:spPr>
            <a:xfrm>
              <a:off x="4174858" y="3440158"/>
              <a:ext cx="960828" cy="4659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 PA &amp; HEP funds for Experimental  Reef Construction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$450k</a:t>
              </a:r>
              <a:endParaRPr lang="en-US" sz="700" kern="1200" dirty="0"/>
            </a:p>
          </p:txBody>
        </p:sp>
      </p:grpSp>
      <p:grpSp>
        <p:nvGrpSpPr>
          <p:cNvPr id="87" name="Group 31"/>
          <p:cNvGrpSpPr/>
          <p:nvPr/>
        </p:nvGrpSpPr>
        <p:grpSpPr>
          <a:xfrm>
            <a:off x="5759783" y="4249757"/>
            <a:ext cx="395927" cy="19796"/>
            <a:chOff x="5150182" y="3663220"/>
            <a:chExt cx="395927" cy="19796"/>
          </a:xfrm>
        </p:grpSpPr>
        <p:sp>
          <p:nvSpPr>
            <p:cNvPr id="88" name="Straight Connector 53"/>
            <p:cNvSpPr/>
            <p:nvPr/>
          </p:nvSpPr>
          <p:spPr>
            <a:xfrm>
              <a:off x="5150182" y="3665219"/>
              <a:ext cx="395927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395927" y="789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Straight Connector 54"/>
            <p:cNvSpPr/>
            <p:nvPr/>
          </p:nvSpPr>
          <p:spPr>
            <a:xfrm>
              <a:off x="5338247" y="3663220"/>
              <a:ext cx="19796" cy="19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90" name="Group 32"/>
          <p:cNvGrpSpPr/>
          <p:nvPr/>
        </p:nvGrpSpPr>
        <p:grpSpPr>
          <a:xfrm>
            <a:off x="6155710" y="4038605"/>
            <a:ext cx="989818" cy="494909"/>
            <a:chOff x="5546109" y="3425663"/>
            <a:chExt cx="989818" cy="494909"/>
          </a:xfrm>
          <a:solidFill>
            <a:schemeClr val="accent2"/>
          </a:solidFill>
        </p:grpSpPr>
        <p:sp>
          <p:nvSpPr>
            <p:cNvPr id="91" name="Rounded Rectangle 90"/>
            <p:cNvSpPr/>
            <p:nvPr/>
          </p:nvSpPr>
          <p:spPr>
            <a:xfrm>
              <a:off x="5546109" y="3425663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Rounded Rectangle 56"/>
            <p:cNvSpPr/>
            <p:nvPr/>
          </p:nvSpPr>
          <p:spPr>
            <a:xfrm>
              <a:off x="5560604" y="3440158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Research &amp; Monitoring infrastructure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$350</a:t>
              </a:r>
              <a:endParaRPr lang="en-US" sz="700" kern="1200" dirty="0"/>
            </a:p>
          </p:txBody>
        </p:sp>
      </p:grpSp>
      <p:grpSp>
        <p:nvGrpSpPr>
          <p:cNvPr id="93" name="Group 33"/>
          <p:cNvGrpSpPr/>
          <p:nvPr/>
        </p:nvGrpSpPr>
        <p:grpSpPr>
          <a:xfrm>
            <a:off x="4554668" y="4197571"/>
            <a:ext cx="34665" cy="693314"/>
            <a:chOff x="3945067" y="3611034"/>
            <a:chExt cx="34665" cy="693314"/>
          </a:xfrm>
        </p:grpSpPr>
        <p:sp>
          <p:nvSpPr>
            <p:cNvPr id="94" name="Straight Connector 57"/>
            <p:cNvSpPr/>
            <p:nvPr/>
          </p:nvSpPr>
          <p:spPr>
            <a:xfrm rot="3310531">
              <a:off x="3615742" y="3949792"/>
              <a:ext cx="693314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693314" y="7899"/>
                  </a:lnTo>
                </a:path>
              </a:pathLst>
            </a:custGeom>
            <a:noFill/>
            <a:ln>
              <a:prstDash val="solid"/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Straight Connector 58"/>
            <p:cNvSpPr/>
            <p:nvPr/>
          </p:nvSpPr>
          <p:spPr>
            <a:xfrm rot="3310531">
              <a:off x="3945067" y="3940358"/>
              <a:ext cx="34665" cy="34665"/>
            </a:xfrm>
            <a:prstGeom prst="rect">
              <a:avLst/>
            </a:prstGeom>
            <a:ln>
              <a:prstDash val="soli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96" name="Group 34"/>
          <p:cNvGrpSpPr/>
          <p:nvPr/>
        </p:nvGrpSpPr>
        <p:grpSpPr>
          <a:xfrm>
            <a:off x="4769964" y="4750728"/>
            <a:ext cx="989818" cy="494909"/>
            <a:chOff x="4160363" y="3994809"/>
            <a:chExt cx="989818" cy="494909"/>
          </a:xfrm>
          <a:solidFill>
            <a:schemeClr val="accent2"/>
          </a:solidFill>
        </p:grpSpPr>
        <p:sp>
          <p:nvSpPr>
            <p:cNvPr id="97" name="Rounded Rectangle 96"/>
            <p:cNvSpPr/>
            <p:nvPr/>
          </p:nvSpPr>
          <p:spPr>
            <a:xfrm>
              <a:off x="4160363" y="3994809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Rounded Rectangle 60"/>
            <p:cNvSpPr/>
            <p:nvPr/>
          </p:nvSpPr>
          <p:spPr>
            <a:xfrm>
              <a:off x="4174858" y="4009304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Oyster Partners in-kind services 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$450K</a:t>
              </a:r>
              <a:endParaRPr lang="en-US" sz="700" kern="1200" dirty="0"/>
            </a:p>
          </p:txBody>
        </p:sp>
      </p:grpSp>
      <p:grpSp>
        <p:nvGrpSpPr>
          <p:cNvPr id="102" name="Group 36"/>
          <p:cNvGrpSpPr/>
          <p:nvPr/>
        </p:nvGrpSpPr>
        <p:grpSpPr>
          <a:xfrm>
            <a:off x="3402985" y="4796854"/>
            <a:ext cx="989818" cy="494909"/>
            <a:chOff x="2793384" y="4040935"/>
            <a:chExt cx="989818" cy="494909"/>
          </a:xfrm>
          <a:solidFill>
            <a:schemeClr val="accent2"/>
          </a:solidFill>
        </p:grpSpPr>
        <p:sp>
          <p:nvSpPr>
            <p:cNvPr id="103" name="Rounded Rectangle 102"/>
            <p:cNvSpPr/>
            <p:nvPr/>
          </p:nvSpPr>
          <p:spPr>
            <a:xfrm>
              <a:off x="2793384" y="4040935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" name="Rounded Rectangle 64"/>
            <p:cNvSpPr/>
            <p:nvPr/>
          </p:nvSpPr>
          <p:spPr>
            <a:xfrm>
              <a:off x="2807879" y="4055430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HRF grants to Bain :TEC research, $95K</a:t>
              </a:r>
              <a:endParaRPr lang="en-US" sz="700" kern="1200" dirty="0"/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7444220" y="4038600"/>
            <a:ext cx="989818" cy="494909"/>
            <a:chOff x="5546109" y="3425663"/>
            <a:chExt cx="989818" cy="494909"/>
          </a:xfrm>
          <a:solidFill>
            <a:schemeClr val="accent2"/>
          </a:solidFill>
        </p:grpSpPr>
        <p:sp>
          <p:nvSpPr>
            <p:cNvPr id="114" name="Rounded Rectangle 113"/>
            <p:cNvSpPr/>
            <p:nvPr/>
          </p:nvSpPr>
          <p:spPr>
            <a:xfrm>
              <a:off x="5546109" y="3425663"/>
              <a:ext cx="989818" cy="49490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Rounded Rectangle 56"/>
            <p:cNvSpPr/>
            <p:nvPr/>
          </p:nvSpPr>
          <p:spPr>
            <a:xfrm>
              <a:off x="5560604" y="3440158"/>
              <a:ext cx="960828" cy="4659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" tIns="4445" rIns="4445" bIns="444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 smtClean="0"/>
                <a:t> ORRP Phase 2: Restoration Research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00" dirty="0" smtClean="0"/>
                <a:t>NOAA/WCS/HEP/HS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700" kern="1200" dirty="0" smtClean="0"/>
                <a:t>$350K</a:t>
              </a:r>
              <a:endParaRPr lang="en-US" sz="700" kern="1200" dirty="0"/>
            </a:p>
          </p:txBody>
        </p:sp>
      </p:grpSp>
      <p:cxnSp>
        <p:nvCxnSpPr>
          <p:cNvPr id="120" name="Straight Connector 119"/>
          <p:cNvCxnSpPr>
            <a:stCxn id="20" idx="3"/>
          </p:cNvCxnSpPr>
          <p:nvPr/>
        </p:nvCxnSpPr>
        <p:spPr>
          <a:xfrm flipV="1">
            <a:off x="2973795" y="2667000"/>
            <a:ext cx="379005" cy="1023510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20" idx="3"/>
            <a:endCxn id="74" idx="1"/>
          </p:cNvCxnSpPr>
          <p:nvPr/>
        </p:nvCxnSpPr>
        <p:spPr>
          <a:xfrm>
            <a:off x="2973795" y="3690510"/>
            <a:ext cx="424918" cy="569145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20" idx="3"/>
          </p:cNvCxnSpPr>
          <p:nvPr/>
        </p:nvCxnSpPr>
        <p:spPr>
          <a:xfrm>
            <a:off x="2973795" y="3690510"/>
            <a:ext cx="455205" cy="1186290"/>
          </a:xfrm>
          <a:prstGeom prst="line">
            <a:avLst/>
          </a:prstGeom>
          <a:ln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29"/>
          <p:cNvGrpSpPr/>
          <p:nvPr/>
        </p:nvGrpSpPr>
        <p:grpSpPr>
          <a:xfrm>
            <a:off x="1585273" y="3714004"/>
            <a:ext cx="395927" cy="19796"/>
            <a:chOff x="3764436" y="3663220"/>
            <a:chExt cx="395927" cy="19796"/>
          </a:xfrm>
        </p:grpSpPr>
        <p:sp>
          <p:nvSpPr>
            <p:cNvPr id="126" name="Straight Connector 49"/>
            <p:cNvSpPr/>
            <p:nvPr/>
          </p:nvSpPr>
          <p:spPr>
            <a:xfrm>
              <a:off x="3764436" y="3665219"/>
              <a:ext cx="395927" cy="157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99"/>
                  </a:moveTo>
                  <a:lnTo>
                    <a:pt x="395927" y="7899"/>
                  </a:lnTo>
                </a:path>
              </a:pathLst>
            </a:custGeom>
            <a:noFill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7" name="Straight Connector 50"/>
            <p:cNvSpPr/>
            <p:nvPr/>
          </p:nvSpPr>
          <p:spPr>
            <a:xfrm>
              <a:off x="3952501" y="3663220"/>
              <a:ext cx="19796" cy="19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aphicFrame>
        <p:nvGraphicFramePr>
          <p:cNvPr id="116" name="Chart 115"/>
          <p:cNvGraphicFramePr/>
          <p:nvPr/>
        </p:nvGraphicFramePr>
        <p:xfrm>
          <a:off x="-2286000" y="4876800"/>
          <a:ext cx="89154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Challenges to Continued Stewardship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086600" cy="4194048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Major issues, like climate change, require new scientific insights </a:t>
            </a:r>
          </a:p>
          <a:p>
            <a:r>
              <a:rPr lang="en-US" sz="2000" dirty="0" smtClean="0"/>
              <a:t>A troubled economic climate</a:t>
            </a:r>
          </a:p>
          <a:p>
            <a:pPr lvl="1"/>
            <a:r>
              <a:rPr lang="en-US" sz="1700" dirty="0" smtClean="0"/>
              <a:t>Public and private levels of funding for science not likely to increase in near term</a:t>
            </a:r>
          </a:p>
          <a:p>
            <a:pPr lvl="1"/>
            <a:r>
              <a:rPr lang="en-US" sz="1700" dirty="0" smtClean="0"/>
              <a:t>Curtailment of geographically-specific federal funding (i.e., earmarks)</a:t>
            </a:r>
          </a:p>
          <a:p>
            <a:r>
              <a:rPr lang="en-US" sz="2000" dirty="0" smtClean="0"/>
              <a:t>Promotion and maintenance of partnerships</a:t>
            </a:r>
          </a:p>
          <a:p>
            <a:r>
              <a:rPr lang="en-US" sz="2000" dirty="0" smtClean="0"/>
              <a:t>Development of shared understanding of the contributions and limitations of science in advancing stewardship</a:t>
            </a:r>
          </a:p>
          <a:p>
            <a:pPr lvl="1"/>
            <a:r>
              <a:rPr lang="en-US" sz="1700" dirty="0" smtClean="0"/>
              <a:t>Short-term gratification vs. long-term benefit</a:t>
            </a:r>
          </a:p>
          <a:p>
            <a:r>
              <a:rPr lang="en-US" sz="2000" dirty="0" smtClean="0"/>
              <a:t>Continuation of some science programs may be in jeopardy</a:t>
            </a:r>
          </a:p>
          <a:p>
            <a:pPr lvl="1"/>
            <a:r>
              <a:rPr lang="en-US" sz="1700" dirty="0" smtClean="0"/>
              <a:t>Utilities’ biological monitoring program, CARP , USGS sediment monitoring</a:t>
            </a:r>
          </a:p>
          <a:p>
            <a:endParaRPr lang="en-US" sz="2000" dirty="0" smtClean="0"/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Opportunities for Continued Stewardship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6934200" cy="42702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Strong and growing public interest </a:t>
            </a:r>
          </a:p>
          <a:p>
            <a:pPr lvl="1"/>
            <a:r>
              <a:rPr lang="en-US" sz="1600" dirty="0" smtClean="0"/>
              <a:t>Extreme events, climate change, restoration and public access/recreation </a:t>
            </a:r>
          </a:p>
          <a:p>
            <a:r>
              <a:rPr lang="en-US" sz="2000" dirty="0" smtClean="0"/>
              <a:t>Talented scientific community with long track record</a:t>
            </a:r>
          </a:p>
          <a:p>
            <a:pPr lvl="1"/>
            <a:r>
              <a:rPr lang="en-US" sz="1600" dirty="0" smtClean="0"/>
              <a:t>Success can attract new $</a:t>
            </a:r>
          </a:p>
          <a:p>
            <a:r>
              <a:rPr lang="en-US" sz="2000" dirty="0" smtClean="0"/>
              <a:t>Likely funding from traditional sources </a:t>
            </a:r>
          </a:p>
          <a:p>
            <a:pPr lvl="1"/>
            <a:r>
              <a:rPr lang="en-US" sz="1600" dirty="0" smtClean="0"/>
              <a:t>Increases unlikely in near term </a:t>
            </a:r>
          </a:p>
          <a:p>
            <a:r>
              <a:rPr lang="en-US" sz="2000" dirty="0" smtClean="0"/>
              <a:t>Frameworks are in place that encourage partnerships</a:t>
            </a:r>
          </a:p>
          <a:p>
            <a:pPr lvl="1"/>
            <a:r>
              <a:rPr lang="en-US" sz="1600" dirty="0" smtClean="0"/>
              <a:t>Leveraging will be essential</a:t>
            </a:r>
          </a:p>
          <a:p>
            <a:r>
              <a:rPr lang="en-US" sz="2000" dirty="0" smtClean="0"/>
              <a:t>Future </a:t>
            </a:r>
            <a:r>
              <a:rPr lang="en-US" sz="2000" i="1" dirty="0" smtClean="0"/>
              <a:t>settlements</a:t>
            </a:r>
            <a:r>
              <a:rPr lang="en-US" sz="2000" dirty="0" smtClean="0"/>
              <a:t> may provide new sources of funding for science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for the Hudson River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2286000"/>
            <a:ext cx="2362200" cy="3840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Desired attributes for  sustainable science  associated with stewardship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990600"/>
            <a:ext cx="56388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“Adequate” Supply of Science</a:t>
            </a:r>
          </a:p>
          <a:p>
            <a:pPr lvl="1"/>
            <a:r>
              <a:rPr lang="en-US" sz="1800" dirty="0" smtClean="0"/>
              <a:t>Financial capital</a:t>
            </a:r>
          </a:p>
          <a:p>
            <a:pPr lvl="1"/>
            <a:r>
              <a:rPr lang="en-US" sz="1800" dirty="0" smtClean="0"/>
              <a:t>Intellectual capacity </a:t>
            </a:r>
          </a:p>
          <a:p>
            <a:r>
              <a:rPr lang="en-US" sz="2000" dirty="0" smtClean="0"/>
              <a:t>High Quality Science</a:t>
            </a:r>
          </a:p>
          <a:p>
            <a:pPr lvl="1"/>
            <a:r>
              <a:rPr lang="en-US" sz="1800" dirty="0" smtClean="0"/>
              <a:t>Reliable data</a:t>
            </a:r>
          </a:p>
          <a:p>
            <a:pPr lvl="1"/>
            <a:r>
              <a:rPr lang="en-US" sz="1800" dirty="0" smtClean="0"/>
              <a:t>Products/publications that are widely accepted</a:t>
            </a:r>
          </a:p>
          <a:p>
            <a:pPr lvl="1"/>
            <a:r>
              <a:rPr lang="en-US" sz="1800" dirty="0" smtClean="0"/>
              <a:t>Respected investigators</a:t>
            </a:r>
          </a:p>
          <a:p>
            <a:r>
              <a:rPr lang="en-US" sz="2000" dirty="0" smtClean="0"/>
              <a:t>Relevant Science</a:t>
            </a:r>
          </a:p>
          <a:p>
            <a:pPr lvl="1"/>
            <a:r>
              <a:rPr lang="en-US" sz="1800" dirty="0" smtClean="0"/>
              <a:t>Managerial useful –relate to goals of the River</a:t>
            </a:r>
          </a:p>
          <a:p>
            <a:pPr lvl="1"/>
            <a:r>
              <a:rPr lang="en-US" sz="1800" dirty="0" smtClean="0"/>
              <a:t>Scientifically relevant </a:t>
            </a:r>
          </a:p>
          <a:p>
            <a:pPr lvl="1"/>
            <a:r>
              <a:rPr lang="en-US" sz="1800" dirty="0" smtClean="0"/>
              <a:t>Conducted in appropriate timeframes – short- vs. long-term investments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d_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8514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ebmail.hudsonriver.org/service/home/~/world_cloud_nohre.png?auth=co&amp;loc=en_US&amp;id=4845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webmail.hudsonriver.org/service/home/~/world_cloud_nohre.png?auth=co&amp;loc=en_US&amp;id=4845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webmail.hudsonriver.org/service/home/~/world_cloud_nohre.png?auth=co&amp;loc=en_US&amp;id=48459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world_cloud_noh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62" y="928687"/>
            <a:ext cx="7762875" cy="50006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38374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Quantity</a:t>
            </a:r>
            <a:r>
              <a:rPr lang="en-US" dirty="0" smtClean="0"/>
              <a:t> of Hudson River Scientific Research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4" y="1527174"/>
          <a:ext cx="8842375" cy="479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6904" y="282493"/>
          <a:ext cx="8670192" cy="629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3"/>
          <p:cNvGraphicFramePr>
            <a:graphicFrameLocks noChangeAspect="1"/>
          </p:cNvGraphicFramePr>
          <p:nvPr/>
        </p:nvGraphicFramePr>
        <p:xfrm>
          <a:off x="4572000" y="2590800"/>
          <a:ext cx="4392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hart" r:id="rId3" imgW="7781855" imgH="4257662" progId="MSGraph.Chart.8">
                  <p:embed followColorScheme="full"/>
                </p:oleObj>
              </mc:Choice>
              <mc:Fallback>
                <p:oleObj name="Chart" r:id="rId3" imgW="7781855" imgH="4257662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4392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4"/>
          <p:cNvGraphicFramePr>
            <a:graphicFrameLocks noChangeAspect="1"/>
          </p:cNvGraphicFramePr>
          <p:nvPr/>
        </p:nvGraphicFramePr>
        <p:xfrm>
          <a:off x="381000" y="2590800"/>
          <a:ext cx="52784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hart" r:id="rId5" imgW="7772408" imgH="4114867" progId="MSGraph.Chart.8">
                  <p:embed followColorScheme="full"/>
                </p:oleObj>
              </mc:Choice>
              <mc:Fallback>
                <p:oleObj name="Chart" r:id="rId5" imgW="7772408" imgH="4114867" progId="MSGraph.Chart.8">
                  <p:embed followColorScheme="full"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52784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Comparison of Research Funding Sources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Hudson River vs. Chesapeake Bay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Average Yearly Funding Amounts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1990-2000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0CE7-0462-494A-9FE2-A1FB42691C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D4BFC6E-8C9C-4A84-AF87-86FACC73E17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2632364"/>
            <a:ext cx="7772400" cy="3311236"/>
          </a:xfrm>
        </p:spPr>
        <p:txBody>
          <a:bodyPr/>
          <a:lstStyle/>
          <a:p>
            <a:r>
              <a:rPr lang="en-US" sz="2000" dirty="0" smtClean="0"/>
              <a:t> 546 publications in 148 peer-refereed journals from research grants</a:t>
            </a:r>
          </a:p>
          <a:p>
            <a:r>
              <a:rPr lang="en-US" sz="2000" dirty="0" smtClean="0"/>
              <a:t>HRF-supported publications cited more than 30,000 times</a:t>
            </a:r>
          </a:p>
          <a:p>
            <a:pPr lvl="1"/>
            <a:r>
              <a:rPr lang="en-US" sz="1600" dirty="0" smtClean="0"/>
              <a:t>Very high </a:t>
            </a:r>
            <a:r>
              <a:rPr lang="en-US" sz="1600" i="1" dirty="0" smtClean="0"/>
              <a:t>H-index </a:t>
            </a:r>
            <a:r>
              <a:rPr lang="en-US" sz="1600" dirty="0" smtClean="0"/>
              <a:t>of 81 = 81 publications have been cited 81 times or more ( A rating of 45 or higher = potential membership in US National Academy of Science for a scientist) </a:t>
            </a:r>
            <a:endParaRPr lang="en-US" sz="1200" dirty="0" smtClean="0"/>
          </a:p>
          <a:p>
            <a:pPr lvl="1"/>
            <a:r>
              <a:rPr lang="en-US" sz="1600" dirty="0" smtClean="0"/>
              <a:t>Most highly cited publication cited 2826 times</a:t>
            </a:r>
          </a:p>
          <a:p>
            <a:pPr lvl="1"/>
            <a:r>
              <a:rPr lang="en-US" sz="1600" dirty="0" smtClean="0"/>
              <a:t>97% of HRF-sponsored publications have been cited at least once</a:t>
            </a:r>
          </a:p>
          <a:p>
            <a:endParaRPr lang="en-US" sz="2000" dirty="0" smtClean="0"/>
          </a:p>
          <a:p>
            <a:endParaRPr lang="en-US" sz="2000" i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53143" y="1733490"/>
            <a:ext cx="5593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i="1" dirty="0" smtClean="0"/>
              <a:t>Publications from HRF support….</a:t>
            </a:r>
            <a:endParaRPr lang="en-US" sz="2000" b="1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i="1" dirty="0" smtClean="0"/>
              <a:t>Quality </a:t>
            </a:r>
            <a:r>
              <a:rPr lang="en-US" dirty="0" smtClean="0"/>
              <a:t>of Research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64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4Ad0whFpNsA9dC6rzZ23J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1599</TotalTime>
  <Words>752</Words>
  <Application>Microsoft Office PowerPoint</Application>
  <PresentationFormat>On-screen Show (4:3)</PresentationFormat>
  <Paragraphs>158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Civic</vt:lpstr>
      <vt:lpstr>Chart</vt:lpstr>
      <vt:lpstr>Hudson River Environmental Society The State of Hudson River Science Symposium April 24, 2013</vt:lpstr>
      <vt:lpstr>Science for the Hudson River</vt:lpstr>
      <vt:lpstr>PowerPoint Presentation</vt:lpstr>
      <vt:lpstr>PowerPoint Presentation</vt:lpstr>
      <vt:lpstr>PowerPoint Presentation</vt:lpstr>
      <vt:lpstr>Quantity of Hudson River Scientific Research</vt:lpstr>
      <vt:lpstr>PowerPoint Presentation</vt:lpstr>
      <vt:lpstr>PowerPoint Presentation</vt:lpstr>
      <vt:lpstr>Quality of Research Products</vt:lpstr>
      <vt:lpstr>PowerPoint Presentation</vt:lpstr>
      <vt:lpstr>Relevance - Goals for Future Stewardship of the Hudson</vt:lpstr>
      <vt:lpstr>The Mid-Term Future (i.e., 5 – 10 years)</vt:lpstr>
      <vt:lpstr>Sustainable Stewardship </vt:lpstr>
      <vt:lpstr>Contributors of Science</vt:lpstr>
      <vt:lpstr>Partnering and Leveraging</vt:lpstr>
      <vt:lpstr>Challenges to Continued Stewardship</vt:lpstr>
      <vt:lpstr>Opportunities for Continued Stewardship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</dc:creator>
  <cp:lastModifiedBy>MPR</cp:lastModifiedBy>
  <cp:revision>119</cp:revision>
  <dcterms:created xsi:type="dcterms:W3CDTF">2013-03-25T18:34:42Z</dcterms:created>
  <dcterms:modified xsi:type="dcterms:W3CDTF">2013-04-24T16:40:03Z</dcterms:modified>
</cp:coreProperties>
</file>