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handoutMasterIdLst>
    <p:handoutMasterId r:id="rId45"/>
  </p:handoutMasterIdLst>
  <p:sldIdLst>
    <p:sldId id="435" r:id="rId2"/>
    <p:sldId id="378" r:id="rId3"/>
    <p:sldId id="398" r:id="rId4"/>
    <p:sldId id="391" r:id="rId5"/>
    <p:sldId id="381" r:id="rId6"/>
    <p:sldId id="382" r:id="rId7"/>
    <p:sldId id="383" r:id="rId8"/>
    <p:sldId id="384" r:id="rId9"/>
    <p:sldId id="385" r:id="rId10"/>
    <p:sldId id="392" r:id="rId11"/>
    <p:sldId id="386" r:id="rId12"/>
    <p:sldId id="389" r:id="rId13"/>
    <p:sldId id="416" r:id="rId14"/>
    <p:sldId id="393" r:id="rId15"/>
    <p:sldId id="394" r:id="rId16"/>
    <p:sldId id="395" r:id="rId17"/>
    <p:sldId id="408" r:id="rId18"/>
    <p:sldId id="409" r:id="rId19"/>
    <p:sldId id="410" r:id="rId20"/>
    <p:sldId id="431" r:id="rId21"/>
    <p:sldId id="432" r:id="rId22"/>
    <p:sldId id="425" r:id="rId23"/>
    <p:sldId id="430" r:id="rId24"/>
    <p:sldId id="421" r:id="rId25"/>
    <p:sldId id="422" r:id="rId26"/>
    <p:sldId id="434" r:id="rId27"/>
    <p:sldId id="436" r:id="rId28"/>
    <p:sldId id="443" r:id="rId29"/>
    <p:sldId id="437" r:id="rId30"/>
    <p:sldId id="438" r:id="rId31"/>
    <p:sldId id="439" r:id="rId32"/>
    <p:sldId id="440" r:id="rId33"/>
    <p:sldId id="441" r:id="rId34"/>
    <p:sldId id="397" r:id="rId35"/>
    <p:sldId id="420" r:id="rId36"/>
    <p:sldId id="418" r:id="rId37"/>
    <p:sldId id="337" r:id="rId38"/>
    <p:sldId id="402" r:id="rId39"/>
    <p:sldId id="377" r:id="rId40"/>
    <p:sldId id="415" r:id="rId41"/>
    <p:sldId id="423" r:id="rId42"/>
    <p:sldId id="424" r:id="rId4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79" d="100"/>
          <a:sy n="79" d="100"/>
        </p:scale>
        <p:origin x="-2544" y="-109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627" cy="464980"/>
          </a:xfrm>
          <a:prstGeom prst="rect">
            <a:avLst/>
          </a:prstGeom>
        </p:spPr>
        <p:txBody>
          <a:bodyPr vert="horz" lIns="92117" tIns="46058" rIns="92117" bIns="46058" rtlCol="0"/>
          <a:lstStyle>
            <a:lvl1pPr algn="l">
              <a:defRPr sz="1200"/>
            </a:lvl1pPr>
          </a:lstStyle>
          <a:p>
            <a:endParaRPr lang="en-US"/>
          </a:p>
        </p:txBody>
      </p:sp>
      <p:sp>
        <p:nvSpPr>
          <p:cNvPr id="3" name="Date Placeholder 2"/>
          <p:cNvSpPr>
            <a:spLocks noGrp="1"/>
          </p:cNvSpPr>
          <p:nvPr>
            <p:ph type="dt" sz="quarter" idx="1"/>
          </p:nvPr>
        </p:nvSpPr>
        <p:spPr>
          <a:xfrm>
            <a:off x="3971172" y="1"/>
            <a:ext cx="3037627" cy="464980"/>
          </a:xfrm>
          <a:prstGeom prst="rect">
            <a:avLst/>
          </a:prstGeom>
        </p:spPr>
        <p:txBody>
          <a:bodyPr vert="horz" lIns="92117" tIns="46058" rIns="92117" bIns="46058" rtlCol="0"/>
          <a:lstStyle>
            <a:lvl1pPr algn="r">
              <a:defRPr sz="1200"/>
            </a:lvl1pPr>
          </a:lstStyle>
          <a:p>
            <a:fld id="{0EAEB4DC-940C-4386-8784-A031198AF81D}" type="datetimeFigureOut">
              <a:rPr lang="en-US" smtClean="0"/>
              <a:pPr/>
              <a:t>4/24/2013</a:t>
            </a:fld>
            <a:endParaRPr lang="en-US"/>
          </a:p>
        </p:txBody>
      </p:sp>
      <p:sp>
        <p:nvSpPr>
          <p:cNvPr id="4" name="Footer Placeholder 3"/>
          <p:cNvSpPr>
            <a:spLocks noGrp="1"/>
          </p:cNvSpPr>
          <p:nvPr>
            <p:ph type="ftr" sz="quarter" idx="2"/>
          </p:nvPr>
        </p:nvSpPr>
        <p:spPr>
          <a:xfrm>
            <a:off x="0" y="8829823"/>
            <a:ext cx="3037627" cy="464980"/>
          </a:xfrm>
          <a:prstGeom prst="rect">
            <a:avLst/>
          </a:prstGeom>
        </p:spPr>
        <p:txBody>
          <a:bodyPr vert="horz" lIns="92117" tIns="46058" rIns="92117" bIns="46058" rtlCol="0" anchor="b"/>
          <a:lstStyle>
            <a:lvl1pPr algn="l">
              <a:defRPr sz="1200"/>
            </a:lvl1pPr>
          </a:lstStyle>
          <a:p>
            <a:endParaRPr lang="en-US"/>
          </a:p>
        </p:txBody>
      </p:sp>
      <p:sp>
        <p:nvSpPr>
          <p:cNvPr id="5" name="Slide Number Placeholder 4"/>
          <p:cNvSpPr>
            <a:spLocks noGrp="1"/>
          </p:cNvSpPr>
          <p:nvPr>
            <p:ph type="sldNum" sz="quarter" idx="3"/>
          </p:nvPr>
        </p:nvSpPr>
        <p:spPr>
          <a:xfrm>
            <a:off x="3971172" y="8829823"/>
            <a:ext cx="3037627" cy="464980"/>
          </a:xfrm>
          <a:prstGeom prst="rect">
            <a:avLst/>
          </a:prstGeom>
        </p:spPr>
        <p:txBody>
          <a:bodyPr vert="horz" lIns="92117" tIns="46058" rIns="92117" bIns="46058" rtlCol="0" anchor="b"/>
          <a:lstStyle>
            <a:lvl1pPr algn="r">
              <a:defRPr sz="1200"/>
            </a:lvl1pPr>
          </a:lstStyle>
          <a:p>
            <a:fld id="{0E301CCA-6CBC-40F7-B5D3-1C9BBE680426}" type="slidenum">
              <a:rPr lang="en-US" smtClean="0"/>
              <a:pPr/>
              <a:t>‹#›</a:t>
            </a:fld>
            <a:endParaRPr lang="en-US"/>
          </a:p>
        </p:txBody>
      </p:sp>
    </p:spTree>
    <p:extLst>
      <p:ext uri="{BB962C8B-B14F-4D97-AF65-F5344CB8AC3E}">
        <p14:creationId xmlns:p14="http://schemas.microsoft.com/office/powerpoint/2010/main" xmlns="" val="31559409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6" tIns="46588" rIns="93176" bIns="46588" rtlCol="0"/>
          <a:lstStyle>
            <a:lvl1pPr algn="l">
              <a:defRPr sz="1200"/>
            </a:lvl1pPr>
          </a:lstStyle>
          <a:p>
            <a:endParaRPr lang="en-US"/>
          </a:p>
        </p:txBody>
      </p:sp>
      <p:sp>
        <p:nvSpPr>
          <p:cNvPr id="3" name="Date Placeholder 2"/>
          <p:cNvSpPr>
            <a:spLocks noGrp="1"/>
          </p:cNvSpPr>
          <p:nvPr>
            <p:ph type="dt" idx="1"/>
          </p:nvPr>
        </p:nvSpPr>
        <p:spPr>
          <a:xfrm>
            <a:off x="3970939" y="0"/>
            <a:ext cx="3037840" cy="464820"/>
          </a:xfrm>
          <a:prstGeom prst="rect">
            <a:avLst/>
          </a:prstGeom>
        </p:spPr>
        <p:txBody>
          <a:bodyPr vert="horz" lIns="93176" tIns="46588" rIns="93176" bIns="46588" rtlCol="0"/>
          <a:lstStyle>
            <a:lvl1pPr algn="r">
              <a:defRPr sz="1200"/>
            </a:lvl1pPr>
          </a:lstStyle>
          <a:p>
            <a:fld id="{5218E926-3084-408E-82C3-AFE176A033EF}" type="datetimeFigureOut">
              <a:rPr lang="en-US" smtClean="0"/>
              <a:pPr/>
              <a:t>4/24/2013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6" tIns="46588" rIns="93176" bIns="46588" rtlCol="0" anchor="ctr"/>
          <a:lstStyle/>
          <a:p>
            <a:endParaRPr lang="en-US"/>
          </a:p>
        </p:txBody>
      </p:sp>
      <p:sp>
        <p:nvSpPr>
          <p:cNvPr id="5" name="Notes Placeholder 4"/>
          <p:cNvSpPr>
            <a:spLocks noGrp="1"/>
          </p:cNvSpPr>
          <p:nvPr>
            <p:ph type="body" sz="quarter" idx="3"/>
          </p:nvPr>
        </p:nvSpPr>
        <p:spPr>
          <a:xfrm>
            <a:off x="701041" y="4415791"/>
            <a:ext cx="5608320" cy="4183380"/>
          </a:xfrm>
          <a:prstGeom prst="rect">
            <a:avLst/>
          </a:prstGeom>
        </p:spPr>
        <p:txBody>
          <a:bodyPr vert="horz" lIns="93176" tIns="46588" rIns="93176" bIns="4658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6"/>
            <a:ext cx="3037840" cy="464820"/>
          </a:xfrm>
          <a:prstGeom prst="rect">
            <a:avLst/>
          </a:prstGeom>
        </p:spPr>
        <p:txBody>
          <a:bodyPr vert="horz" lIns="93176" tIns="46588" rIns="93176" bIns="46588"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6"/>
            <a:ext cx="3037840" cy="464820"/>
          </a:xfrm>
          <a:prstGeom prst="rect">
            <a:avLst/>
          </a:prstGeom>
        </p:spPr>
        <p:txBody>
          <a:bodyPr vert="horz" lIns="93176" tIns="46588" rIns="93176" bIns="46588" rtlCol="0" anchor="b"/>
          <a:lstStyle>
            <a:lvl1pPr algn="r">
              <a:defRPr sz="1200"/>
            </a:lvl1pPr>
          </a:lstStyle>
          <a:p>
            <a:fld id="{C7E71422-566A-488E-B195-D84A50B96AA8}" type="slidenum">
              <a:rPr lang="en-US" smtClean="0"/>
              <a:pPr/>
              <a:t>‹#›</a:t>
            </a:fld>
            <a:endParaRPr lang="en-US"/>
          </a:p>
        </p:txBody>
      </p:sp>
    </p:spTree>
    <p:extLst>
      <p:ext uri="{BB962C8B-B14F-4D97-AF65-F5344CB8AC3E}">
        <p14:creationId xmlns:p14="http://schemas.microsoft.com/office/powerpoint/2010/main" xmlns="" val="4248897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Sources: </a:t>
            </a:r>
          </a:p>
          <a:p>
            <a:r>
              <a:rPr lang="en-US" dirty="0" smtClean="0"/>
              <a:t>Mombasa</a:t>
            </a:r>
            <a:r>
              <a:rPr lang="en-US" baseline="0" dirty="0" smtClean="0"/>
              <a:t>, Kenya – Box Figure 5.4 from ARC3 – David </a:t>
            </a:r>
            <a:r>
              <a:rPr lang="en-US" baseline="0" dirty="0" err="1" smtClean="0"/>
              <a:t>Dodman</a:t>
            </a:r>
            <a:r>
              <a:rPr lang="en-US" baseline="0" dirty="0" smtClean="0"/>
              <a:t> </a:t>
            </a:r>
          </a:p>
          <a:p>
            <a:r>
              <a:rPr lang="en-US" baseline="0" dirty="0" smtClean="0"/>
              <a:t>Santiago, Chile – Box Figure 5.6 from ARC3</a:t>
            </a:r>
          </a:p>
          <a:p>
            <a:r>
              <a:rPr lang="en-US" baseline="0" dirty="0" smtClean="0"/>
              <a:t>New York City – RISA presentation which lists it as public domain</a:t>
            </a:r>
            <a:endParaRPr lang="en-US" dirty="0"/>
          </a:p>
        </p:txBody>
      </p:sp>
      <p:sp>
        <p:nvSpPr>
          <p:cNvPr id="4" name="Slide Number Placeholder 3"/>
          <p:cNvSpPr>
            <a:spLocks noGrp="1"/>
          </p:cNvSpPr>
          <p:nvPr>
            <p:ph type="sldNum" sz="quarter" idx="10"/>
          </p:nvPr>
        </p:nvSpPr>
        <p:spPr/>
        <p:txBody>
          <a:bodyPr/>
          <a:lstStyle/>
          <a:p>
            <a:fld id="{C7E71422-566A-488E-B195-D84A50B96AA8}"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C2EC99-497A-2342-B8EE-CCD3AFB0C791}" type="slidenum">
              <a:rPr lang="en-US"/>
              <a:pPr/>
              <a:t>10</a:t>
            </a:fld>
            <a:endParaRPr lang="en-US"/>
          </a:p>
        </p:txBody>
      </p:sp>
      <p:sp>
        <p:nvSpPr>
          <p:cNvPr id="449538"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449539" name="Rectangle 3"/>
          <p:cNvSpPr>
            <a:spLocks noGrp="1" noChangeArrowheads="1"/>
          </p:cNvSpPr>
          <p:nvPr>
            <p:ph type="body" idx="1"/>
          </p:nvPr>
        </p:nvSpPr>
        <p:spPr bwMode="auto">
          <a:xfrm>
            <a:off x="934720" y="4415790"/>
            <a:ext cx="5140960" cy="418338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TextEdit="1"/>
          </p:cNvSpPr>
          <p:nvPr>
            <p:ph type="sldImg"/>
          </p:nvPr>
        </p:nvSpPr>
        <p:spPr bwMode="auto">
          <a:noFill/>
          <a:ln>
            <a:solidFill>
              <a:srgbClr val="000000"/>
            </a:solidFill>
            <a:miter lim="800000"/>
            <a:headEnd/>
            <a:tailEnd/>
          </a:ln>
        </p:spPr>
      </p:sp>
      <p:sp>
        <p:nvSpPr>
          <p:cNvPr id="31747"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7E71422-566A-488E-B195-D84A50B96AA8}"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7E71422-566A-488E-B195-D84A50B96AA8}"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68D0CFB-049A-46A4-8E73-F819F7D294E6}"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A3C057-0758-4E22-9BE1-FFABC362E231}"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6DB3C5C-05AE-4576-B020-6B73C072676F}" type="slidenum">
              <a:rPr lang="en-US" smtClean="0"/>
              <a:pPr>
                <a:defRPr/>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57AA57F-E922-4619-9929-2A5442C4E382}"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57AA57F-E922-4619-9929-2A5442C4E382}"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57AA57F-E922-4619-9929-2A5442C4E382}"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7E71422-566A-488E-B195-D84A50B96AA8}"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2A2D483-BB87-4213-B5F7-457128BE92BA}"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A3C057-0758-4E22-9BE1-FFABC362E231}"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A3C057-0758-4E22-9BE1-FFABC362E231}"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A3C057-0758-4E22-9BE1-FFABC362E231}"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A3C057-0758-4E22-9BE1-FFABC362E231}"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1261EF3-137B-465F-B4F7-8D18E9840450}"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A3C057-0758-4E22-9BE1-FFABC362E231}"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A3C057-0758-4E22-9BE1-FFABC362E231}"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TextEdit="1"/>
          </p:cNvSpPr>
          <p:nvPr>
            <p:ph type="sldImg"/>
          </p:nvPr>
        </p:nvSpPr>
        <p:spPr bwMode="auto">
          <a:noFill/>
          <a:ln>
            <a:solidFill>
              <a:srgbClr val="000000"/>
            </a:solidFill>
            <a:miter lim="800000"/>
            <a:headEnd/>
            <a:tailEnd/>
          </a:ln>
        </p:spPr>
      </p:sp>
      <p:sp>
        <p:nvSpPr>
          <p:cNvPr id="68611"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6DB3C5C-05AE-4576-B020-6B73C072676F}" type="slidenum">
              <a:rPr lang="en-US" smtClean="0"/>
              <a:pPr>
                <a:defRPr/>
              </a:pPr>
              <a:t>29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TextEdit="1"/>
          </p:cNvSpPr>
          <p:nvPr>
            <p:ph type="sldImg"/>
          </p:nvPr>
        </p:nvSpPr>
        <p:spPr bwMode="auto">
          <a:noFill/>
          <a:ln>
            <a:solidFill>
              <a:srgbClr val="000000"/>
            </a:solidFill>
            <a:miter lim="800000"/>
            <a:headEnd/>
            <a:tailEnd/>
          </a:ln>
        </p:spPr>
      </p:sp>
      <p:sp>
        <p:nvSpPr>
          <p:cNvPr id="50179"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6DB3C5C-05AE-4576-B020-6B73C072676F}" type="slidenum">
              <a:rPr lang="en-US" smtClean="0"/>
              <a:pPr>
                <a:defRPr/>
              </a:pPr>
              <a:t>30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6DB3C5C-05AE-4576-B020-6B73C072676F}" type="slidenum">
              <a:rPr lang="en-US" smtClean="0"/>
              <a:pPr>
                <a:defRPr/>
              </a:pPr>
              <a:t>31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6DB3C5C-05AE-4576-B020-6B73C072676F}" type="slidenum">
              <a:rPr lang="en-US" smtClean="0"/>
              <a:pPr>
                <a:defRPr/>
              </a:pPr>
              <a:t>32</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6DB3C5C-05AE-4576-B020-6B73C072676F}" type="slidenum">
              <a:rPr lang="en-US" smtClean="0"/>
              <a:pPr>
                <a:defRPr/>
              </a:pPr>
              <a:t>33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A3C057-0758-4E22-9BE1-FFABC362E231}"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5E38DBD-94E4-4BD9-8A03-75EC85FE9757}"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68D0CFB-049A-46A4-8E73-F819F7D294E6}"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p:spPr>
        <p:txBody>
          <a:bodyPr/>
          <a:lstStyle/>
          <a:p>
            <a:endParaRPr lang="en-US" smtClean="0">
              <a:latin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A3C057-0758-4E22-9BE1-FFABC362E231}"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57AA57F-E922-4619-9929-2A5442C4E382}"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57066" indent="-291179">
              <a:defRPr sz="2400">
                <a:solidFill>
                  <a:schemeClr val="tx1"/>
                </a:solidFill>
                <a:latin typeface="Arial" charset="0"/>
                <a:ea typeface="ＭＳ Ｐゴシック" charset="0"/>
              </a:defRPr>
            </a:lvl2pPr>
            <a:lvl3pPr marL="1164717" indent="-232943">
              <a:defRPr sz="2400">
                <a:solidFill>
                  <a:schemeClr val="tx1"/>
                </a:solidFill>
                <a:latin typeface="Arial" charset="0"/>
                <a:ea typeface="ＭＳ Ｐゴシック" charset="0"/>
              </a:defRPr>
            </a:lvl3pPr>
            <a:lvl4pPr marL="1630604" indent="-232943">
              <a:defRPr sz="2400">
                <a:solidFill>
                  <a:schemeClr val="tx1"/>
                </a:solidFill>
                <a:latin typeface="Arial" charset="0"/>
                <a:ea typeface="ＭＳ Ｐゴシック" charset="0"/>
              </a:defRPr>
            </a:lvl4pPr>
            <a:lvl5pPr marL="2096491" indent="-232943">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fld id="{071FB150-A564-4A4E-9DFE-CFA0210E6A11}" type="slidenum">
              <a:rPr lang="en-US" sz="1200">
                <a:solidFill>
                  <a:srgbClr val="000000"/>
                </a:solidFill>
              </a:rPr>
              <a:pPr/>
              <a:t>4</a:t>
            </a:fld>
            <a:endParaRPr lang="en-US" sz="1200" dirty="0">
              <a:solidFill>
                <a:srgbClr val="000000"/>
              </a:solidFill>
            </a:endParaRPr>
          </a:p>
        </p:txBody>
      </p:sp>
      <p:sp>
        <p:nvSpPr>
          <p:cNvPr id="2048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1075"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7E71422-566A-488E-B195-D84A50B96AA8}"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EA3C057-0758-4E22-9BE1-FFABC362E231}"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5E38DBD-94E4-4BD9-8A03-75EC85FE9757}" type="slidenum">
              <a:rPr lang="en-US" smtClean="0"/>
              <a:pPr/>
              <a:t>42</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7E71422-566A-488E-B195-D84A50B96AA8}"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7E71422-566A-488E-B195-D84A50B96AA8}"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7E71422-566A-488E-B195-D84A50B96AA8}"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7E71422-566A-488E-B195-D84A50B96AA8}"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7E71422-566A-488E-B195-D84A50B96AA8}"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E379AB4-16F9-4ECC-967C-AF1A3A21E66B}" type="datetime1">
              <a:rPr lang="en-US" smtClean="0"/>
              <a:pPr/>
              <a:t>4/24/2013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904EA8-B5C7-4748-9EBB-5293F5EF9ED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7DF335-53A3-4966-A3E4-344BAFDA03AC}" type="datetime1">
              <a:rPr lang="en-US" smtClean="0"/>
              <a:pPr/>
              <a:t>4/24/2013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904EA8-B5C7-4748-9EBB-5293F5EF9ED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830022-E8F1-4A52-B086-3DBEE07BB2F1}" type="datetime1">
              <a:rPr lang="en-US" smtClean="0"/>
              <a:pPr/>
              <a:t>4/24/2013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904EA8-B5C7-4748-9EBB-5293F5EF9ED8}"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21EEF65-BC96-438B-B014-347012B1C573}"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7CB8A6A7-2F2D-427E-8E7F-66A7452D247D}" type="datetime1">
              <a:rPr lang="en-US" smtClean="0"/>
              <a:pPr>
                <a:defRPr/>
              </a:pPr>
              <a:t>4/24/2013</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924E39E-2944-400D-98B8-C805046ACD92}"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7C3452-6E87-428D-AFFE-CF01D9B752E0}" type="datetime1">
              <a:rPr lang="en-US" smtClean="0"/>
              <a:pPr/>
              <a:t>4/24/2013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904EA8-B5C7-4748-9EBB-5293F5EF9ED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823D402-0845-4D78-9A7C-635E8AB858DC}" type="datetime1">
              <a:rPr lang="en-US" smtClean="0"/>
              <a:pPr/>
              <a:t>4/24/2013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904EA8-B5C7-4748-9EBB-5293F5EF9ED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9EC2B33-D607-4315-B45A-3BB439E94DEC}" type="datetime1">
              <a:rPr lang="en-US" smtClean="0"/>
              <a:pPr/>
              <a:t>4/24/2013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904EA8-B5C7-4748-9EBB-5293F5EF9ED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9100DE5-12DD-478F-96EF-C59DEB7DF6BD}" type="datetime1">
              <a:rPr lang="en-US" smtClean="0"/>
              <a:pPr/>
              <a:t>4/24/2013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904EA8-B5C7-4748-9EBB-5293F5EF9ED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1202AEF-8684-4AA5-945E-AEC49B7DD95F}" type="datetime1">
              <a:rPr lang="en-US" smtClean="0"/>
              <a:pPr/>
              <a:t>4/24/2013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904EA8-B5C7-4748-9EBB-5293F5EF9ED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C64916-BC95-4F53-BB97-2DBD0BC275C2}" type="datetime1">
              <a:rPr lang="en-US" smtClean="0"/>
              <a:pPr/>
              <a:t>4/24/2013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904EA8-B5C7-4748-9EBB-5293F5EF9ED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17F4BA-35DF-4C93-9579-130427456503}" type="datetime1">
              <a:rPr lang="en-US" smtClean="0"/>
              <a:pPr/>
              <a:t>4/24/2013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904EA8-B5C7-4748-9EBB-5293F5EF9ED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C393BB-07C7-4889-99BE-0F9EA0C5D4A5}" type="datetime1">
              <a:rPr lang="en-US" smtClean="0"/>
              <a:pPr/>
              <a:t>4/24/2013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904EA8-B5C7-4748-9EBB-5293F5EF9ED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87BF68-C9A2-4688-9F2A-D8D530D95163}" type="datetime1">
              <a:rPr lang="en-US" smtClean="0"/>
              <a:pPr/>
              <a:t>4/24/2013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904EA8-B5C7-4748-9EBB-5293F5EF9ED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hyperlink" Target="http://www.dutchwatersector.com/news/wp-content/uploads/2012/11/dws-sandy-aerial-jersey-coast-mantoloking-breach-525px.jpg"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32.gif"/><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35.jpeg"/><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7.xml"/><Relationship Id="rId1" Type="http://schemas.openxmlformats.org/officeDocument/2006/relationships/slideLayout" Target="../slideLayouts/slideLayout12.xml"/><Relationship Id="rId5" Type="http://schemas.openxmlformats.org/officeDocument/2006/relationships/image" Target="../media/image52.jpeg"/><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image" Target="../media/image56.png"/><Relationship Id="rId4" Type="http://schemas.openxmlformats.org/officeDocument/2006/relationships/image" Target="../media/image55.jpeg"/></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mailto:wsolecki@hunter.cuny.edu" TargetMode="External"/><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print"/>
          <a:srcRect/>
          <a:stretch>
            <a:fillRect/>
          </a:stretch>
        </p:blipFill>
        <p:spPr bwMode="auto">
          <a:xfrm>
            <a:off x="457200" y="38350"/>
            <a:ext cx="8382000" cy="7810250"/>
          </a:xfrm>
          <a:prstGeom prst="rect">
            <a:avLst/>
          </a:prstGeom>
          <a:noFill/>
          <a:ln w="9525">
            <a:noFill/>
            <a:miter lim="800000"/>
            <a:headEnd/>
            <a:tailEnd/>
          </a:ln>
        </p:spPr>
      </p:pic>
      <p:sp>
        <p:nvSpPr>
          <p:cNvPr id="5" name="Title 1"/>
          <p:cNvSpPr txBox="1">
            <a:spLocks/>
          </p:cNvSpPr>
          <p:nvPr/>
        </p:nvSpPr>
        <p:spPr>
          <a:xfrm>
            <a:off x="0" y="222250"/>
            <a:ext cx="8991600" cy="1470025"/>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4" name="Title 1"/>
          <p:cNvSpPr txBox="1">
            <a:spLocks/>
          </p:cNvSpPr>
          <p:nvPr/>
        </p:nvSpPr>
        <p:spPr>
          <a:xfrm>
            <a:off x="304800" y="-76200"/>
            <a:ext cx="8686800" cy="1470025"/>
          </a:xfrm>
          <a:prstGeom prst="rect">
            <a:avLst/>
          </a:prstGeom>
        </p:spPr>
        <p:txBody>
          <a:bodyPr/>
          <a:lstStyle/>
          <a:p>
            <a:pPr algn="ctr">
              <a:spcBef>
                <a:spcPct val="0"/>
              </a:spcBef>
            </a:pPr>
            <a:r>
              <a:rPr lang="en-US" sz="2800" b="1" dirty="0" smtClean="0"/>
              <a:t>System Transitions and the Urban Environment: Lessons from the New York Region and Hurricane Sandy</a:t>
            </a:r>
          </a:p>
          <a:p>
            <a:pPr algn="ctr">
              <a:spcBef>
                <a:spcPct val="0"/>
              </a:spcBef>
            </a:pPr>
            <a:endParaRPr lang="en-US" sz="3600" b="1" dirty="0" smtClean="0"/>
          </a:p>
          <a:p>
            <a:pPr algn="ctr">
              <a:spcBef>
                <a:spcPct val="0"/>
              </a:spcBef>
            </a:pPr>
            <a:endParaRPr lang="en-US" sz="2800" dirty="0" smtClean="0"/>
          </a:p>
        </p:txBody>
      </p:sp>
      <p:sp>
        <p:nvSpPr>
          <p:cNvPr id="12" name="Slide Number Placeholder 11"/>
          <p:cNvSpPr>
            <a:spLocks noGrp="1"/>
          </p:cNvSpPr>
          <p:nvPr>
            <p:ph type="sldNum" sz="quarter" idx="12"/>
          </p:nvPr>
        </p:nvSpPr>
        <p:spPr/>
        <p:txBody>
          <a:bodyPr/>
          <a:lstStyle/>
          <a:p>
            <a:fld id="{19904EA8-B5C7-4748-9EBB-5293F5EF9ED8}" type="slidenum">
              <a:rPr lang="en-US" smtClean="0"/>
              <a:pPr/>
              <a:t>1</a:t>
            </a:fld>
            <a:endParaRPr lang="en-US"/>
          </a:p>
        </p:txBody>
      </p:sp>
      <p:sp>
        <p:nvSpPr>
          <p:cNvPr id="15" name="Subtitle 2"/>
          <p:cNvSpPr txBox="1">
            <a:spLocks/>
          </p:cNvSpPr>
          <p:nvPr/>
        </p:nvSpPr>
        <p:spPr>
          <a:xfrm>
            <a:off x="457200" y="838200"/>
            <a:ext cx="3733800" cy="1509932"/>
          </a:xfrm>
          <a:prstGeom prst="rect">
            <a:avLst/>
          </a:prstGeom>
        </p:spPr>
        <p:txBody>
          <a:bodyPr/>
          <a:lstStyle/>
          <a:p>
            <a:pPr algn="ctr"/>
            <a:r>
              <a:rPr lang="en-US" sz="1400" b="1" dirty="0" smtClean="0">
                <a:solidFill>
                  <a:srgbClr val="002060"/>
                </a:solidFill>
              </a:rPr>
              <a:t>William Solecki, City University of New York</a:t>
            </a:r>
          </a:p>
          <a:p>
            <a:pPr algn="ctr"/>
            <a:r>
              <a:rPr lang="en-US" sz="1400" b="1" dirty="0" smtClean="0">
                <a:solidFill>
                  <a:srgbClr val="002060"/>
                </a:solidFill>
              </a:rPr>
              <a:t>2013 Hudson River Science Symposium:</a:t>
            </a:r>
            <a:r>
              <a:rPr lang="en-US" sz="1400" b="1" i="1" dirty="0" smtClean="0">
                <a:solidFill>
                  <a:srgbClr val="002060"/>
                </a:solidFill>
              </a:rPr>
              <a:t>“The State of Hudson River Science”</a:t>
            </a:r>
            <a:r>
              <a:rPr lang="en-US" sz="1400" b="1" dirty="0" smtClean="0">
                <a:solidFill>
                  <a:srgbClr val="002060"/>
                </a:solidFill>
              </a:rPr>
              <a:t> </a:t>
            </a:r>
          </a:p>
          <a:p>
            <a:pPr algn="ctr"/>
            <a:r>
              <a:rPr lang="en-US" sz="1400" b="1" dirty="0" smtClean="0">
                <a:solidFill>
                  <a:srgbClr val="002060"/>
                </a:solidFill>
              </a:rPr>
              <a:t>SUNY Campus, New </a:t>
            </a:r>
            <a:r>
              <a:rPr lang="en-US" sz="1400" b="1" dirty="0" err="1" smtClean="0">
                <a:solidFill>
                  <a:srgbClr val="002060"/>
                </a:solidFill>
              </a:rPr>
              <a:t>Paltz</a:t>
            </a:r>
            <a:r>
              <a:rPr lang="en-US" sz="1400" b="1" dirty="0" smtClean="0">
                <a:solidFill>
                  <a:srgbClr val="002060"/>
                </a:solidFill>
              </a:rPr>
              <a:t>, NY  - 24 April, 2013 </a:t>
            </a:r>
          </a:p>
          <a:p>
            <a:pPr algn="ctr"/>
            <a:endParaRPr lang="en-US" sz="2400" b="1" dirty="0" smtClean="0"/>
          </a:p>
          <a:p>
            <a:pPr marL="342900" marR="0" lvl="0" indent="-342900" algn="ctr" defTabSz="914400" rtl="0" eaLnBrk="1" fontAlgn="auto" latinLnBrk="0" hangingPunct="1">
              <a:lnSpc>
                <a:spcPct val="100000"/>
              </a:lnSpc>
              <a:spcBef>
                <a:spcPct val="20000"/>
              </a:spcBef>
              <a:spcAft>
                <a:spcPts val="0"/>
              </a:spcAft>
              <a:buClrTx/>
              <a:buSzTx/>
              <a:tabLst/>
              <a:defRPr/>
            </a:pPr>
            <a:endParaRPr kumimoji="0" lang="en-US" sz="3600" b="0" i="0" u="none" strike="noStrike" kern="1200" cap="none" spc="0" normalizeH="0" baseline="0" noProof="0" dirty="0" smtClean="0">
              <a:ln>
                <a:noFill/>
              </a:ln>
              <a:solidFill>
                <a:srgbClr val="898989"/>
              </a:solidFill>
              <a:effectLst/>
              <a:uLnTx/>
              <a:uFillTx/>
              <a:latin typeface="+mn-lt"/>
              <a:ea typeface="+mn-ea"/>
              <a:cs typeface="+mn-cs"/>
            </a:endParaRPr>
          </a:p>
        </p:txBody>
      </p:sp>
      <p:pic>
        <p:nvPicPr>
          <p:cNvPr id="16" name="Picture 5" descr="CISC Logo as of 10-25-06"/>
          <p:cNvPicPr>
            <a:picLocks noChangeAspect="1" noChangeArrowheads="1"/>
          </p:cNvPicPr>
          <p:nvPr/>
        </p:nvPicPr>
        <p:blipFill>
          <a:blip r:embed="rId4" cstate="print"/>
          <a:srcRect/>
          <a:stretch>
            <a:fillRect/>
          </a:stretch>
        </p:blipFill>
        <p:spPr bwMode="auto">
          <a:xfrm>
            <a:off x="3276601" y="6047466"/>
            <a:ext cx="2590800" cy="886733"/>
          </a:xfrm>
          <a:prstGeom prst="rect">
            <a:avLst/>
          </a:prstGeom>
          <a:noFill/>
          <a:ln w="9525">
            <a:noFill/>
            <a:miter lim="800000"/>
            <a:headEnd/>
            <a:tailEnd/>
          </a:ln>
        </p:spPr>
      </p:pic>
      <p:pic>
        <p:nvPicPr>
          <p:cNvPr id="17" name="Picture 6" descr="rita_Hunter_small_logo"/>
          <p:cNvPicPr>
            <a:picLocks noChangeAspect="1" noChangeArrowheads="1"/>
          </p:cNvPicPr>
          <p:nvPr/>
        </p:nvPicPr>
        <p:blipFill>
          <a:blip r:embed="rId5" cstate="print"/>
          <a:srcRect l="-3780" t="-24934" r="-7559" b="-24934"/>
          <a:stretch>
            <a:fillRect/>
          </a:stretch>
        </p:blipFill>
        <p:spPr bwMode="auto">
          <a:xfrm>
            <a:off x="0" y="6248400"/>
            <a:ext cx="1656270" cy="609600"/>
          </a:xfrm>
          <a:prstGeom prst="rect">
            <a:avLst/>
          </a:prstGeom>
          <a:solidFill>
            <a:schemeClr val="bg1"/>
          </a:solidFill>
          <a:ln w="9525">
            <a:noFill/>
            <a:miter lim="800000"/>
            <a:headEnd/>
            <a:tailEnd/>
          </a:ln>
        </p:spPr>
      </p:pic>
      <p:pic>
        <p:nvPicPr>
          <p:cNvPr id="18" name="Picture 7" descr="cuny_logotype_blue"/>
          <p:cNvPicPr>
            <a:picLocks noChangeAspect="1" noChangeArrowheads="1"/>
          </p:cNvPicPr>
          <p:nvPr/>
        </p:nvPicPr>
        <p:blipFill>
          <a:blip r:embed="rId6" cstate="print"/>
          <a:srcRect/>
          <a:stretch>
            <a:fillRect/>
          </a:stretch>
        </p:blipFill>
        <p:spPr bwMode="auto">
          <a:xfrm>
            <a:off x="7848600" y="6231606"/>
            <a:ext cx="1295400" cy="62639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PCC RIMS Recurrence Trc.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17912" y="457200"/>
            <a:ext cx="8790264" cy="5680665"/>
          </a:xfrm>
          <a:prstGeom prst="rect">
            <a:avLst/>
          </a:prstGeom>
          <a:ln w="38100" cmpd="sng">
            <a:solidFill>
              <a:schemeClr val="tx1"/>
            </a:solidFill>
          </a:ln>
          <a:effectLst>
            <a:outerShdw blurRad="50800" dist="38100" dir="2700000" sx="101000" sy="101000" algn="tl" rotWithShape="0">
              <a:srgbClr val="000000">
                <a:alpha val="43000"/>
              </a:srgbClr>
            </a:outerShdw>
          </a:effectLst>
        </p:spPr>
      </p:pic>
      <p:sp>
        <p:nvSpPr>
          <p:cNvPr id="3" name="Rectangle 2"/>
          <p:cNvSpPr/>
          <p:nvPr/>
        </p:nvSpPr>
        <p:spPr>
          <a:xfrm>
            <a:off x="304800" y="3276600"/>
            <a:ext cx="8458200" cy="838200"/>
          </a:xfrm>
          <a:prstGeom prst="rect">
            <a:avLst/>
          </a:prstGeom>
          <a:noFill/>
          <a:ln w="38100" cmpd="sng">
            <a:solidFill>
              <a:srgbClr val="FF0000"/>
            </a:solidFill>
          </a:ln>
          <a:effectLst>
            <a:outerShdw blurRad="40000" dist="38100" dir="2880000" rotWithShape="0">
              <a:srgbClr val="000000">
                <a:alpha val="6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oup 3"/>
          <p:cNvGrpSpPr/>
          <p:nvPr/>
        </p:nvGrpSpPr>
        <p:grpSpPr>
          <a:xfrm>
            <a:off x="7086600" y="914400"/>
            <a:ext cx="1676400" cy="3200400"/>
            <a:chOff x="7086600" y="914400"/>
            <a:chExt cx="1676400" cy="3200400"/>
          </a:xfrm>
        </p:grpSpPr>
        <p:sp>
          <p:nvSpPr>
            <p:cNvPr id="5" name="Rectangle 4"/>
            <p:cNvSpPr/>
            <p:nvPr/>
          </p:nvSpPr>
          <p:spPr>
            <a:xfrm>
              <a:off x="7086600" y="914400"/>
              <a:ext cx="1600200" cy="381000"/>
            </a:xfrm>
            <a:prstGeom prst="rect">
              <a:avLst/>
            </a:prstGeom>
            <a:noFill/>
            <a:ln w="38100" cmpd="sng">
              <a:solidFill>
                <a:srgbClr val="FF0000"/>
              </a:solidFill>
            </a:ln>
            <a:effectLst>
              <a:outerShdw blurRad="40000" dist="38100" dir="2880000" rotWithShape="0">
                <a:srgbClr val="000000">
                  <a:alpha val="6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7086600" y="3276600"/>
              <a:ext cx="1676400" cy="838200"/>
            </a:xfrm>
            <a:prstGeom prst="rect">
              <a:avLst/>
            </a:prstGeom>
            <a:noFill/>
            <a:ln w="38100" cmpd="sng">
              <a:solidFill>
                <a:srgbClr val="FF0000"/>
              </a:solidFill>
            </a:ln>
            <a:effectLst>
              <a:outerShdw blurRad="40000" dist="38100" dir="2880000" rotWithShape="0">
                <a:srgbClr val="000000">
                  <a:alpha val="6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extBox 6"/>
          <p:cNvSpPr txBox="1"/>
          <p:nvPr/>
        </p:nvSpPr>
        <p:spPr>
          <a:xfrm>
            <a:off x="457200" y="6477000"/>
            <a:ext cx="3048000" cy="276999"/>
          </a:xfrm>
          <a:prstGeom prst="rect">
            <a:avLst/>
          </a:prstGeom>
          <a:noFill/>
        </p:spPr>
        <p:txBody>
          <a:bodyPr wrap="square" rtlCol="0">
            <a:spAutoFit/>
          </a:bodyPr>
          <a:lstStyle/>
          <a:p>
            <a:r>
              <a:rPr lang="en-US" sz="1200" dirty="0" smtClean="0"/>
              <a:t>Source: NPCC – slide from K. Jacob</a:t>
            </a:r>
            <a:endParaRPr lang="en-US" sz="1200" dirty="0"/>
          </a:p>
        </p:txBody>
      </p:sp>
      <p:sp>
        <p:nvSpPr>
          <p:cNvPr id="8" name="TextBox 7"/>
          <p:cNvSpPr txBox="1"/>
          <p:nvPr/>
        </p:nvSpPr>
        <p:spPr>
          <a:xfrm>
            <a:off x="609600" y="-4465"/>
            <a:ext cx="8686800" cy="461665"/>
          </a:xfrm>
          <a:prstGeom prst="rect">
            <a:avLst/>
          </a:prstGeom>
          <a:noFill/>
        </p:spPr>
        <p:txBody>
          <a:bodyPr wrap="square" rtlCol="0">
            <a:spAutoFit/>
          </a:bodyPr>
          <a:lstStyle/>
          <a:p>
            <a:r>
              <a:rPr lang="en-US" sz="2400" b="1" dirty="0" smtClean="0"/>
              <a:t>Sea Level Rise, at the Battery, Rapid Ice Melt (RIM) Scenario</a:t>
            </a:r>
            <a:endParaRPr lang="en-US" sz="2400" b="1" dirty="0"/>
          </a:p>
        </p:txBody>
      </p:sp>
      <p:sp>
        <p:nvSpPr>
          <p:cNvPr id="9" name="Rectangle 8"/>
          <p:cNvSpPr/>
          <p:nvPr/>
        </p:nvSpPr>
        <p:spPr>
          <a:xfrm>
            <a:off x="381000" y="533400"/>
            <a:ext cx="8305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402521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Documents and Settings\Lesley\Desktop\CPL Figures\CPL FIGURE 3_v2.tif"/>
          <p:cNvPicPr>
            <a:picLocks noChangeAspect="1" noChangeArrowheads="1"/>
          </p:cNvPicPr>
          <p:nvPr/>
        </p:nvPicPr>
        <p:blipFill>
          <a:blip r:embed="rId3" cstate="print"/>
          <a:srcRect/>
          <a:stretch>
            <a:fillRect/>
          </a:stretch>
        </p:blipFill>
        <p:spPr bwMode="auto">
          <a:xfrm>
            <a:off x="533400" y="0"/>
            <a:ext cx="5181600" cy="6858000"/>
          </a:xfrm>
          <a:prstGeom prst="rect">
            <a:avLst/>
          </a:prstGeom>
          <a:noFill/>
          <a:ln w="9525">
            <a:noFill/>
            <a:miter lim="800000"/>
            <a:headEnd/>
            <a:tailEnd/>
          </a:ln>
        </p:spPr>
      </p:pic>
      <p:sp>
        <p:nvSpPr>
          <p:cNvPr id="15363" name="Footer Placeholder 4"/>
          <p:cNvSpPr txBox="1">
            <a:spLocks noGrp="1"/>
          </p:cNvSpPr>
          <p:nvPr/>
        </p:nvSpPr>
        <p:spPr bwMode="auto">
          <a:xfrm>
            <a:off x="5791200" y="6416675"/>
            <a:ext cx="3429000" cy="365125"/>
          </a:xfrm>
          <a:prstGeom prst="rect">
            <a:avLst/>
          </a:prstGeom>
          <a:noFill/>
          <a:ln w="9525">
            <a:noFill/>
            <a:miter lim="800000"/>
            <a:headEnd/>
            <a:tailEnd/>
          </a:ln>
        </p:spPr>
        <p:txBody>
          <a:bodyPr anchor="ctr"/>
          <a:lstStyle/>
          <a:p>
            <a:pPr algn="r"/>
            <a:r>
              <a:rPr lang="en-US" sz="1000">
                <a:latin typeface="Calibri" pitchFamily="34" charset="0"/>
              </a:rPr>
              <a:t>Climate Protection Levels Workbook </a:t>
            </a:r>
          </a:p>
          <a:p>
            <a:pPr algn="r"/>
            <a:r>
              <a:rPr lang="en-US" sz="1000">
                <a:latin typeface="Calibri" pitchFamily="34" charset="0"/>
              </a:rPr>
              <a:t>Chapter 6 Insurance</a:t>
            </a:r>
          </a:p>
          <a:p>
            <a:pPr algn="r"/>
            <a:r>
              <a:rPr lang="en-US" sz="1000">
                <a:latin typeface="Calibri" pitchFamily="34" charset="0"/>
              </a:rPr>
              <a:t>NPCC Report, 2010</a:t>
            </a:r>
          </a:p>
        </p:txBody>
      </p:sp>
      <p:sp>
        <p:nvSpPr>
          <p:cNvPr id="4" name="TextBox 3"/>
          <p:cNvSpPr txBox="1"/>
          <p:nvPr/>
        </p:nvSpPr>
        <p:spPr>
          <a:xfrm>
            <a:off x="6019800" y="533400"/>
            <a:ext cx="2743200" cy="5693866"/>
          </a:xfrm>
          <a:prstGeom prst="rect">
            <a:avLst/>
          </a:prstGeom>
          <a:noFill/>
        </p:spPr>
        <p:txBody>
          <a:bodyPr wrap="square" rtlCol="0">
            <a:spAutoFit/>
          </a:bodyPr>
          <a:lstStyle/>
          <a:p>
            <a:r>
              <a:rPr lang="en-US" sz="2800" b="1" dirty="0" smtClean="0"/>
              <a:t>Mapping Products</a:t>
            </a:r>
          </a:p>
          <a:p>
            <a:pPr>
              <a:buFont typeface="Arial" pitchFamily="34" charset="0"/>
              <a:buChar char="•"/>
            </a:pPr>
            <a:r>
              <a:rPr lang="en-US" sz="2800" i="1" dirty="0" smtClean="0"/>
              <a:t>Showing additional areas that could be flooded during extreme coastal storms</a:t>
            </a:r>
          </a:p>
          <a:p>
            <a:pPr>
              <a:buFont typeface="Arial" pitchFamily="34" charset="0"/>
              <a:buChar char="•"/>
            </a:pPr>
            <a:r>
              <a:rPr lang="en-US" sz="2800" i="1" dirty="0" smtClean="0"/>
              <a:t>Planning needs include information on flooding depth and uncertainty</a:t>
            </a:r>
            <a:endParaRPr lang="en-US" sz="2800" i="1"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76200"/>
            <a:ext cx="9067800" cy="1066800"/>
          </a:xfrm>
        </p:spPr>
        <p:txBody>
          <a:bodyPr>
            <a:noAutofit/>
          </a:bodyPr>
          <a:lstStyle/>
          <a:p>
            <a:r>
              <a:rPr lang="en-US" sz="2800" b="1" dirty="0" smtClean="0"/>
              <a:t/>
            </a:r>
            <a:br>
              <a:rPr lang="en-US" sz="2800" b="1" dirty="0" smtClean="0"/>
            </a:br>
            <a:r>
              <a:rPr lang="en-US" sz="2600" i="1" dirty="0" smtClean="0"/>
              <a:t> </a:t>
            </a:r>
            <a:r>
              <a:rPr lang="en-US" sz="2300" b="1" dirty="0" smtClean="0"/>
              <a:t>Adaptive Urbanization - Climate Risk Management, </a:t>
            </a:r>
            <a:br>
              <a:rPr lang="en-US" sz="2300" b="1" dirty="0" smtClean="0"/>
            </a:br>
            <a:r>
              <a:rPr lang="en-US" sz="2300" b="1" dirty="0" smtClean="0"/>
              <a:t>Flexible Adaptation Pathways and Interactive Mitigation and Adaptation </a:t>
            </a:r>
            <a:r>
              <a:rPr lang="en-US" sz="2800" b="1" i="1" dirty="0" smtClean="0"/>
              <a:t/>
            </a:r>
            <a:br>
              <a:rPr lang="en-US" sz="2800" b="1" i="1" dirty="0" smtClean="0"/>
            </a:br>
            <a:endParaRPr lang="en-US" sz="2800" i="1" dirty="0" smtClean="0"/>
          </a:p>
        </p:txBody>
      </p:sp>
      <p:sp>
        <p:nvSpPr>
          <p:cNvPr id="4" name="Slide Number Placeholder 3"/>
          <p:cNvSpPr>
            <a:spLocks noGrp="1"/>
          </p:cNvSpPr>
          <p:nvPr>
            <p:ph type="sldNum" sz="quarter" idx="12"/>
          </p:nvPr>
        </p:nvSpPr>
        <p:spPr/>
        <p:txBody>
          <a:bodyPr/>
          <a:lstStyle/>
          <a:p>
            <a:pPr>
              <a:defRPr/>
            </a:pPr>
            <a:fld id="{C9390303-EE75-4875-985E-0DABA9496A85}" type="slidenum">
              <a:rPr lang="en-US" smtClean="0"/>
              <a:pPr>
                <a:defRPr/>
              </a:pPr>
              <a:t>12</a:t>
            </a:fld>
            <a:endParaRPr lang="en-US"/>
          </a:p>
        </p:txBody>
      </p:sp>
      <p:pic>
        <p:nvPicPr>
          <p:cNvPr id="4101" name="Picture 7" descr="Figure 2.1 Revised.tif"/>
          <p:cNvPicPr>
            <a:picLocks noChangeAspect="1"/>
          </p:cNvPicPr>
          <p:nvPr/>
        </p:nvPicPr>
        <p:blipFill>
          <a:blip r:embed="rId3" cstate="print"/>
          <a:srcRect/>
          <a:stretch>
            <a:fillRect/>
          </a:stretch>
        </p:blipFill>
        <p:spPr bwMode="auto">
          <a:xfrm>
            <a:off x="289560" y="1146650"/>
            <a:ext cx="8092440" cy="5330350"/>
          </a:xfrm>
          <a:prstGeom prst="rect">
            <a:avLst/>
          </a:prstGeom>
          <a:noFill/>
          <a:ln w="9525">
            <a:noFill/>
            <a:miter lim="800000"/>
            <a:headEnd/>
            <a:tailEnd/>
          </a:ln>
        </p:spPr>
      </p:pic>
      <p:sp>
        <p:nvSpPr>
          <p:cNvPr id="4102" name="Footer Placeholder 4"/>
          <p:cNvSpPr txBox="1">
            <a:spLocks/>
          </p:cNvSpPr>
          <p:nvPr/>
        </p:nvSpPr>
        <p:spPr bwMode="auto">
          <a:xfrm>
            <a:off x="6934200" y="6492875"/>
            <a:ext cx="1524000" cy="365125"/>
          </a:xfrm>
          <a:prstGeom prst="rect">
            <a:avLst/>
          </a:prstGeom>
          <a:noFill/>
          <a:ln w="9525">
            <a:noFill/>
            <a:miter lim="800000"/>
            <a:headEnd/>
            <a:tailEnd/>
          </a:ln>
        </p:spPr>
        <p:txBody>
          <a:bodyPr anchor="ctr"/>
          <a:lstStyle/>
          <a:p>
            <a:pPr algn="r"/>
            <a:r>
              <a:rPr lang="en-US" sz="800" dirty="0"/>
              <a:t>Source: NPCC, 2010</a:t>
            </a:r>
          </a:p>
        </p:txBody>
      </p:sp>
      <p:sp>
        <p:nvSpPr>
          <p:cNvPr id="6" name="TextBox 5"/>
          <p:cNvSpPr txBox="1"/>
          <p:nvPr/>
        </p:nvSpPr>
        <p:spPr>
          <a:xfrm>
            <a:off x="304800" y="6428601"/>
            <a:ext cx="8839200" cy="276999"/>
          </a:xfrm>
          <a:prstGeom prst="rect">
            <a:avLst/>
          </a:prstGeom>
          <a:noFill/>
        </p:spPr>
        <p:txBody>
          <a:bodyPr wrap="square" rtlCol="0">
            <a:spAutoFit/>
          </a:bodyPr>
          <a:lstStyle/>
          <a:p>
            <a:r>
              <a:rPr lang="en-US" sz="1200" dirty="0" smtClean="0"/>
              <a:t>Graphic adapted from: Lowe, J., T. Reeder, K. </a:t>
            </a:r>
            <a:r>
              <a:rPr lang="en-US" sz="1200" dirty="0" err="1" smtClean="0"/>
              <a:t>Horsburgh</a:t>
            </a:r>
            <a:r>
              <a:rPr lang="en-US" sz="1200" dirty="0" smtClean="0"/>
              <a:t>, and V. Bell. “Using the new TE2100 science scenarios.” UK Environment Agency</a:t>
            </a:r>
            <a:endParaRPr lang="en-US" sz="12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rmAutofit fontScale="90000"/>
          </a:bodyPr>
          <a:lstStyle/>
          <a:p>
            <a:pPr lvl="1" algn="ctr" rtl="0">
              <a:spcBef>
                <a:spcPct val="0"/>
              </a:spcBef>
            </a:pPr>
            <a:r>
              <a:rPr lang="en-US" sz="6000" b="1" dirty="0" smtClean="0"/>
              <a:t>Impact of Hurricane Sandy: Science and Adaptation </a:t>
            </a:r>
            <a:br>
              <a:rPr lang="en-US" sz="6000" b="1" dirty="0" smtClean="0"/>
            </a:br>
            <a:endParaRPr lang="en-US" dirty="0"/>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19904EA8-B5C7-4748-9EBB-5293F5EF9ED8}" type="slidenum">
              <a:rPr lang="en-US" smtClean="0"/>
              <a:pPr/>
              <a:t>13</a:t>
            </a:fld>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p:nvPr/>
        </p:nvPicPr>
        <p:blipFill>
          <a:blip r:embed="rId3" cstate="print"/>
          <a:stretch>
            <a:fillRect/>
          </a:stretch>
        </p:blipFill>
        <p:spPr>
          <a:xfrm>
            <a:off x="457080" y="457200"/>
            <a:ext cx="8153520" cy="6019800"/>
          </a:xfrm>
          <a:prstGeom prst="rect">
            <a:avLst/>
          </a:prstGeom>
        </p:spPr>
      </p:pic>
      <p:sp>
        <p:nvSpPr>
          <p:cNvPr id="3" name="TextBox 2"/>
          <p:cNvSpPr txBox="1"/>
          <p:nvPr/>
        </p:nvSpPr>
        <p:spPr>
          <a:xfrm>
            <a:off x="7086600" y="6488668"/>
            <a:ext cx="1524000" cy="369332"/>
          </a:xfrm>
          <a:prstGeom prst="rect">
            <a:avLst/>
          </a:prstGeom>
          <a:noFill/>
        </p:spPr>
        <p:txBody>
          <a:bodyPr wrap="square" rtlCol="0">
            <a:spAutoFit/>
          </a:bodyPr>
          <a:lstStyle/>
          <a:p>
            <a:r>
              <a:rPr lang="en-US" dirty="0" smtClean="0"/>
              <a:t>Source: NOAA</a:t>
            </a:r>
            <a:endParaRPr lang="en-US" dirty="0"/>
          </a:p>
        </p:txBody>
      </p:sp>
      <p:sp>
        <p:nvSpPr>
          <p:cNvPr id="4" name="Slide Number Placeholder 3"/>
          <p:cNvSpPr>
            <a:spLocks noGrp="1"/>
          </p:cNvSpPr>
          <p:nvPr>
            <p:ph type="sldNum" sz="quarter" idx="12"/>
          </p:nvPr>
        </p:nvSpPr>
        <p:spPr/>
        <p:txBody>
          <a:bodyPr/>
          <a:lstStyle/>
          <a:p>
            <a:fld id="{DF87169D-50AE-48D4-8621-6342C8B27C68}" type="slidenum">
              <a:rPr lang="en-US" smtClean="0"/>
              <a:pPr/>
              <a:t>14</a:t>
            </a:fld>
            <a:endParaRPr lang="en-US"/>
          </a:p>
        </p:txBody>
      </p:sp>
      <p:sp>
        <p:nvSpPr>
          <p:cNvPr id="5" name="TextBox 4"/>
          <p:cNvSpPr txBox="1"/>
          <p:nvPr/>
        </p:nvSpPr>
        <p:spPr>
          <a:xfrm>
            <a:off x="3048000" y="76200"/>
            <a:ext cx="3505200" cy="369332"/>
          </a:xfrm>
          <a:prstGeom prst="rect">
            <a:avLst/>
          </a:prstGeom>
          <a:noFill/>
        </p:spPr>
        <p:txBody>
          <a:bodyPr wrap="square" rtlCol="0">
            <a:spAutoFit/>
          </a:bodyPr>
          <a:lstStyle/>
          <a:p>
            <a:r>
              <a:rPr lang="en-US" dirty="0" smtClean="0"/>
              <a:t>Hurricane Sandy, 28 October 2012</a:t>
            </a:r>
            <a:endParaRPr lang="en-US" dirty="0"/>
          </a:p>
        </p:txBody>
      </p:sp>
    </p:spTree>
    <p:extLst>
      <p:ext uri="{BB962C8B-B14F-4D97-AF65-F5344CB8AC3E}">
        <p14:creationId xmlns:p14="http://schemas.microsoft.com/office/powerpoint/2010/main" xmlns="" val="23214140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upload.wikimedia.org/wikipedia/commons/e/e4/Hurricane_Sandy_New_York_Blackout_2012.JPG"/>
          <p:cNvPicPr>
            <a:picLocks noGrp="1" noChangeAspect="1" noChangeArrowheads="1"/>
          </p:cNvPicPr>
          <p:nvPr>
            <p:ph/>
          </p:nvPr>
        </p:nvPicPr>
        <p:blipFill>
          <a:blip r:embed="rId3" cstate="print"/>
          <a:srcRect/>
          <a:stretch>
            <a:fillRect/>
          </a:stretch>
        </p:blipFill>
        <p:spPr bwMode="auto">
          <a:xfrm>
            <a:off x="-914400" y="-218364"/>
            <a:ext cx="10769030" cy="7152564"/>
          </a:xfrm>
          <a:prstGeom prst="rect">
            <a:avLst/>
          </a:prstGeom>
          <a:noFill/>
        </p:spPr>
      </p:pic>
      <p:sp>
        <p:nvSpPr>
          <p:cNvPr id="3" name="Slide Number Placeholder 2"/>
          <p:cNvSpPr>
            <a:spLocks noGrp="1"/>
          </p:cNvSpPr>
          <p:nvPr>
            <p:ph type="sldNum" sz="quarter" idx="12"/>
          </p:nvPr>
        </p:nvSpPr>
        <p:spPr/>
        <p:txBody>
          <a:bodyPr/>
          <a:lstStyle/>
          <a:p>
            <a:pPr>
              <a:defRPr/>
            </a:pPr>
            <a:fld id="{C924E39E-2944-400D-98B8-C805046ACD92}" type="slidenum">
              <a:rPr lang="en-US" smtClean="0"/>
              <a:pPr>
                <a:defRPr/>
              </a:pPr>
              <a:t>15</a:t>
            </a:fld>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1"/>
          <p:cNvSpPr>
            <a:spLocks noGrp="1"/>
          </p:cNvSpPr>
          <p:nvPr>
            <p:ph type="sldNum" sz="quarter" idx="11"/>
          </p:nvPr>
        </p:nvSpPr>
        <p:spPr bwMode="auto">
          <a:noFill/>
          <a:ln>
            <a:miter lim="800000"/>
            <a:headEnd/>
            <a:tailEnd/>
          </a:ln>
        </p:spPr>
        <p:txBody>
          <a:bodyPr vert="horz" wrap="square" lIns="91440" tIns="45720" rIns="91440" bIns="45720" numCol="1" anchor="t" anchorCtr="0" compatLnSpc="1">
            <a:prstTxWarp prst="textNoShape">
              <a:avLst/>
            </a:prstTxWarp>
          </a:bodyPr>
          <a:lstStyle/>
          <a:p>
            <a:fld id="{AC791738-F220-4ED1-8445-5813FC70F7C4}" type="slidenum">
              <a:rPr lang="nl-NL" smtClean="0">
                <a:latin typeface="Arial" pitchFamily="34" charset="0"/>
              </a:rPr>
              <a:pPr/>
              <a:t>16</a:t>
            </a:fld>
            <a:endParaRPr lang="nl-NL" smtClean="0">
              <a:latin typeface="Arial" pitchFamily="34" charset="0"/>
            </a:endParaRPr>
          </a:p>
        </p:txBody>
      </p:sp>
      <p:pic>
        <p:nvPicPr>
          <p:cNvPr id="8195" name="Picture 2" descr="http://www.dutchwatersector.com/news/wp-content/uploads/2012/11/dws-sandy-aerial-jersey-coast-mantoloking-breach-525px.jpg">
            <a:hlinkClick r:id="rId3"/>
          </p:cNvPr>
          <p:cNvPicPr>
            <a:picLocks noChangeAspect="1" noChangeArrowheads="1"/>
          </p:cNvPicPr>
          <p:nvPr/>
        </p:nvPicPr>
        <p:blipFill>
          <a:blip r:embed="rId4" cstate="print"/>
          <a:srcRect/>
          <a:stretch>
            <a:fillRect/>
          </a:stretch>
        </p:blipFill>
        <p:spPr bwMode="auto">
          <a:xfrm>
            <a:off x="0" y="0"/>
            <a:ext cx="9185275" cy="6858000"/>
          </a:xfrm>
          <a:prstGeom prst="rect">
            <a:avLst/>
          </a:prstGeom>
          <a:noFill/>
          <a:ln w="9525">
            <a:noFill/>
            <a:miter lim="800000"/>
            <a:headEnd/>
            <a:tailEnd/>
          </a:ln>
        </p:spPr>
      </p:pic>
      <p:sp>
        <p:nvSpPr>
          <p:cNvPr id="8196" name="TextBox 5"/>
          <p:cNvSpPr txBox="1">
            <a:spLocks noChangeArrowheads="1"/>
          </p:cNvSpPr>
          <p:nvPr/>
        </p:nvSpPr>
        <p:spPr bwMode="auto">
          <a:xfrm>
            <a:off x="1143000" y="0"/>
            <a:ext cx="2342373" cy="400110"/>
          </a:xfrm>
          <a:prstGeom prst="rect">
            <a:avLst/>
          </a:prstGeom>
          <a:noFill/>
          <a:ln w="9525">
            <a:noFill/>
            <a:miter lim="800000"/>
            <a:headEnd/>
            <a:tailEnd/>
          </a:ln>
        </p:spPr>
        <p:txBody>
          <a:bodyPr wrap="none">
            <a:spAutoFit/>
          </a:bodyPr>
          <a:lstStyle/>
          <a:p>
            <a:pPr marL="180975" indent="-180975">
              <a:spcBef>
                <a:spcPts val="600"/>
              </a:spcBef>
              <a:buClr>
                <a:srgbClr val="06368B"/>
              </a:buClr>
              <a:buSzPct val="110000"/>
            </a:pPr>
            <a:r>
              <a:rPr lang="en-US" sz="2000" dirty="0" smtClean="0">
                <a:solidFill>
                  <a:srgbClr val="05368B"/>
                </a:solidFill>
                <a:cs typeface="Arial" pitchFamily="34" charset="0"/>
              </a:rPr>
              <a:t>Sandy, October 2012</a:t>
            </a:r>
            <a:endParaRPr lang="en-US" sz="2000" dirty="0">
              <a:solidFill>
                <a:srgbClr val="05368B"/>
              </a:solidFill>
              <a:cs typeface="Arial"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1143000"/>
          </a:xfrm>
        </p:spPr>
        <p:txBody>
          <a:bodyPr>
            <a:normAutofit/>
          </a:bodyPr>
          <a:lstStyle/>
          <a:p>
            <a:r>
              <a:rPr lang="en-US" sz="3600" b="1" dirty="0" smtClean="0">
                <a:latin typeface="+mn-lt"/>
                <a:ea typeface="Tahoma" pitchFamily="34" charset="0"/>
                <a:cs typeface="Tahoma" pitchFamily="34" charset="0"/>
              </a:rPr>
              <a:t>Sandy, Science and Forecasting  </a:t>
            </a:r>
            <a:endParaRPr lang="en-US" sz="3600" b="1" dirty="0">
              <a:latin typeface="+mn-lt"/>
              <a:ea typeface="Tahoma" pitchFamily="34" charset="0"/>
              <a:cs typeface="Tahoma" pitchFamily="34" charset="0"/>
            </a:endParaRPr>
          </a:p>
        </p:txBody>
      </p:sp>
      <p:pic>
        <p:nvPicPr>
          <p:cNvPr id="11266" name="Picture 2" descr="http://eoimages.gsfc.nasa.gov/images/imagerecords/79000/79556/sandy_vir_2012303.jpg"/>
          <p:cNvPicPr>
            <a:picLocks noChangeAspect="1" noChangeArrowheads="1"/>
          </p:cNvPicPr>
          <p:nvPr/>
        </p:nvPicPr>
        <p:blipFill>
          <a:blip r:embed="rId3" cstate="print"/>
          <a:srcRect/>
          <a:stretch>
            <a:fillRect/>
          </a:stretch>
        </p:blipFill>
        <p:spPr bwMode="auto">
          <a:xfrm>
            <a:off x="76200" y="1066800"/>
            <a:ext cx="2971800" cy="2971800"/>
          </a:xfrm>
          <a:prstGeom prst="rect">
            <a:avLst/>
          </a:prstGeom>
          <a:noFill/>
        </p:spPr>
      </p:pic>
      <p:pic>
        <p:nvPicPr>
          <p:cNvPr id="11268" name="Picture 4" descr="http://sphotos-a.xx.fbcdn.net/hphotos-prn1/c67.0.403.403/p403x403/644045_10151301206628035_2090720329_n.jpg"/>
          <p:cNvPicPr>
            <a:picLocks noChangeAspect="1" noChangeArrowheads="1"/>
          </p:cNvPicPr>
          <p:nvPr/>
        </p:nvPicPr>
        <p:blipFill>
          <a:blip r:embed="rId4" cstate="print"/>
          <a:srcRect/>
          <a:stretch>
            <a:fillRect/>
          </a:stretch>
        </p:blipFill>
        <p:spPr bwMode="auto">
          <a:xfrm>
            <a:off x="3200400" y="3733800"/>
            <a:ext cx="2590801" cy="2590802"/>
          </a:xfrm>
          <a:prstGeom prst="rect">
            <a:avLst/>
          </a:prstGeom>
          <a:noFill/>
        </p:spPr>
      </p:pic>
      <p:pic>
        <p:nvPicPr>
          <p:cNvPr id="11270" name="Picture 6" descr="[Image of initial wind radii]"/>
          <p:cNvPicPr>
            <a:picLocks noChangeAspect="1" noChangeArrowheads="1"/>
          </p:cNvPicPr>
          <p:nvPr/>
        </p:nvPicPr>
        <p:blipFill>
          <a:blip r:embed="rId5" cstate="print"/>
          <a:srcRect/>
          <a:stretch>
            <a:fillRect/>
          </a:stretch>
        </p:blipFill>
        <p:spPr bwMode="auto">
          <a:xfrm>
            <a:off x="6019800" y="1524000"/>
            <a:ext cx="3048000" cy="2438400"/>
          </a:xfrm>
          <a:prstGeom prst="rect">
            <a:avLst/>
          </a:prstGeom>
          <a:noFill/>
        </p:spPr>
      </p:pic>
      <p:sp>
        <p:nvSpPr>
          <p:cNvPr id="9" name="TextBox 8"/>
          <p:cNvSpPr txBox="1"/>
          <p:nvPr/>
        </p:nvSpPr>
        <p:spPr>
          <a:xfrm>
            <a:off x="3276600" y="6400800"/>
            <a:ext cx="2514600" cy="307777"/>
          </a:xfrm>
          <a:prstGeom prst="rect">
            <a:avLst/>
          </a:prstGeom>
          <a:noFill/>
        </p:spPr>
        <p:txBody>
          <a:bodyPr wrap="square" rtlCol="0">
            <a:spAutoFit/>
          </a:bodyPr>
          <a:lstStyle/>
          <a:p>
            <a:pPr algn="ctr"/>
            <a:r>
              <a:rPr lang="en-US" sz="1400" b="1" i="1" dirty="0" smtClean="0"/>
              <a:t>Storm forecast well in advance</a:t>
            </a:r>
            <a:endParaRPr lang="en-US" sz="1400" b="1" i="1" dirty="0"/>
          </a:p>
        </p:txBody>
      </p:sp>
      <p:sp>
        <p:nvSpPr>
          <p:cNvPr id="10" name="TextBox 9"/>
          <p:cNvSpPr txBox="1"/>
          <p:nvPr/>
        </p:nvSpPr>
        <p:spPr>
          <a:xfrm>
            <a:off x="228600" y="4114800"/>
            <a:ext cx="2514600" cy="523220"/>
          </a:xfrm>
          <a:prstGeom prst="rect">
            <a:avLst/>
          </a:prstGeom>
          <a:noFill/>
        </p:spPr>
        <p:txBody>
          <a:bodyPr wrap="square" rtlCol="0">
            <a:spAutoFit/>
          </a:bodyPr>
          <a:lstStyle/>
          <a:p>
            <a:pPr algn="ctr"/>
            <a:r>
              <a:rPr lang="en-US" sz="1400" b="1" i="1" dirty="0" smtClean="0"/>
              <a:t>Lowest central pressure north of Cape Hatteras, NC at 943 </a:t>
            </a:r>
            <a:r>
              <a:rPr lang="en-US" sz="1400" b="1" i="1" dirty="0" err="1" smtClean="0"/>
              <a:t>mb</a:t>
            </a:r>
            <a:r>
              <a:rPr lang="en-US" sz="1400" b="1" i="1" dirty="0" smtClean="0"/>
              <a:t> </a:t>
            </a:r>
            <a:endParaRPr lang="en-US" sz="1400" b="1" i="1" dirty="0"/>
          </a:p>
        </p:txBody>
      </p:sp>
      <p:sp>
        <p:nvSpPr>
          <p:cNvPr id="11" name="TextBox 10"/>
          <p:cNvSpPr txBox="1"/>
          <p:nvPr/>
        </p:nvSpPr>
        <p:spPr>
          <a:xfrm>
            <a:off x="6172200" y="4038600"/>
            <a:ext cx="2971800" cy="738664"/>
          </a:xfrm>
          <a:prstGeom prst="rect">
            <a:avLst/>
          </a:prstGeom>
          <a:noFill/>
        </p:spPr>
        <p:txBody>
          <a:bodyPr wrap="square" rtlCol="0">
            <a:spAutoFit/>
          </a:bodyPr>
          <a:lstStyle/>
          <a:p>
            <a:pPr algn="ctr"/>
            <a:r>
              <a:rPr lang="en-US" sz="1400" b="1" i="1" dirty="0" smtClean="0"/>
              <a:t>Exceptionally large wind field (tropical storm force winds over ~500 miles from the center)</a:t>
            </a:r>
            <a:endParaRPr lang="en-US" sz="1400" b="1" i="1"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3600" b="1" dirty="0" smtClean="0">
                <a:latin typeface="+mn-lt"/>
                <a:ea typeface="Tahoma" pitchFamily="34" charset="0"/>
                <a:cs typeface="Tahoma" pitchFamily="34" charset="0"/>
              </a:rPr>
              <a:t>Sandy, Science and Preparation</a:t>
            </a:r>
            <a:endParaRPr lang="en-US" sz="3600" b="1" dirty="0">
              <a:latin typeface="+mn-lt"/>
              <a:ea typeface="Tahoma" pitchFamily="34" charset="0"/>
              <a:cs typeface="Tahoma" pitchFamily="34" charset="0"/>
            </a:endParaRPr>
          </a:p>
        </p:txBody>
      </p:sp>
      <p:pic>
        <p:nvPicPr>
          <p:cNvPr id="14338" name="Picture 2" descr="http://news.images.itv.com/image/file/111203/article_b78782406a02695a_1351440016_9j-4aaqsk.jpeg"/>
          <p:cNvPicPr>
            <a:picLocks noChangeAspect="1" noChangeArrowheads="1"/>
          </p:cNvPicPr>
          <p:nvPr/>
        </p:nvPicPr>
        <p:blipFill>
          <a:blip r:embed="rId3" cstate="print"/>
          <a:srcRect/>
          <a:stretch>
            <a:fillRect/>
          </a:stretch>
        </p:blipFill>
        <p:spPr bwMode="auto">
          <a:xfrm>
            <a:off x="152400" y="1600200"/>
            <a:ext cx="3524834" cy="1981200"/>
          </a:xfrm>
          <a:prstGeom prst="rect">
            <a:avLst/>
          </a:prstGeom>
          <a:noFill/>
        </p:spPr>
      </p:pic>
      <p:pic>
        <p:nvPicPr>
          <p:cNvPr id="14342" name="Picture 6" descr="http://farm9.staticflickr.com/8334/8132929164_557c7a7f9f.jpg"/>
          <p:cNvPicPr>
            <a:picLocks noChangeAspect="1" noChangeArrowheads="1"/>
          </p:cNvPicPr>
          <p:nvPr/>
        </p:nvPicPr>
        <p:blipFill>
          <a:blip r:embed="rId4" cstate="print"/>
          <a:srcRect/>
          <a:stretch>
            <a:fillRect/>
          </a:stretch>
        </p:blipFill>
        <p:spPr bwMode="auto">
          <a:xfrm>
            <a:off x="5483145" y="1447800"/>
            <a:ext cx="3660855" cy="2057400"/>
          </a:xfrm>
          <a:prstGeom prst="rect">
            <a:avLst/>
          </a:prstGeom>
          <a:noFill/>
        </p:spPr>
      </p:pic>
      <p:pic>
        <p:nvPicPr>
          <p:cNvPr id="14344" name="Picture 8" descr="http://assets.dnainfo.com/generated/photo/preparation-for-hurricane-sandy-1351602488879.jpg/image640x480.jpg"/>
          <p:cNvPicPr>
            <a:picLocks noChangeAspect="1" noChangeArrowheads="1"/>
          </p:cNvPicPr>
          <p:nvPr/>
        </p:nvPicPr>
        <p:blipFill>
          <a:blip r:embed="rId5" cstate="print"/>
          <a:srcRect/>
          <a:stretch>
            <a:fillRect/>
          </a:stretch>
        </p:blipFill>
        <p:spPr bwMode="auto">
          <a:xfrm>
            <a:off x="3810000" y="4267200"/>
            <a:ext cx="3581400" cy="2389466"/>
          </a:xfrm>
          <a:prstGeom prst="rect">
            <a:avLst/>
          </a:prstGeom>
          <a:noFill/>
        </p:spPr>
      </p:pic>
      <p:sp>
        <p:nvSpPr>
          <p:cNvPr id="7" name="TextBox 6"/>
          <p:cNvSpPr txBox="1"/>
          <p:nvPr/>
        </p:nvSpPr>
        <p:spPr>
          <a:xfrm>
            <a:off x="381000" y="3657600"/>
            <a:ext cx="3124200" cy="738664"/>
          </a:xfrm>
          <a:prstGeom prst="rect">
            <a:avLst/>
          </a:prstGeom>
          <a:noFill/>
        </p:spPr>
        <p:txBody>
          <a:bodyPr wrap="square" rtlCol="0">
            <a:spAutoFit/>
          </a:bodyPr>
          <a:lstStyle/>
          <a:p>
            <a:pPr algn="ctr"/>
            <a:r>
              <a:rPr lang="en-US" sz="1400" b="1" i="1" dirty="0" smtClean="0"/>
              <a:t>New York City issued mandatory evacuation of Zone A on October 28, 2012</a:t>
            </a:r>
            <a:endParaRPr lang="en-US" sz="1400" b="1" i="1" dirty="0"/>
          </a:p>
        </p:txBody>
      </p:sp>
      <p:sp>
        <p:nvSpPr>
          <p:cNvPr id="8" name="TextBox 7"/>
          <p:cNvSpPr txBox="1"/>
          <p:nvPr/>
        </p:nvSpPr>
        <p:spPr>
          <a:xfrm>
            <a:off x="5867400" y="3505200"/>
            <a:ext cx="3124200" cy="523220"/>
          </a:xfrm>
          <a:prstGeom prst="rect">
            <a:avLst/>
          </a:prstGeom>
          <a:noFill/>
        </p:spPr>
        <p:txBody>
          <a:bodyPr wrap="square" rtlCol="0">
            <a:spAutoFit/>
          </a:bodyPr>
          <a:lstStyle/>
          <a:p>
            <a:pPr algn="ctr"/>
            <a:r>
              <a:rPr lang="en-US" sz="1400" b="1" i="1" dirty="0" smtClean="0"/>
              <a:t>Out of state utility crews brought in before the storm</a:t>
            </a:r>
            <a:endParaRPr lang="en-US" sz="1400" b="1" i="1" dirty="0"/>
          </a:p>
        </p:txBody>
      </p:sp>
      <p:sp>
        <p:nvSpPr>
          <p:cNvPr id="9" name="TextBox 8"/>
          <p:cNvSpPr txBox="1"/>
          <p:nvPr/>
        </p:nvSpPr>
        <p:spPr>
          <a:xfrm>
            <a:off x="685800" y="5181600"/>
            <a:ext cx="2819400" cy="738664"/>
          </a:xfrm>
          <a:prstGeom prst="rect">
            <a:avLst/>
          </a:prstGeom>
          <a:noFill/>
        </p:spPr>
        <p:txBody>
          <a:bodyPr wrap="square" rtlCol="0">
            <a:spAutoFit/>
          </a:bodyPr>
          <a:lstStyle/>
          <a:p>
            <a:pPr algn="ctr"/>
            <a:r>
              <a:rPr lang="en-US" sz="1400" b="1" i="1" dirty="0" smtClean="0"/>
              <a:t>MTA boarded and placed sandbags at subway entrances to protect against flooding </a:t>
            </a:r>
            <a:endParaRPr lang="en-US" sz="1400" b="1" i="1"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600" b="1" dirty="0" smtClean="0">
                <a:ea typeface="Tahoma" pitchFamily="34" charset="0"/>
                <a:cs typeface="Tahoma" pitchFamily="34" charset="0"/>
              </a:rPr>
              <a:t>Sandy, Science, and Extreme Events</a:t>
            </a:r>
            <a:endParaRPr lang="en-US" sz="3600" b="1" dirty="0">
              <a:ea typeface="Tahoma" pitchFamily="34" charset="0"/>
              <a:cs typeface="Tahoma" pitchFamily="34" charset="0"/>
            </a:endParaRPr>
          </a:p>
        </p:txBody>
      </p:sp>
      <p:pic>
        <p:nvPicPr>
          <p:cNvPr id="15362" name="Picture 2" descr="http://www.addictinginfo.org/wp-content/uploads/2012/10/10.28.2012_Hurricane.jpg"/>
          <p:cNvPicPr>
            <a:picLocks noChangeAspect="1" noChangeArrowheads="1"/>
          </p:cNvPicPr>
          <p:nvPr/>
        </p:nvPicPr>
        <p:blipFill>
          <a:blip r:embed="rId3" cstate="print"/>
          <a:srcRect/>
          <a:stretch>
            <a:fillRect/>
          </a:stretch>
        </p:blipFill>
        <p:spPr bwMode="auto">
          <a:xfrm>
            <a:off x="152400" y="1219200"/>
            <a:ext cx="3118473" cy="2743200"/>
          </a:xfrm>
          <a:prstGeom prst="rect">
            <a:avLst/>
          </a:prstGeom>
          <a:noFill/>
        </p:spPr>
      </p:pic>
      <p:pic>
        <p:nvPicPr>
          <p:cNvPr id="15364" name="Picture 4" descr="http://seaandskyny.files.wordpress.com/2012/11/bruno_batterywaterlevels.jpg"/>
          <p:cNvPicPr>
            <a:picLocks noChangeAspect="1" noChangeArrowheads="1"/>
          </p:cNvPicPr>
          <p:nvPr/>
        </p:nvPicPr>
        <p:blipFill>
          <a:blip r:embed="rId4" cstate="print"/>
          <a:srcRect/>
          <a:stretch>
            <a:fillRect/>
          </a:stretch>
        </p:blipFill>
        <p:spPr bwMode="auto">
          <a:xfrm>
            <a:off x="2859814" y="4343400"/>
            <a:ext cx="3998186" cy="2057400"/>
          </a:xfrm>
          <a:prstGeom prst="rect">
            <a:avLst/>
          </a:prstGeom>
          <a:noFill/>
        </p:spPr>
      </p:pic>
      <p:pic>
        <p:nvPicPr>
          <p:cNvPr id="15366" name="Picture 6" descr="http://sphotos-b.xx.fbcdn.net/hphotos-ash4/c108.0.403.403/p403x403/183962_523769717652348_1641277989_n.jpg"/>
          <p:cNvPicPr>
            <a:picLocks noChangeAspect="1" noChangeArrowheads="1"/>
          </p:cNvPicPr>
          <p:nvPr/>
        </p:nvPicPr>
        <p:blipFill>
          <a:blip r:embed="rId5" cstate="print"/>
          <a:srcRect/>
          <a:stretch>
            <a:fillRect/>
          </a:stretch>
        </p:blipFill>
        <p:spPr bwMode="auto">
          <a:xfrm>
            <a:off x="6096000" y="1066800"/>
            <a:ext cx="2590800" cy="2590801"/>
          </a:xfrm>
          <a:prstGeom prst="rect">
            <a:avLst/>
          </a:prstGeom>
          <a:noFill/>
        </p:spPr>
      </p:pic>
      <p:sp>
        <p:nvSpPr>
          <p:cNvPr id="7" name="TextBox 6"/>
          <p:cNvSpPr txBox="1"/>
          <p:nvPr/>
        </p:nvSpPr>
        <p:spPr>
          <a:xfrm>
            <a:off x="228600" y="4038600"/>
            <a:ext cx="2743200" cy="523220"/>
          </a:xfrm>
          <a:prstGeom prst="rect">
            <a:avLst/>
          </a:prstGeom>
          <a:noFill/>
        </p:spPr>
        <p:txBody>
          <a:bodyPr wrap="square" rtlCol="0">
            <a:spAutoFit/>
          </a:bodyPr>
          <a:lstStyle/>
          <a:p>
            <a:pPr algn="ctr"/>
            <a:r>
              <a:rPr lang="en-US" sz="1400" b="1" i="1" dirty="0" smtClean="0"/>
              <a:t>Heavy rainfall to the south and west of the storm’s center</a:t>
            </a:r>
            <a:endParaRPr lang="en-US" sz="1400" b="1" i="1" dirty="0"/>
          </a:p>
        </p:txBody>
      </p:sp>
      <p:sp>
        <p:nvSpPr>
          <p:cNvPr id="8" name="TextBox 7"/>
          <p:cNvSpPr txBox="1"/>
          <p:nvPr/>
        </p:nvSpPr>
        <p:spPr>
          <a:xfrm>
            <a:off x="3429000" y="6400800"/>
            <a:ext cx="3048000" cy="307777"/>
          </a:xfrm>
          <a:prstGeom prst="rect">
            <a:avLst/>
          </a:prstGeom>
          <a:noFill/>
        </p:spPr>
        <p:txBody>
          <a:bodyPr wrap="square" rtlCol="0">
            <a:spAutoFit/>
          </a:bodyPr>
          <a:lstStyle/>
          <a:p>
            <a:pPr algn="ctr"/>
            <a:r>
              <a:rPr lang="en-US" sz="1400" b="1" i="1" dirty="0" smtClean="0"/>
              <a:t>Highest surge on record at the Battery </a:t>
            </a:r>
            <a:endParaRPr lang="en-US" sz="1400" b="1" i="1" dirty="0"/>
          </a:p>
        </p:txBody>
      </p:sp>
      <p:sp>
        <p:nvSpPr>
          <p:cNvPr id="9" name="TextBox 8"/>
          <p:cNvSpPr txBox="1"/>
          <p:nvPr/>
        </p:nvSpPr>
        <p:spPr>
          <a:xfrm>
            <a:off x="5791200" y="3733800"/>
            <a:ext cx="3048000" cy="307777"/>
          </a:xfrm>
          <a:prstGeom prst="rect">
            <a:avLst/>
          </a:prstGeom>
          <a:noFill/>
        </p:spPr>
        <p:txBody>
          <a:bodyPr wrap="square" rtlCol="0">
            <a:spAutoFit/>
          </a:bodyPr>
          <a:lstStyle/>
          <a:p>
            <a:pPr algn="ctr"/>
            <a:r>
              <a:rPr lang="en-US" sz="1400" b="1" i="1" dirty="0" smtClean="0"/>
              <a:t>Wind gusts over 60 mph</a:t>
            </a:r>
            <a:endParaRPr lang="en-US" sz="1400" b="1" i="1"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6200"/>
            <a:ext cx="8229600" cy="1143000"/>
          </a:xfrm>
        </p:spPr>
        <p:txBody>
          <a:bodyPr/>
          <a:lstStyle/>
          <a:p>
            <a:r>
              <a:rPr lang="en-US" b="1" dirty="0" smtClean="0"/>
              <a:t>Objective and Outline</a:t>
            </a:r>
            <a:endParaRPr lang="en-US" b="1" dirty="0"/>
          </a:p>
        </p:txBody>
      </p:sp>
      <p:sp>
        <p:nvSpPr>
          <p:cNvPr id="5" name="Content Placeholder 4"/>
          <p:cNvSpPr>
            <a:spLocks noGrp="1"/>
          </p:cNvSpPr>
          <p:nvPr>
            <p:ph idx="1"/>
          </p:nvPr>
        </p:nvSpPr>
        <p:spPr>
          <a:xfrm>
            <a:off x="0" y="1219200"/>
            <a:ext cx="8991600" cy="5257800"/>
          </a:xfrm>
        </p:spPr>
        <p:txBody>
          <a:bodyPr>
            <a:normAutofit fontScale="55000" lnSpcReduction="20000"/>
          </a:bodyPr>
          <a:lstStyle/>
          <a:p>
            <a:pPr>
              <a:buNone/>
            </a:pPr>
            <a:r>
              <a:rPr lang="en-US" sz="6000" b="1" dirty="0" smtClean="0"/>
              <a:t>Objective: Discuss and define critical linkages between science and policy in the development of climate change adaptation strategies in </a:t>
            </a:r>
            <a:r>
              <a:rPr lang="en-US" sz="6000" b="1" dirty="0" smtClean="0"/>
              <a:t>the </a:t>
            </a:r>
            <a:r>
              <a:rPr lang="en-US" sz="6000" b="1" dirty="0" smtClean="0"/>
              <a:t>New York Metropolitan Region</a:t>
            </a:r>
            <a:endParaRPr lang="en-US" sz="6000" b="1" dirty="0" smtClean="0"/>
          </a:p>
          <a:p>
            <a:endParaRPr lang="en-US" sz="6000" b="1" dirty="0" smtClean="0"/>
          </a:p>
          <a:p>
            <a:endParaRPr lang="en-US" sz="4400" b="1" dirty="0" smtClean="0"/>
          </a:p>
          <a:p>
            <a:pPr>
              <a:buNone/>
            </a:pPr>
            <a:r>
              <a:rPr lang="en-US" sz="6000" b="1" dirty="0" smtClean="0"/>
              <a:t>Outline</a:t>
            </a:r>
          </a:p>
          <a:p>
            <a:pPr marL="971550" lvl="1" indent="-514350">
              <a:buFont typeface="+mj-lt"/>
              <a:buAutoNum type="arabicPeriod"/>
            </a:pPr>
            <a:r>
              <a:rPr lang="en-US" sz="6000" b="1" dirty="0" smtClean="0"/>
              <a:t>Illustrate the connections between climate science and policy </a:t>
            </a:r>
            <a:r>
              <a:rPr lang="en-US" sz="6000" b="1" dirty="0" smtClean="0"/>
              <a:t>in Region</a:t>
            </a:r>
            <a:endParaRPr lang="en-US" sz="6000" b="1" dirty="0" smtClean="0"/>
          </a:p>
          <a:p>
            <a:pPr marL="971550" lvl="1" indent="-514350">
              <a:buFont typeface="+mj-lt"/>
              <a:buAutoNum type="arabicPeriod"/>
            </a:pPr>
            <a:r>
              <a:rPr lang="en-US" sz="6000" b="1" dirty="0" smtClean="0"/>
              <a:t>Impact of Hurricane Sandy</a:t>
            </a:r>
          </a:p>
          <a:p>
            <a:pPr marL="971550" lvl="1" indent="-514350">
              <a:buFont typeface="+mj-lt"/>
              <a:buAutoNum type="arabicPeriod"/>
            </a:pPr>
            <a:r>
              <a:rPr lang="en-US" sz="6000" b="1" dirty="0" smtClean="0"/>
              <a:t>Considerations for the future</a:t>
            </a:r>
          </a:p>
          <a:p>
            <a:endParaRPr lang="en-US" dirty="0"/>
          </a:p>
        </p:txBody>
      </p:sp>
      <p:sp>
        <p:nvSpPr>
          <p:cNvPr id="2" name="Slide Number Placeholder 1"/>
          <p:cNvSpPr>
            <a:spLocks noGrp="1"/>
          </p:cNvSpPr>
          <p:nvPr>
            <p:ph type="sldNum" sz="quarter" idx="12"/>
          </p:nvPr>
        </p:nvSpPr>
        <p:spPr/>
        <p:txBody>
          <a:bodyPr/>
          <a:lstStyle/>
          <a:p>
            <a:fld id="{19904EA8-B5C7-4748-9EBB-5293F5EF9ED8}" type="slidenum">
              <a:rPr lang="en-US" smtClean="0"/>
              <a:pPr/>
              <a:t>2</a:t>
            </a:fld>
            <a:endParaRPr lang="en-US"/>
          </a:p>
        </p:txBody>
      </p:sp>
      <p:sp>
        <p:nvSpPr>
          <p:cNvPr id="6" name="Rounded Rectangle 5"/>
          <p:cNvSpPr/>
          <p:nvPr/>
        </p:nvSpPr>
        <p:spPr>
          <a:xfrm>
            <a:off x="1905000" y="76200"/>
            <a:ext cx="5334000" cy="685800"/>
          </a:xfrm>
          <a:prstGeom prst="roundRect">
            <a:avLst/>
          </a:prstGeom>
          <a:solidFill>
            <a:schemeClr val="accent6">
              <a:lumMod val="50000"/>
              <a:alpha val="1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66800" y="990600"/>
            <a:ext cx="6400800" cy="2262158"/>
          </a:xfrm>
          <a:prstGeom prst="rect">
            <a:avLst/>
          </a:prstGeom>
          <a:noFill/>
        </p:spPr>
        <p:txBody>
          <a:bodyPr wrap="square" rtlCol="0">
            <a:spAutoFit/>
          </a:bodyPr>
          <a:lstStyle/>
          <a:p>
            <a:pPr>
              <a:spcAft>
                <a:spcPts val="600"/>
              </a:spcAft>
              <a:buFont typeface="Courier New" pitchFamily="49" charset="0"/>
              <a:buChar char="o"/>
            </a:pPr>
            <a:r>
              <a:rPr lang="en-US" dirty="0" smtClean="0"/>
              <a:t>  </a:t>
            </a:r>
            <a:r>
              <a:rPr lang="en-US" i="1" dirty="0" smtClean="0"/>
              <a:t>Atlantic Ocean Sea Surface Temperatures</a:t>
            </a:r>
            <a:r>
              <a:rPr lang="en-US" dirty="0" smtClean="0"/>
              <a:t>: warmer than average</a:t>
            </a:r>
          </a:p>
          <a:p>
            <a:pPr>
              <a:spcAft>
                <a:spcPts val="600"/>
              </a:spcAft>
              <a:buFont typeface="Courier New" pitchFamily="49" charset="0"/>
              <a:buChar char="o"/>
            </a:pPr>
            <a:r>
              <a:rPr lang="en-US" dirty="0" smtClean="0"/>
              <a:t>  </a:t>
            </a:r>
            <a:r>
              <a:rPr lang="en-US" i="1" dirty="0" smtClean="0"/>
              <a:t>Warmer atmosphere can hold more water vapor</a:t>
            </a:r>
            <a:r>
              <a:rPr lang="en-US" dirty="0" smtClean="0"/>
              <a:t>: </a:t>
            </a:r>
            <a:br>
              <a:rPr lang="en-US" dirty="0" smtClean="0"/>
            </a:br>
            <a:r>
              <a:rPr lang="en-US" dirty="0" smtClean="0"/>
              <a:t>                more energy for hurricanes, more water for precipitation</a:t>
            </a:r>
          </a:p>
          <a:p>
            <a:pPr>
              <a:spcAft>
                <a:spcPts val="600"/>
              </a:spcAft>
              <a:buFont typeface="Courier New" pitchFamily="49" charset="0"/>
              <a:buChar char="o"/>
            </a:pPr>
            <a:r>
              <a:rPr lang="en-US" dirty="0" smtClean="0"/>
              <a:t>  </a:t>
            </a:r>
            <a:r>
              <a:rPr lang="en-US" i="1" dirty="0" smtClean="0"/>
              <a:t>High Storm Surge due to confluence of events</a:t>
            </a:r>
            <a:r>
              <a:rPr lang="en-US" dirty="0" smtClean="0"/>
              <a:t>: </a:t>
            </a:r>
            <a:br>
              <a:rPr lang="en-US" dirty="0" smtClean="0"/>
            </a:br>
            <a:r>
              <a:rPr lang="en-US" dirty="0" smtClean="0"/>
              <a:t>                sea level, high tide, full moon, and shape of coast</a:t>
            </a:r>
          </a:p>
          <a:p>
            <a:pPr>
              <a:spcAft>
                <a:spcPts val="600"/>
              </a:spcAft>
              <a:buFont typeface="Courier New" pitchFamily="49" charset="0"/>
              <a:buChar char="o"/>
            </a:pPr>
            <a:r>
              <a:rPr lang="en-US" dirty="0"/>
              <a:t> </a:t>
            </a:r>
            <a:r>
              <a:rPr lang="en-US" dirty="0" smtClean="0"/>
              <a:t> </a:t>
            </a:r>
            <a:r>
              <a:rPr lang="en-US" i="1" dirty="0" smtClean="0"/>
              <a:t>Unusual Storm Track</a:t>
            </a:r>
            <a:r>
              <a:rPr lang="en-US" dirty="0" smtClean="0"/>
              <a:t>: </a:t>
            </a:r>
            <a:br>
              <a:rPr lang="en-US" dirty="0" smtClean="0"/>
            </a:br>
            <a:r>
              <a:rPr lang="en-US" dirty="0" smtClean="0"/>
              <a:t>                sharp turn towards the coast</a:t>
            </a:r>
            <a:endParaRPr lang="en-US" dirty="0"/>
          </a:p>
        </p:txBody>
      </p:sp>
      <p:sp>
        <p:nvSpPr>
          <p:cNvPr id="8" name="TextBox 7"/>
          <p:cNvSpPr txBox="1"/>
          <p:nvPr/>
        </p:nvSpPr>
        <p:spPr>
          <a:xfrm>
            <a:off x="1066800" y="152400"/>
            <a:ext cx="6629400" cy="830997"/>
          </a:xfrm>
          <a:prstGeom prst="rect">
            <a:avLst/>
          </a:prstGeom>
          <a:noFill/>
        </p:spPr>
        <p:txBody>
          <a:bodyPr wrap="square" rtlCol="0">
            <a:spAutoFit/>
          </a:bodyPr>
          <a:lstStyle/>
          <a:p>
            <a:r>
              <a:rPr lang="en-US" sz="2400" dirty="0" smtClean="0"/>
              <a:t>Hurricane Sandy as a “</a:t>
            </a:r>
            <a:r>
              <a:rPr lang="en-US" sz="2400" dirty="0" err="1" smtClean="0"/>
              <a:t>Frankenstorm</a:t>
            </a:r>
            <a:r>
              <a:rPr lang="en-US" sz="2400" dirty="0" smtClean="0"/>
              <a:t>”? </a:t>
            </a:r>
          </a:p>
          <a:p>
            <a:r>
              <a:rPr lang="en-US" sz="2400" dirty="0" smtClean="0"/>
              <a:t>Implies that storm is partly of our own creation</a:t>
            </a:r>
            <a:endParaRPr lang="en-US" sz="2400" dirty="0"/>
          </a:p>
        </p:txBody>
      </p:sp>
      <p:pic>
        <p:nvPicPr>
          <p:cNvPr id="9" name="Picture 6" descr="[Image of initial wind radii]"/>
          <p:cNvPicPr>
            <a:picLocks noChangeAspect="1" noChangeArrowheads="1"/>
          </p:cNvPicPr>
          <p:nvPr/>
        </p:nvPicPr>
        <p:blipFill>
          <a:blip r:embed="rId3" cstate="print"/>
          <a:srcRect/>
          <a:stretch>
            <a:fillRect/>
          </a:stretch>
        </p:blipFill>
        <p:spPr bwMode="auto">
          <a:xfrm>
            <a:off x="5105400" y="3429000"/>
            <a:ext cx="3810000" cy="3048000"/>
          </a:xfrm>
          <a:prstGeom prst="rect">
            <a:avLst/>
          </a:prstGeom>
          <a:noFill/>
        </p:spPr>
      </p:pic>
      <p:sp>
        <p:nvSpPr>
          <p:cNvPr id="10" name="TextBox 9"/>
          <p:cNvSpPr txBox="1"/>
          <p:nvPr/>
        </p:nvSpPr>
        <p:spPr>
          <a:xfrm>
            <a:off x="7315200" y="6477000"/>
            <a:ext cx="1828800" cy="215444"/>
          </a:xfrm>
          <a:prstGeom prst="rect">
            <a:avLst/>
          </a:prstGeom>
          <a:noFill/>
        </p:spPr>
        <p:txBody>
          <a:bodyPr wrap="square" rtlCol="0">
            <a:spAutoFit/>
          </a:bodyPr>
          <a:lstStyle/>
          <a:p>
            <a:r>
              <a:rPr lang="en-US" sz="800" dirty="0" smtClean="0"/>
              <a:t>Image courtesy of W. Solecki</a:t>
            </a:r>
            <a:endParaRPr lang="en-US" sz="800" dirty="0"/>
          </a:p>
        </p:txBody>
      </p:sp>
      <p:sp>
        <p:nvSpPr>
          <p:cNvPr id="11" name="Oval 10"/>
          <p:cNvSpPr/>
          <p:nvPr/>
        </p:nvSpPr>
        <p:spPr>
          <a:xfrm>
            <a:off x="2743200" y="914400"/>
            <a:ext cx="2514600" cy="4572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143000" y="1295400"/>
            <a:ext cx="2514600" cy="4572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752600" y="2209800"/>
            <a:ext cx="1295400" cy="3810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295400" y="2590800"/>
            <a:ext cx="2286000" cy="3810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019800" y="76200"/>
            <a:ext cx="3276600" cy="2893100"/>
          </a:xfrm>
          <a:prstGeom prst="rect">
            <a:avLst/>
          </a:prstGeom>
          <a:noFill/>
        </p:spPr>
        <p:txBody>
          <a:bodyPr wrap="square" rtlCol="0">
            <a:spAutoFit/>
          </a:bodyPr>
          <a:lstStyle/>
          <a:p>
            <a:r>
              <a:rPr lang="en-US" sz="2400" dirty="0" smtClean="0">
                <a:solidFill>
                  <a:srgbClr val="FF0000"/>
                </a:solidFill>
              </a:rPr>
              <a:t>Climate change related?</a:t>
            </a:r>
          </a:p>
          <a:p>
            <a:endParaRPr lang="en-US" dirty="0" smtClean="0">
              <a:solidFill>
                <a:srgbClr val="FF0000"/>
              </a:solidFill>
            </a:endParaRPr>
          </a:p>
          <a:p>
            <a:pPr algn="ctr"/>
            <a:endParaRPr lang="en-US" sz="2000" dirty="0" smtClean="0">
              <a:solidFill>
                <a:srgbClr val="FF0000"/>
              </a:solidFill>
            </a:endParaRPr>
          </a:p>
          <a:p>
            <a:pPr algn="ctr">
              <a:buFont typeface="Wingdings" pitchFamily="2" charset="2"/>
              <a:buChar char="ü"/>
            </a:pPr>
            <a:r>
              <a:rPr lang="en-US" sz="2000" dirty="0" smtClean="0">
                <a:solidFill>
                  <a:srgbClr val="FF0000"/>
                </a:solidFill>
              </a:rPr>
              <a:t> ?</a:t>
            </a:r>
            <a:br>
              <a:rPr lang="en-US" sz="2000" dirty="0" smtClean="0">
                <a:solidFill>
                  <a:srgbClr val="FF0000"/>
                </a:solidFill>
              </a:rPr>
            </a:br>
            <a:endParaRPr lang="en-US" sz="2000" dirty="0" smtClean="0">
              <a:solidFill>
                <a:srgbClr val="FF0000"/>
              </a:solidFill>
            </a:endParaRPr>
          </a:p>
          <a:p>
            <a:pPr algn="ctr">
              <a:buFont typeface="Wingdings" pitchFamily="2" charset="2"/>
              <a:buChar char="ü"/>
            </a:pPr>
            <a:r>
              <a:rPr lang="en-US" sz="2000" dirty="0">
                <a:solidFill>
                  <a:srgbClr val="FF0000"/>
                </a:solidFill>
              </a:rPr>
              <a:t> </a:t>
            </a:r>
            <a:r>
              <a:rPr lang="en-US" sz="2000" dirty="0" smtClean="0">
                <a:solidFill>
                  <a:srgbClr val="FF0000"/>
                </a:solidFill>
              </a:rPr>
              <a:t/>
            </a:r>
            <a:br>
              <a:rPr lang="en-US" sz="2000" dirty="0" smtClean="0">
                <a:solidFill>
                  <a:srgbClr val="FF0000"/>
                </a:solidFill>
              </a:rPr>
            </a:br>
            <a:endParaRPr lang="en-US" sz="2000" dirty="0" smtClean="0">
              <a:solidFill>
                <a:srgbClr val="FF0000"/>
              </a:solidFill>
            </a:endParaRPr>
          </a:p>
          <a:p>
            <a:pPr algn="ctr">
              <a:buFont typeface="Wingdings" pitchFamily="2" charset="2"/>
              <a:buChar char="ü"/>
            </a:pPr>
            <a:r>
              <a:rPr lang="en-US" sz="2000" dirty="0" smtClean="0">
                <a:solidFill>
                  <a:srgbClr val="FF0000"/>
                </a:solidFill>
              </a:rPr>
              <a:t> </a:t>
            </a:r>
          </a:p>
          <a:p>
            <a:pPr algn="ctr"/>
            <a:r>
              <a:rPr lang="en-US" sz="2000" dirty="0" smtClean="0">
                <a:solidFill>
                  <a:srgbClr val="FF0000"/>
                </a:solidFill>
              </a:rPr>
              <a:t>?</a:t>
            </a:r>
          </a:p>
        </p:txBody>
      </p:sp>
      <p:pic>
        <p:nvPicPr>
          <p:cNvPr id="15" name="Picture 2"/>
          <p:cNvPicPr>
            <a:picLocks noChangeAspect="1" noChangeArrowheads="1"/>
          </p:cNvPicPr>
          <p:nvPr/>
        </p:nvPicPr>
        <p:blipFill>
          <a:blip r:embed="rId4" cstate="print"/>
          <a:srcRect l="750" t="41250" r="69750" b="11250"/>
          <a:stretch>
            <a:fillRect/>
          </a:stretch>
        </p:blipFill>
        <p:spPr bwMode="auto">
          <a:xfrm>
            <a:off x="228599" y="3429000"/>
            <a:ext cx="4731887" cy="3048000"/>
          </a:xfrm>
          <a:prstGeom prst="rect">
            <a:avLst/>
          </a:prstGeom>
          <a:noFill/>
          <a:ln w="9525">
            <a:noFill/>
            <a:miter lim="800000"/>
            <a:headEnd/>
            <a:tailEnd/>
          </a:ln>
        </p:spPr>
      </p:pic>
      <p:sp>
        <p:nvSpPr>
          <p:cNvPr id="16" name="Rectangle 15"/>
          <p:cNvSpPr/>
          <p:nvPr/>
        </p:nvSpPr>
        <p:spPr>
          <a:xfrm>
            <a:off x="609600" y="6474768"/>
            <a:ext cx="4572000" cy="230832"/>
          </a:xfrm>
          <a:prstGeom prst="rect">
            <a:avLst/>
          </a:prstGeom>
        </p:spPr>
        <p:txBody>
          <a:bodyPr>
            <a:spAutoFit/>
          </a:bodyPr>
          <a:lstStyle/>
          <a:p>
            <a:r>
              <a:rPr lang="en-US" sz="900" dirty="0" smtClean="0"/>
              <a:t>http://science.time.com/2012/10/29/frankenstorm-why-hurricane-sandy-will-be-historic/</a:t>
            </a:r>
            <a:endParaRPr lang="en-US" sz="900" dirty="0"/>
          </a:p>
        </p:txBody>
      </p:sp>
      <p:sp>
        <p:nvSpPr>
          <p:cNvPr id="17" name="TextBox 16"/>
          <p:cNvSpPr txBox="1"/>
          <p:nvPr/>
        </p:nvSpPr>
        <p:spPr>
          <a:xfrm>
            <a:off x="7467600" y="6581001"/>
            <a:ext cx="2743200" cy="276999"/>
          </a:xfrm>
          <a:prstGeom prst="rect">
            <a:avLst/>
          </a:prstGeom>
          <a:noFill/>
        </p:spPr>
        <p:txBody>
          <a:bodyPr wrap="square" rtlCol="0">
            <a:spAutoFit/>
          </a:bodyPr>
          <a:lstStyle/>
          <a:p>
            <a:r>
              <a:rPr lang="en-US" sz="1200" dirty="0" smtClean="0"/>
              <a:t>Source  of slide A. Frei</a:t>
            </a:r>
            <a:endParaRPr lang="en-U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PCC 2050 RIM.jpg"/>
          <p:cNvPicPr>
            <a:picLocks noChangeAspect="1"/>
          </p:cNvPicPr>
          <p:nvPr/>
        </p:nvPicPr>
        <p:blipFill>
          <a:blip r:embed="rId3" cstate="print"/>
          <a:stretch>
            <a:fillRect/>
          </a:stretch>
        </p:blipFill>
        <p:spPr>
          <a:xfrm>
            <a:off x="-76200" y="-76200"/>
            <a:ext cx="4831976" cy="3733800"/>
          </a:xfrm>
          <a:prstGeom prst="rect">
            <a:avLst/>
          </a:prstGeom>
        </p:spPr>
      </p:pic>
      <p:pic>
        <p:nvPicPr>
          <p:cNvPr id="5" name="Picture 4" descr="FEMA Sandy.jpg"/>
          <p:cNvPicPr>
            <a:picLocks noChangeAspect="1"/>
          </p:cNvPicPr>
          <p:nvPr/>
        </p:nvPicPr>
        <p:blipFill>
          <a:blip r:embed="rId4" cstate="print"/>
          <a:stretch>
            <a:fillRect/>
          </a:stretch>
        </p:blipFill>
        <p:spPr>
          <a:xfrm>
            <a:off x="4419600" y="3269673"/>
            <a:ext cx="4742329" cy="3664527"/>
          </a:xfrm>
          <a:prstGeom prst="rect">
            <a:avLst/>
          </a:prstGeom>
        </p:spPr>
      </p:pic>
      <p:sp>
        <p:nvSpPr>
          <p:cNvPr id="102402" name="AutoShape 2" descr="https://mail.google.com/mail/ca/?ui=2&amp;ik=3637ea6af0&amp;view=att&amp;th=13c254d86a6bbc08&amp;attid=0.1.1&amp;disp=emb&amp;zw&amp;atsh=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533400" y="3352800"/>
            <a:ext cx="3657600" cy="923330"/>
          </a:xfrm>
          <a:prstGeom prst="rect">
            <a:avLst/>
          </a:prstGeom>
          <a:noFill/>
        </p:spPr>
        <p:txBody>
          <a:bodyPr wrap="square" rtlCol="0">
            <a:spAutoFit/>
          </a:bodyPr>
          <a:lstStyle/>
          <a:p>
            <a:r>
              <a:rPr lang="en-US" dirty="0" smtClean="0"/>
              <a:t>NPCC  Rapid Ice Melt Scenario 2050s – 1% flood event with ~ two feet of sea level rise</a:t>
            </a:r>
            <a:endParaRPr lang="en-US" dirty="0"/>
          </a:p>
        </p:txBody>
      </p:sp>
      <p:sp>
        <p:nvSpPr>
          <p:cNvPr id="9" name="Rectangle 8"/>
          <p:cNvSpPr/>
          <p:nvPr/>
        </p:nvSpPr>
        <p:spPr>
          <a:xfrm>
            <a:off x="4876800" y="3212068"/>
            <a:ext cx="3925562" cy="369332"/>
          </a:xfrm>
          <a:prstGeom prst="rect">
            <a:avLst/>
          </a:prstGeom>
        </p:spPr>
        <p:txBody>
          <a:bodyPr wrap="none">
            <a:spAutoFit/>
          </a:bodyPr>
          <a:lstStyle/>
          <a:p>
            <a:r>
              <a:rPr lang="en-US" dirty="0" smtClean="0"/>
              <a:t>Observed Inundation – Hurricane Sandy</a:t>
            </a:r>
            <a:endParaRPr lang="en-US" dirty="0"/>
          </a:p>
        </p:txBody>
      </p:sp>
      <p:sp>
        <p:nvSpPr>
          <p:cNvPr id="10" name="Slide Number Placeholder 9"/>
          <p:cNvSpPr>
            <a:spLocks noGrp="1"/>
          </p:cNvSpPr>
          <p:nvPr>
            <p:ph type="sldNum" sz="quarter" idx="12"/>
          </p:nvPr>
        </p:nvSpPr>
        <p:spPr/>
        <p:txBody>
          <a:bodyPr/>
          <a:lstStyle/>
          <a:p>
            <a:fld id="{DF87169D-50AE-48D4-8621-6342C8B27C68}" type="slidenum">
              <a:rPr lang="en-US" smtClean="0"/>
              <a:pPr/>
              <a:t>21</a:t>
            </a:fld>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Metropolitan Region Lifelines and Infrastructure System Failures</a:t>
            </a:r>
            <a:endParaRPr lang="en-US" sz="3200" b="1" dirty="0"/>
          </a:p>
        </p:txBody>
      </p:sp>
      <p:sp>
        <p:nvSpPr>
          <p:cNvPr id="3" name="Content Placeholder 2"/>
          <p:cNvSpPr>
            <a:spLocks noGrp="1"/>
          </p:cNvSpPr>
          <p:nvPr>
            <p:ph idx="1"/>
          </p:nvPr>
        </p:nvSpPr>
        <p:spPr/>
        <p:txBody>
          <a:bodyPr>
            <a:normAutofit/>
          </a:bodyPr>
          <a:lstStyle/>
          <a:p>
            <a:r>
              <a:rPr lang="en-US" dirty="0" smtClean="0"/>
              <a:t>Water Supply</a:t>
            </a:r>
          </a:p>
          <a:p>
            <a:r>
              <a:rPr lang="en-US" dirty="0" smtClean="0"/>
              <a:t>Electricity</a:t>
            </a:r>
          </a:p>
          <a:p>
            <a:r>
              <a:rPr lang="en-US" dirty="0" smtClean="0"/>
              <a:t>Transportation</a:t>
            </a:r>
          </a:p>
          <a:p>
            <a:r>
              <a:rPr lang="en-US" dirty="0" smtClean="0"/>
              <a:t>Gasoline Supply</a:t>
            </a:r>
          </a:p>
          <a:p>
            <a:r>
              <a:rPr lang="en-US" dirty="0" smtClean="0"/>
              <a:t>Pharmacy – Drug Supply</a:t>
            </a:r>
          </a:p>
          <a:p>
            <a:pPr lvl="1"/>
            <a:r>
              <a:rPr lang="en-US" dirty="0" smtClean="0"/>
              <a:t>Cascading impacts</a:t>
            </a:r>
          </a:p>
          <a:p>
            <a:pPr lvl="1"/>
            <a:r>
              <a:rPr lang="en-US" dirty="0" smtClean="0"/>
              <a:t>Uneven geography – not all on the </a:t>
            </a:r>
            <a:r>
              <a:rPr lang="en-US" dirty="0" smtClean="0"/>
              <a:t>coast and waterfront, </a:t>
            </a:r>
            <a:r>
              <a:rPr lang="en-US" dirty="0" smtClean="0"/>
              <a:t>but most impactful on </a:t>
            </a:r>
            <a:r>
              <a:rPr lang="en-US" dirty="0" smtClean="0"/>
              <a:t>there</a:t>
            </a:r>
            <a:endParaRPr lang="en-US" dirty="0"/>
          </a:p>
        </p:txBody>
      </p:sp>
      <p:sp>
        <p:nvSpPr>
          <p:cNvPr id="7" name="Slide Number Placeholder 6"/>
          <p:cNvSpPr>
            <a:spLocks noGrp="1"/>
          </p:cNvSpPr>
          <p:nvPr>
            <p:ph type="sldNum" sz="quarter" idx="12"/>
          </p:nvPr>
        </p:nvSpPr>
        <p:spPr/>
        <p:txBody>
          <a:bodyPr/>
          <a:lstStyle/>
          <a:p>
            <a:pPr>
              <a:defRPr/>
            </a:pPr>
            <a:fld id="{1E3F1CC5-C9CD-4F69-8F6C-0BD3E5C19D24}" type="slidenum">
              <a:rPr lang="en-US" smtClean="0"/>
              <a:pPr>
                <a:defRPr/>
              </a:pPr>
              <a:t>22</a:t>
            </a:fld>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2" descr="http://cdn.cstatic.net/images/gridfs/5091232885216d50c400accf/tumblr_mcqfickBK31qzexyqo1_r1_1280.jpg"/>
          <p:cNvPicPr>
            <a:picLocks noChangeAspect="1" noChangeArrowheads="1"/>
          </p:cNvPicPr>
          <p:nvPr/>
        </p:nvPicPr>
        <p:blipFill>
          <a:blip r:embed="rId3" cstate="print"/>
          <a:srcRect/>
          <a:stretch>
            <a:fillRect/>
          </a:stretch>
        </p:blipFill>
        <p:spPr bwMode="auto">
          <a:xfrm>
            <a:off x="4419600" y="431800"/>
            <a:ext cx="4495800" cy="2997200"/>
          </a:xfrm>
          <a:prstGeom prst="rect">
            <a:avLst/>
          </a:prstGeom>
          <a:noFill/>
        </p:spPr>
      </p:pic>
      <p:pic>
        <p:nvPicPr>
          <p:cNvPr id="218118" name="Picture 6" descr="http://cdn.theatlantic.com/static/infocus/sandy110512/s_s19_00774285.jpg"/>
          <p:cNvPicPr>
            <a:picLocks noChangeAspect="1" noChangeArrowheads="1"/>
          </p:cNvPicPr>
          <p:nvPr/>
        </p:nvPicPr>
        <p:blipFill>
          <a:blip r:embed="rId4" cstate="print"/>
          <a:srcRect/>
          <a:stretch>
            <a:fillRect/>
          </a:stretch>
        </p:blipFill>
        <p:spPr bwMode="auto">
          <a:xfrm>
            <a:off x="4117976" y="3503947"/>
            <a:ext cx="4949824" cy="3201653"/>
          </a:xfrm>
          <a:prstGeom prst="rect">
            <a:avLst/>
          </a:prstGeom>
          <a:noFill/>
        </p:spPr>
      </p:pic>
      <p:sp>
        <p:nvSpPr>
          <p:cNvPr id="5" name="Rectangle 4"/>
          <p:cNvSpPr/>
          <p:nvPr/>
        </p:nvSpPr>
        <p:spPr>
          <a:xfrm>
            <a:off x="0" y="0"/>
            <a:ext cx="9144000" cy="646331"/>
          </a:xfrm>
          <a:prstGeom prst="rect">
            <a:avLst/>
          </a:prstGeom>
        </p:spPr>
        <p:txBody>
          <a:bodyPr wrap="square">
            <a:spAutoFit/>
          </a:bodyPr>
          <a:lstStyle/>
          <a:p>
            <a:r>
              <a:rPr lang="en-US" dirty="0" smtClean="0"/>
              <a:t>http://www.theatlantic.com/infocus/2012/11/hurricane-sandy-one-week-after-landfall/100399/</a:t>
            </a:r>
            <a:endParaRPr lang="en-US" dirty="0"/>
          </a:p>
        </p:txBody>
      </p:sp>
      <p:pic>
        <p:nvPicPr>
          <p:cNvPr id="218120" name="Picture 8" descr="http://www.veronicalawlor.com/wp-content/uploads/2012/11/sandy10a.jpg"/>
          <p:cNvPicPr>
            <a:picLocks noChangeAspect="1" noChangeArrowheads="1"/>
          </p:cNvPicPr>
          <p:nvPr/>
        </p:nvPicPr>
        <p:blipFill>
          <a:blip r:embed="rId5" cstate="print"/>
          <a:srcRect/>
          <a:stretch>
            <a:fillRect/>
          </a:stretch>
        </p:blipFill>
        <p:spPr bwMode="auto">
          <a:xfrm>
            <a:off x="76200" y="1790699"/>
            <a:ext cx="3930000" cy="4991101"/>
          </a:xfrm>
          <a:prstGeom prst="rect">
            <a:avLst/>
          </a:prstGeom>
          <a:noFill/>
        </p:spPr>
      </p:pic>
      <p:sp>
        <p:nvSpPr>
          <p:cNvPr id="6" name="Slide Number Placeholder 5"/>
          <p:cNvSpPr>
            <a:spLocks noGrp="1"/>
          </p:cNvSpPr>
          <p:nvPr>
            <p:ph type="sldNum" sz="quarter" idx="12"/>
          </p:nvPr>
        </p:nvSpPr>
        <p:spPr/>
        <p:txBody>
          <a:bodyPr/>
          <a:lstStyle/>
          <a:p>
            <a:fld id="{DF87169D-50AE-48D4-8621-6342C8B27C68}" type="slidenum">
              <a:rPr lang="en-US" smtClean="0"/>
              <a:pPr/>
              <a:t>23</a:t>
            </a:fld>
            <a:endParaRPr lang="en-US"/>
          </a:p>
        </p:txBody>
      </p:sp>
      <p:sp>
        <p:nvSpPr>
          <p:cNvPr id="7" name="TextBox 6"/>
          <p:cNvSpPr txBox="1"/>
          <p:nvPr/>
        </p:nvSpPr>
        <p:spPr>
          <a:xfrm>
            <a:off x="-228600" y="685800"/>
            <a:ext cx="4648200" cy="1077218"/>
          </a:xfrm>
          <a:prstGeom prst="rect">
            <a:avLst/>
          </a:prstGeom>
          <a:noFill/>
        </p:spPr>
        <p:txBody>
          <a:bodyPr wrap="square" rtlCol="0">
            <a:spAutoFit/>
          </a:bodyPr>
          <a:lstStyle/>
          <a:p>
            <a:pPr algn="ctr"/>
            <a:r>
              <a:rPr lang="en-US" sz="3200" b="1" i="1" dirty="0" smtClean="0"/>
              <a:t>Cascading Vulnerability Pathways</a:t>
            </a:r>
            <a:endParaRPr lang="en-US" sz="3200" b="1" i="1" dirty="0"/>
          </a:p>
        </p:txBody>
      </p:sp>
      <p:sp>
        <p:nvSpPr>
          <p:cNvPr id="8" name="TextBox 7"/>
          <p:cNvSpPr txBox="1"/>
          <p:nvPr/>
        </p:nvSpPr>
        <p:spPr>
          <a:xfrm>
            <a:off x="4419600" y="381000"/>
            <a:ext cx="3505200" cy="369332"/>
          </a:xfrm>
          <a:prstGeom prst="rect">
            <a:avLst/>
          </a:prstGeom>
          <a:noFill/>
        </p:spPr>
        <p:txBody>
          <a:bodyPr wrap="square" rtlCol="0">
            <a:spAutoFit/>
          </a:bodyPr>
          <a:lstStyle/>
          <a:p>
            <a:r>
              <a:rPr lang="en-US" i="1" dirty="0" smtClean="0">
                <a:solidFill>
                  <a:schemeClr val="bg1">
                    <a:lumMod val="95000"/>
                  </a:schemeClr>
                </a:solidFill>
              </a:rPr>
              <a:t>Blackouts and water supply</a:t>
            </a:r>
            <a:endParaRPr lang="en-US" i="1" dirty="0">
              <a:solidFill>
                <a:schemeClr val="bg1">
                  <a:lumMod val="95000"/>
                </a:schemeClr>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9296400" cy="1143000"/>
          </a:xfrm>
        </p:spPr>
        <p:txBody>
          <a:bodyPr>
            <a:normAutofit/>
          </a:bodyPr>
          <a:lstStyle/>
          <a:p>
            <a:r>
              <a:rPr lang="en-US" sz="3200" b="1" dirty="0" smtClean="0"/>
              <a:t>All Resilience (Adaptation) Approaches Reviewed</a:t>
            </a:r>
            <a:endParaRPr lang="en-US" sz="3200" b="1" dirty="0"/>
          </a:p>
        </p:txBody>
      </p:sp>
      <p:sp>
        <p:nvSpPr>
          <p:cNvPr id="3" name="Content Placeholder 2"/>
          <p:cNvSpPr>
            <a:spLocks noGrp="1"/>
          </p:cNvSpPr>
          <p:nvPr>
            <p:ph idx="1"/>
          </p:nvPr>
        </p:nvSpPr>
        <p:spPr>
          <a:xfrm>
            <a:off x="0" y="731837"/>
            <a:ext cx="9144000" cy="4525963"/>
          </a:xfrm>
        </p:spPr>
        <p:txBody>
          <a:bodyPr>
            <a:noAutofit/>
          </a:bodyPr>
          <a:lstStyle/>
          <a:p>
            <a:r>
              <a:rPr lang="en-US" sz="2800" dirty="0" smtClean="0"/>
              <a:t>Large scale, hard infrastructure – e.g. storm surge barrier</a:t>
            </a:r>
          </a:p>
          <a:p>
            <a:r>
              <a:rPr lang="en-US" sz="2800" dirty="0" smtClean="0"/>
              <a:t>Small scale, hard infrastructure – e.g., “Taipei solutions”, step up before stepping down into subway</a:t>
            </a:r>
          </a:p>
          <a:p>
            <a:r>
              <a:rPr lang="en-US" sz="2800" dirty="0" smtClean="0"/>
              <a:t>Large scale, soft infrastructure (ecosystem services) – e.g. large scale constructed wetlands and lagoons</a:t>
            </a:r>
          </a:p>
          <a:p>
            <a:r>
              <a:rPr lang="en-US" sz="2800" dirty="0" smtClean="0"/>
              <a:t>Small scale, soft infrastructure (ecosystem services) – e.g., restored wetlands, beach dunes (places with remnant coastal wetlands had less damage; places built on old wetlands were most impacted)</a:t>
            </a:r>
          </a:p>
          <a:p>
            <a:r>
              <a:rPr lang="en-US" sz="2800" dirty="0" smtClean="0"/>
              <a:t>Large scale policy shifts – including phased retreat from the shore, rezoning, relocation of public facilities</a:t>
            </a:r>
          </a:p>
          <a:p>
            <a:r>
              <a:rPr lang="en-US" sz="2800" dirty="0" smtClean="0"/>
              <a:t>Small scale policy shifts – insurance, green infrastructure to direct flood water, storm water retention</a:t>
            </a:r>
            <a:endParaRPr lang="en-US" sz="2800" dirty="0"/>
          </a:p>
        </p:txBody>
      </p:sp>
      <p:sp>
        <p:nvSpPr>
          <p:cNvPr id="4" name="Slide Number Placeholder 3"/>
          <p:cNvSpPr>
            <a:spLocks noGrp="1"/>
          </p:cNvSpPr>
          <p:nvPr>
            <p:ph type="sldNum" sz="quarter" idx="12"/>
          </p:nvPr>
        </p:nvSpPr>
        <p:spPr/>
        <p:txBody>
          <a:bodyPr/>
          <a:lstStyle/>
          <a:p>
            <a:fld id="{DF87169D-50AE-48D4-8621-6342C8B27C68}" type="slidenum">
              <a:rPr lang="en-US" smtClean="0"/>
              <a:pPr/>
              <a:t>24</a:t>
            </a:fld>
            <a:endParaRPr lang="en-US"/>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Autofit/>
          </a:bodyPr>
          <a:lstStyle/>
          <a:p>
            <a:r>
              <a:rPr lang="en-US" sz="3200" b="1" dirty="0" smtClean="0"/>
              <a:t>NYC Special Initiative for Rebuilding and Resiliency</a:t>
            </a:r>
            <a:endParaRPr lang="en-US" sz="3200" b="1" dirty="0"/>
          </a:p>
        </p:txBody>
      </p:sp>
      <p:sp>
        <p:nvSpPr>
          <p:cNvPr id="3" name="Content Placeholder 2"/>
          <p:cNvSpPr>
            <a:spLocks noGrp="1"/>
          </p:cNvSpPr>
          <p:nvPr>
            <p:ph idx="1"/>
          </p:nvPr>
        </p:nvSpPr>
        <p:spPr>
          <a:xfrm>
            <a:off x="381000" y="914400"/>
            <a:ext cx="8458200" cy="5715000"/>
          </a:xfrm>
        </p:spPr>
        <p:txBody>
          <a:bodyPr>
            <a:normAutofit fontScale="92500" lnSpcReduction="20000"/>
          </a:bodyPr>
          <a:lstStyle/>
          <a:p>
            <a:r>
              <a:rPr lang="en-US" dirty="0" smtClean="0"/>
              <a:t>Addresses how to rebuild New York City to be more resilient in the wake of Sandy but with a long‐term focus on:</a:t>
            </a:r>
          </a:p>
          <a:p>
            <a:pPr lvl="1"/>
            <a:r>
              <a:rPr lang="en-US" dirty="0" smtClean="0"/>
              <a:t>1) how to rebuild locally; and</a:t>
            </a:r>
          </a:p>
          <a:p>
            <a:pPr lvl="1"/>
            <a:r>
              <a:rPr lang="en-US" dirty="0" smtClean="0"/>
              <a:t>2) how to improve citywide infrastructure and building resilience</a:t>
            </a:r>
          </a:p>
          <a:p>
            <a:r>
              <a:rPr lang="en-US" dirty="0" smtClean="0"/>
              <a:t>A comprehensive report in May 2013 that will address these challenges by investigating three key questions:</a:t>
            </a:r>
          </a:p>
          <a:p>
            <a:pPr lvl="1"/>
            <a:r>
              <a:rPr lang="en-US" dirty="0" smtClean="0"/>
              <a:t>What happened during and after Sandy and why?</a:t>
            </a:r>
          </a:p>
          <a:p>
            <a:pPr lvl="1"/>
            <a:r>
              <a:rPr lang="en-US" dirty="0" smtClean="0"/>
              <a:t>What is the likely risk to NYC as the climate changes and the threat of future storms and severe weather increases?</a:t>
            </a:r>
          </a:p>
          <a:p>
            <a:pPr lvl="1"/>
            <a:r>
              <a:rPr lang="en-US" dirty="0" smtClean="0"/>
              <a:t>What to do in the coastal neighborhoods and citywide infrastructure</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0" y="273050"/>
            <a:ext cx="3810000" cy="1162050"/>
          </a:xfrm>
        </p:spPr>
        <p:txBody>
          <a:bodyPr>
            <a:noAutofit/>
          </a:bodyPr>
          <a:lstStyle/>
          <a:p>
            <a:pPr algn="ctr"/>
            <a:r>
              <a:rPr lang="en-US" sz="2800" dirty="0" smtClean="0"/>
              <a:t>New York City Panel of Climate Change – Current Work</a:t>
            </a:r>
            <a:endParaRPr lang="en-US" sz="2800" dirty="0"/>
          </a:p>
        </p:txBody>
      </p:sp>
      <p:pic>
        <p:nvPicPr>
          <p:cNvPr id="9" name="Picture 2" descr="C:\Documents and Settings\Lesley\Desktop\CPL Figures\CPL FIGURE 3_v2.tif"/>
          <p:cNvPicPr>
            <a:picLocks noGrp="1" noChangeAspect="1" noChangeArrowheads="1"/>
          </p:cNvPicPr>
          <p:nvPr>
            <p:ph idx="1"/>
          </p:nvPr>
        </p:nvPicPr>
        <p:blipFill>
          <a:blip r:embed="rId3" cstate="print"/>
          <a:stretch>
            <a:fillRect/>
          </a:stretch>
        </p:blipFill>
        <p:spPr bwMode="auto">
          <a:xfrm>
            <a:off x="3810000" y="304800"/>
            <a:ext cx="4876800" cy="5796039"/>
          </a:xfrm>
          <a:prstGeom prst="rect">
            <a:avLst/>
          </a:prstGeom>
          <a:noFill/>
          <a:ln w="9525">
            <a:noFill/>
            <a:miter lim="800000"/>
            <a:headEnd/>
            <a:tailEnd/>
          </a:ln>
        </p:spPr>
      </p:pic>
      <p:sp>
        <p:nvSpPr>
          <p:cNvPr id="11" name="Text Placeholder 10"/>
          <p:cNvSpPr>
            <a:spLocks noGrp="1"/>
          </p:cNvSpPr>
          <p:nvPr>
            <p:ph type="body" sz="half" idx="2"/>
          </p:nvPr>
        </p:nvSpPr>
        <p:spPr>
          <a:xfrm>
            <a:off x="-457200" y="1435100"/>
            <a:ext cx="4419600" cy="4691063"/>
          </a:xfrm>
        </p:spPr>
        <p:txBody>
          <a:bodyPr>
            <a:noAutofit/>
          </a:bodyPr>
          <a:lstStyle/>
          <a:p>
            <a:pPr marL="971550" lvl="1" indent="-514350">
              <a:buFont typeface="+mj-lt"/>
              <a:buAutoNum type="arabicPeriod"/>
            </a:pPr>
            <a:r>
              <a:rPr lang="en-US" sz="2400" dirty="0" smtClean="0"/>
              <a:t>Contribute to the SIRR Report process to be released in May</a:t>
            </a:r>
          </a:p>
          <a:p>
            <a:pPr marL="971550" lvl="1" indent="-514350">
              <a:buFont typeface="+mj-lt"/>
              <a:buAutoNum type="arabicPeriod"/>
            </a:pPr>
            <a:r>
              <a:rPr lang="en-US" sz="2400" dirty="0" smtClean="0"/>
              <a:t>Updated climate science data and modeling</a:t>
            </a:r>
          </a:p>
          <a:p>
            <a:pPr marL="971550" lvl="1" indent="-514350">
              <a:buFont typeface="+mj-lt"/>
              <a:buAutoNum type="arabicPeriod"/>
            </a:pPr>
            <a:r>
              <a:rPr lang="en-US" sz="2400" dirty="0" smtClean="0"/>
              <a:t>Update sea level rise mapping</a:t>
            </a:r>
          </a:p>
          <a:p>
            <a:pPr marL="971550" lvl="1" indent="-514350">
              <a:buFont typeface="+mj-lt"/>
              <a:buAutoNum type="arabicPeriod"/>
            </a:pPr>
            <a:r>
              <a:rPr lang="en-US" sz="2400" dirty="0" smtClean="0"/>
              <a:t>Contribute to general understanding and definition of opportunities for enhanced resilience</a:t>
            </a:r>
            <a:endParaRPr lang="en-US" sz="2400" dirty="0"/>
          </a:p>
        </p:txBody>
      </p:sp>
      <p:sp>
        <p:nvSpPr>
          <p:cNvPr id="2" name="Slide Number Placeholder 1"/>
          <p:cNvSpPr>
            <a:spLocks noGrp="1"/>
          </p:cNvSpPr>
          <p:nvPr>
            <p:ph type="sldNum" sz="quarter" idx="12"/>
          </p:nvPr>
        </p:nvSpPr>
        <p:spPr/>
        <p:txBody>
          <a:bodyPr/>
          <a:lstStyle/>
          <a:p>
            <a:fld id="{DF87169D-50AE-48D4-8621-6342C8B27C68}" type="slidenum">
              <a:rPr lang="en-US" smtClean="0"/>
              <a:pPr/>
              <a:t>26</a:t>
            </a:fld>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Large Scale Adaptation Infrastructure</a:t>
            </a:r>
            <a:endParaRPr lang="en-US" dirty="0"/>
          </a:p>
        </p:txBody>
      </p:sp>
      <p:sp>
        <p:nvSpPr>
          <p:cNvPr id="4" name="Subtitle 3"/>
          <p:cNvSpPr>
            <a:spLocks noGrp="1"/>
          </p:cNvSpPr>
          <p:nvPr>
            <p:ph type="subTitle" idx="1"/>
          </p:nvPr>
        </p:nvSpPr>
        <p:spPr/>
        <p:txBody>
          <a:bodyPr/>
          <a:lstStyle/>
          <a:p>
            <a:r>
              <a:rPr lang="en-US" dirty="0" smtClean="0"/>
              <a:t>Storm Surge Barriers</a:t>
            </a:r>
            <a:endParaRPr lang="en-US" dirty="0"/>
          </a:p>
        </p:txBody>
      </p:sp>
      <p:sp>
        <p:nvSpPr>
          <p:cNvPr id="5" name="Slide Number Placeholder 4"/>
          <p:cNvSpPr>
            <a:spLocks noGrp="1"/>
          </p:cNvSpPr>
          <p:nvPr>
            <p:ph type="sldNum" sz="quarter" idx="12"/>
          </p:nvPr>
        </p:nvSpPr>
        <p:spPr/>
        <p:txBody>
          <a:bodyPr/>
          <a:lstStyle/>
          <a:p>
            <a:fld id="{DF87169D-50AE-48D4-8621-6342C8B27C68}" type="slidenum">
              <a:rPr lang="en-US" smtClean="0"/>
              <a:pPr/>
              <a:t>27</a:t>
            </a:fld>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6"/>
          <p:cNvSpPr>
            <a:spLocks noChangeArrowheads="1"/>
          </p:cNvSpPr>
          <p:nvPr/>
        </p:nvSpPr>
        <p:spPr bwMode="auto">
          <a:xfrm>
            <a:off x="914400" y="1066800"/>
            <a:ext cx="8839200" cy="62484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31747" name="Text Box 2"/>
          <p:cNvSpPr txBox="1">
            <a:spLocks noChangeArrowheads="1"/>
          </p:cNvSpPr>
          <p:nvPr/>
        </p:nvSpPr>
        <p:spPr bwMode="auto">
          <a:xfrm>
            <a:off x="152400" y="1274088"/>
            <a:ext cx="8915400" cy="5355312"/>
          </a:xfrm>
          <a:prstGeom prst="rect">
            <a:avLst/>
          </a:prstGeom>
          <a:noFill/>
          <a:ln w="9525">
            <a:noFill/>
            <a:miter lim="800000"/>
            <a:headEnd/>
            <a:tailEnd/>
          </a:ln>
        </p:spPr>
        <p:txBody>
          <a:bodyPr>
            <a:spAutoFit/>
          </a:bodyPr>
          <a:lstStyle/>
          <a:p>
            <a:r>
              <a:rPr lang="en-US" b="1" dirty="0"/>
              <a:t>				</a:t>
            </a:r>
          </a:p>
          <a:p>
            <a:r>
              <a:rPr lang="en-US" b="1" dirty="0"/>
              <a:t>				Each barrier would require large open 					</a:t>
            </a:r>
            <a:r>
              <a:rPr lang="en-US" b="1" dirty="0" smtClean="0"/>
              <a:t>	navigation </a:t>
            </a:r>
            <a:r>
              <a:rPr lang="en-US" b="1" dirty="0"/>
              <a:t>channels for ships and a porous cross section allowing sufficient tidal exchange and river discharge from New York Harbor to maintain ship passage and water quality.</a:t>
            </a:r>
          </a:p>
          <a:p>
            <a:pPr>
              <a:buFontTx/>
              <a:buChar char="•"/>
            </a:pPr>
            <a:endParaRPr lang="en-US" b="1" dirty="0"/>
          </a:p>
          <a:p>
            <a:pPr>
              <a:buFontTx/>
              <a:buChar char="•"/>
            </a:pPr>
            <a:r>
              <a:rPr lang="en-US" b="1" dirty="0"/>
              <a:t> Conceptual designs of storm surge barriers are contributing to discussion on how to deal with the increasing risks of storm surge in New York City and the surrounding region in the era. </a:t>
            </a:r>
          </a:p>
          <a:p>
            <a:pPr>
              <a:buFontTx/>
              <a:buChar char="•"/>
            </a:pPr>
            <a:endParaRPr lang="en-US" b="1" dirty="0"/>
          </a:p>
          <a:p>
            <a:pPr>
              <a:buFontTx/>
              <a:buChar char="•"/>
            </a:pPr>
            <a:r>
              <a:rPr lang="en-US" b="1" dirty="0"/>
              <a:t> Significant economic, environmental, and social costs. Barriers would not protect all neighborhoods, nor would they protect against  other substantial damages from wind and rain that often accompany hurricanes in the New York City region. </a:t>
            </a:r>
          </a:p>
          <a:p>
            <a:pPr>
              <a:buFontTx/>
              <a:buChar char="•"/>
            </a:pPr>
            <a:endParaRPr lang="en-US" b="1" dirty="0"/>
          </a:p>
          <a:p>
            <a:pPr>
              <a:buFontTx/>
              <a:buChar char="•"/>
            </a:pPr>
            <a:r>
              <a:rPr lang="en-US" b="1" dirty="0"/>
              <a:t> New York could protect against levels of surge with a combination of local measures (such as flood walls and reclaimed natural barriers), improved storm information and forecasting, and evacuation plans for at least the next several decades. </a:t>
            </a:r>
          </a:p>
          <a:p>
            <a:pPr>
              <a:buFontTx/>
              <a:buChar char="•"/>
            </a:pPr>
            <a:endParaRPr lang="en-US" b="1" dirty="0"/>
          </a:p>
          <a:p>
            <a:pPr>
              <a:buFontTx/>
              <a:buChar char="•"/>
            </a:pPr>
            <a:r>
              <a:rPr lang="en-US" b="1" dirty="0"/>
              <a:t> More study of risks and large-scale interventions needed at this time.</a:t>
            </a:r>
          </a:p>
        </p:txBody>
      </p:sp>
      <p:sp>
        <p:nvSpPr>
          <p:cNvPr id="31748" name="Rectangle 2"/>
          <p:cNvSpPr>
            <a:spLocks/>
          </p:cNvSpPr>
          <p:nvPr/>
        </p:nvSpPr>
        <p:spPr bwMode="auto">
          <a:xfrm>
            <a:off x="1524000" y="-76200"/>
            <a:ext cx="9372600" cy="1143000"/>
          </a:xfrm>
          <a:prstGeom prst="rect">
            <a:avLst/>
          </a:prstGeom>
          <a:noFill/>
          <a:ln w="9525">
            <a:noFill/>
            <a:miter lim="800000"/>
            <a:headEnd/>
            <a:tailEnd/>
          </a:ln>
        </p:spPr>
        <p:txBody>
          <a:bodyPr anchor="ctr"/>
          <a:lstStyle/>
          <a:p>
            <a:pPr algn="ctr" eaLnBrk="0" hangingPunct="0"/>
            <a:r>
              <a:rPr lang="en-US" sz="3600" b="1" dirty="0"/>
              <a:t>Citywide Approaches </a:t>
            </a:r>
            <a:br>
              <a:rPr lang="en-US" sz="3600" b="1" dirty="0"/>
            </a:br>
            <a:r>
              <a:rPr lang="en-US" sz="3600" b="1" dirty="0"/>
              <a:t>Storm-Surge Barriers</a:t>
            </a:r>
          </a:p>
        </p:txBody>
      </p:sp>
      <p:pic>
        <p:nvPicPr>
          <p:cNvPr id="31749" name="Picture 4"/>
          <p:cNvPicPr>
            <a:picLocks noChangeAspect="1" noChangeArrowheads="1"/>
          </p:cNvPicPr>
          <p:nvPr/>
        </p:nvPicPr>
        <p:blipFill>
          <a:blip r:embed="rId3" cstate="print"/>
          <a:srcRect/>
          <a:stretch>
            <a:fillRect/>
          </a:stretch>
        </p:blipFill>
        <p:spPr bwMode="auto">
          <a:xfrm>
            <a:off x="0" y="0"/>
            <a:ext cx="3505200" cy="1733550"/>
          </a:xfrm>
          <a:prstGeom prst="rect">
            <a:avLst/>
          </a:prstGeom>
          <a:noFill/>
          <a:ln w="9525">
            <a:noFill/>
            <a:miter lim="800000"/>
            <a:headEnd/>
            <a:tailEnd/>
          </a:ln>
        </p:spPr>
      </p:pic>
      <p:sp>
        <p:nvSpPr>
          <p:cNvPr id="31750" name="Footer Placeholder 4"/>
          <p:cNvSpPr txBox="1">
            <a:spLocks noGrp="1"/>
          </p:cNvSpPr>
          <p:nvPr/>
        </p:nvSpPr>
        <p:spPr bwMode="auto">
          <a:xfrm>
            <a:off x="5562600" y="6172200"/>
            <a:ext cx="3429000" cy="365125"/>
          </a:xfrm>
          <a:prstGeom prst="rect">
            <a:avLst/>
          </a:prstGeom>
          <a:noFill/>
          <a:ln w="9525">
            <a:noFill/>
            <a:miter lim="800000"/>
            <a:headEnd/>
            <a:tailEnd/>
          </a:ln>
        </p:spPr>
        <p:txBody>
          <a:bodyPr anchor="ctr"/>
          <a:lstStyle/>
          <a:p>
            <a:pPr algn="r"/>
            <a:r>
              <a:rPr lang="en-US" sz="1200" dirty="0">
                <a:latin typeface="Calibri" pitchFamily="34" charset="0"/>
              </a:rPr>
              <a:t> </a:t>
            </a:r>
          </a:p>
          <a:p>
            <a:pPr algn="r"/>
            <a:endParaRPr lang="en-US" sz="1200" dirty="0">
              <a:latin typeface="Calibri" pitchFamily="34" charset="0"/>
            </a:endParaRPr>
          </a:p>
          <a:p>
            <a:pPr algn="r"/>
            <a:r>
              <a:rPr lang="en-US" sz="1200" dirty="0">
                <a:latin typeface="Calibri" pitchFamily="34" charset="0"/>
              </a:rPr>
              <a:t>NPCC Report, 2010</a:t>
            </a:r>
          </a:p>
        </p:txBody>
      </p:sp>
      <p:sp>
        <p:nvSpPr>
          <p:cNvPr id="7" name="Rounded Rectangle 6"/>
          <p:cNvSpPr/>
          <p:nvPr/>
        </p:nvSpPr>
        <p:spPr>
          <a:xfrm>
            <a:off x="4038600" y="0"/>
            <a:ext cx="4419600" cy="1066800"/>
          </a:xfrm>
          <a:prstGeom prst="roundRect">
            <a:avLst/>
          </a:prstGeom>
          <a:solidFill>
            <a:schemeClr val="accent6">
              <a:lumMod val="50000"/>
              <a:alpha val="1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print"/>
          <a:srcRect/>
          <a:stretch>
            <a:fillRect/>
          </a:stretch>
        </p:blipFill>
        <p:spPr bwMode="auto">
          <a:xfrm>
            <a:off x="1000125" y="0"/>
            <a:ext cx="7261225" cy="6765925"/>
          </a:xfrm>
          <a:prstGeom prst="rect">
            <a:avLst/>
          </a:prstGeom>
          <a:noFill/>
          <a:ln w="9525">
            <a:noFill/>
            <a:miter lim="800000"/>
            <a:headEnd/>
            <a:tailEnd/>
          </a:ln>
        </p:spPr>
      </p:pic>
      <p:sp>
        <p:nvSpPr>
          <p:cNvPr id="18435" name="TextBox 2"/>
          <p:cNvSpPr txBox="1">
            <a:spLocks noChangeArrowheads="1"/>
          </p:cNvSpPr>
          <p:nvPr/>
        </p:nvSpPr>
        <p:spPr bwMode="auto">
          <a:xfrm>
            <a:off x="1285875" y="571500"/>
            <a:ext cx="3867469" cy="369332"/>
          </a:xfrm>
          <a:prstGeom prst="rect">
            <a:avLst/>
          </a:prstGeom>
          <a:noFill/>
          <a:ln w="9525">
            <a:noFill/>
            <a:miter lim="800000"/>
            <a:headEnd/>
            <a:tailEnd/>
          </a:ln>
        </p:spPr>
        <p:txBody>
          <a:bodyPr wrap="none">
            <a:spAutoFit/>
          </a:bodyPr>
          <a:lstStyle/>
          <a:p>
            <a:pPr marL="180975" indent="-180975">
              <a:spcBef>
                <a:spcPts val="600"/>
              </a:spcBef>
              <a:buClr>
                <a:srgbClr val="06368B"/>
              </a:buClr>
              <a:buSzPct val="110000"/>
            </a:pPr>
            <a:r>
              <a:rPr lang="en-US" b="1" dirty="0" smtClean="0">
                <a:solidFill>
                  <a:srgbClr val="05368B"/>
                </a:solidFill>
                <a:cs typeface="Arial" pitchFamily="34" charset="0"/>
              </a:rPr>
              <a:t>Opportunities for Storm Surge Barriers</a:t>
            </a:r>
            <a:endParaRPr lang="en-US" b="1" dirty="0">
              <a:solidFill>
                <a:srgbClr val="05368B"/>
              </a:solidFill>
              <a:cs typeface="Arial" pitchFamily="34" charset="0"/>
            </a:endParaRPr>
          </a:p>
        </p:txBody>
      </p:sp>
      <p:sp>
        <p:nvSpPr>
          <p:cNvPr id="4" name="Slide Number Placeholder 3"/>
          <p:cNvSpPr>
            <a:spLocks noGrp="1"/>
          </p:cNvSpPr>
          <p:nvPr>
            <p:ph type="sldNum" sz="quarter" idx="12"/>
          </p:nvPr>
        </p:nvSpPr>
        <p:spPr/>
        <p:txBody>
          <a:bodyPr/>
          <a:lstStyle/>
          <a:p>
            <a:fld id="{DF87169D-50AE-48D4-8621-6342C8B27C68}" type="slidenum">
              <a:rPr lang="en-US" smtClean="0"/>
              <a:pPr/>
              <a:t>29</a:t>
            </a:fld>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4419600" y="1806575"/>
            <a:ext cx="4572000" cy="4939814"/>
          </a:xfrm>
          <a:prstGeom prst="rect">
            <a:avLst/>
          </a:prstGeom>
          <a:noFill/>
          <a:ln w="9525">
            <a:noFill/>
            <a:miter lim="800000"/>
            <a:headEnd/>
            <a:tailEnd/>
          </a:ln>
        </p:spPr>
        <p:txBody>
          <a:bodyPr>
            <a:spAutoFit/>
          </a:bodyPr>
          <a:lstStyle/>
          <a:p>
            <a:r>
              <a:rPr lang="en-US" b="1" dirty="0" smtClean="0"/>
              <a:t>The Metropolitan Region is </a:t>
            </a:r>
            <a:r>
              <a:rPr lang="en-US" b="1" dirty="0"/>
              <a:t>prone to losses from weather-related disasters.</a:t>
            </a:r>
          </a:p>
          <a:p>
            <a:pPr lvl="1"/>
            <a:endParaRPr lang="en-US" b="1" dirty="0"/>
          </a:p>
          <a:p>
            <a:pPr lvl="1">
              <a:buFontTx/>
              <a:buChar char="•"/>
            </a:pPr>
            <a:r>
              <a:rPr lang="en-US" b="1" dirty="0"/>
              <a:t> Top 10 in population vulnerable to coastal flooding</a:t>
            </a:r>
          </a:p>
          <a:p>
            <a:pPr lvl="1">
              <a:buFontTx/>
              <a:buChar char="•"/>
            </a:pPr>
            <a:endParaRPr lang="en-US" b="1" dirty="0"/>
          </a:p>
          <a:p>
            <a:pPr lvl="1">
              <a:buFontTx/>
              <a:buChar char="•"/>
            </a:pPr>
            <a:r>
              <a:rPr lang="en-US" b="1" dirty="0"/>
              <a:t> Second only to Miami in assets exposed to coastal flooding</a:t>
            </a:r>
          </a:p>
          <a:p>
            <a:pPr lvl="1">
              <a:buFontTx/>
              <a:buChar char="•"/>
            </a:pPr>
            <a:endParaRPr lang="en-US" b="1" dirty="0"/>
          </a:p>
          <a:p>
            <a:pPr lvl="1">
              <a:buFontTx/>
              <a:buChar char="•"/>
            </a:pPr>
            <a:r>
              <a:rPr lang="en-US" b="1" dirty="0"/>
              <a:t> Simple wind damage index: NYC second to Tokyo, Japan.</a:t>
            </a:r>
          </a:p>
          <a:p>
            <a:pPr lvl="1">
              <a:buFontTx/>
              <a:buChar char="•"/>
            </a:pPr>
            <a:endParaRPr lang="en-US" b="1" dirty="0"/>
          </a:p>
          <a:p>
            <a:pPr lvl="1">
              <a:buFontTx/>
              <a:buChar char="•"/>
            </a:pPr>
            <a:r>
              <a:rPr lang="en-US" b="1" dirty="0"/>
              <a:t> Economic loss ~2x insured loss.</a:t>
            </a:r>
          </a:p>
          <a:p>
            <a:pPr lvl="1">
              <a:buFontTx/>
              <a:buChar char="•"/>
            </a:pPr>
            <a:endParaRPr lang="en-US" b="1" dirty="0"/>
          </a:p>
          <a:p>
            <a:pPr lvl="1">
              <a:buFontTx/>
              <a:buChar char="•"/>
            </a:pPr>
            <a:r>
              <a:rPr lang="en-US" b="1" dirty="0"/>
              <a:t> Major coastal storm could result in ~ billions of $US in economic loss.</a:t>
            </a:r>
          </a:p>
          <a:p>
            <a:pPr>
              <a:spcBef>
                <a:spcPct val="50000"/>
              </a:spcBef>
            </a:pPr>
            <a:endParaRPr lang="en-US" b="1" dirty="0"/>
          </a:p>
        </p:txBody>
      </p:sp>
      <p:sp>
        <p:nvSpPr>
          <p:cNvPr id="14339" name="Footer Placeholder 4"/>
          <p:cNvSpPr txBox="1">
            <a:spLocks noGrp="1"/>
          </p:cNvSpPr>
          <p:nvPr/>
        </p:nvSpPr>
        <p:spPr bwMode="auto">
          <a:xfrm>
            <a:off x="5791200" y="6416675"/>
            <a:ext cx="3429000" cy="365125"/>
          </a:xfrm>
          <a:prstGeom prst="rect">
            <a:avLst/>
          </a:prstGeom>
          <a:noFill/>
          <a:ln w="9525">
            <a:noFill/>
            <a:miter lim="800000"/>
            <a:headEnd/>
            <a:tailEnd/>
          </a:ln>
        </p:spPr>
        <p:txBody>
          <a:bodyPr anchor="ctr"/>
          <a:lstStyle/>
          <a:p>
            <a:pPr algn="r"/>
            <a:r>
              <a:rPr lang="en-US" sz="1200">
                <a:latin typeface="Calibri" pitchFamily="34" charset="0"/>
              </a:rPr>
              <a:t>Climate Protection Levels Workbook </a:t>
            </a:r>
          </a:p>
          <a:p>
            <a:pPr algn="r"/>
            <a:r>
              <a:rPr lang="en-US" sz="1200">
                <a:latin typeface="Calibri" pitchFamily="34" charset="0"/>
              </a:rPr>
              <a:t>Chapter 6 Insurance</a:t>
            </a:r>
          </a:p>
          <a:p>
            <a:pPr algn="r"/>
            <a:r>
              <a:rPr lang="en-US" sz="1200">
                <a:latin typeface="Calibri" pitchFamily="34" charset="0"/>
              </a:rPr>
              <a:t>NPCC Report, 2010</a:t>
            </a:r>
          </a:p>
        </p:txBody>
      </p:sp>
      <p:pic>
        <p:nvPicPr>
          <p:cNvPr id="14340" name="Picture 9" descr="New York View"/>
          <p:cNvPicPr>
            <a:picLocks noChangeAspect="1" noChangeArrowheads="1"/>
          </p:cNvPicPr>
          <p:nvPr/>
        </p:nvPicPr>
        <p:blipFill>
          <a:blip r:embed="rId3" cstate="print"/>
          <a:srcRect/>
          <a:stretch>
            <a:fillRect/>
          </a:stretch>
        </p:blipFill>
        <p:spPr bwMode="auto">
          <a:xfrm>
            <a:off x="457200" y="1600200"/>
            <a:ext cx="3733800" cy="2804795"/>
          </a:xfrm>
          <a:prstGeom prst="rect">
            <a:avLst/>
          </a:prstGeom>
          <a:noFill/>
          <a:ln w="9525">
            <a:noFill/>
            <a:miter lim="800000"/>
            <a:headEnd/>
            <a:tailEnd/>
          </a:ln>
        </p:spPr>
      </p:pic>
      <p:sp>
        <p:nvSpPr>
          <p:cNvPr id="14341" name="Title 1"/>
          <p:cNvSpPr txBox="1">
            <a:spLocks/>
          </p:cNvSpPr>
          <p:nvPr/>
        </p:nvSpPr>
        <p:spPr bwMode="auto">
          <a:xfrm>
            <a:off x="0" y="304800"/>
            <a:ext cx="9144000" cy="838200"/>
          </a:xfrm>
          <a:prstGeom prst="rect">
            <a:avLst/>
          </a:prstGeom>
          <a:solidFill>
            <a:schemeClr val="bg1"/>
          </a:solidFill>
          <a:ln w="9525">
            <a:solidFill>
              <a:schemeClr val="bg1"/>
            </a:solidFill>
            <a:miter lim="800000"/>
            <a:headEnd/>
            <a:tailEnd/>
          </a:ln>
        </p:spPr>
        <p:txBody>
          <a:bodyPr anchor="ctr"/>
          <a:lstStyle/>
          <a:p>
            <a:pPr marL="225425" algn="ctr"/>
            <a:r>
              <a:rPr lang="en-US" sz="4400" b="1" dirty="0" smtClean="0">
                <a:latin typeface="Calibri" pitchFamily="34" charset="0"/>
              </a:rPr>
              <a:t>Climate Vulnerability of the New York Metropolitan Region</a:t>
            </a:r>
            <a:endParaRPr lang="en-US" sz="4400" b="1" dirty="0">
              <a:latin typeface="Calibri" pitchFamily="34" charset="0"/>
            </a:endParaRPr>
          </a:p>
        </p:txBody>
      </p:sp>
      <p:sp>
        <p:nvSpPr>
          <p:cNvPr id="14342" name="Text Box 6"/>
          <p:cNvSpPr txBox="1">
            <a:spLocks noChangeArrowheads="1"/>
          </p:cNvSpPr>
          <p:nvPr/>
        </p:nvSpPr>
        <p:spPr bwMode="auto">
          <a:xfrm>
            <a:off x="381000" y="4419600"/>
            <a:ext cx="4648200" cy="2446824"/>
          </a:xfrm>
          <a:prstGeom prst="rect">
            <a:avLst/>
          </a:prstGeom>
          <a:noFill/>
          <a:ln w="9525">
            <a:noFill/>
            <a:miter lim="800000"/>
            <a:headEnd/>
            <a:tailEnd/>
          </a:ln>
        </p:spPr>
        <p:txBody>
          <a:bodyPr wrap="square">
            <a:spAutoFit/>
          </a:bodyPr>
          <a:lstStyle/>
          <a:p>
            <a:pPr>
              <a:spcBef>
                <a:spcPct val="50000"/>
              </a:spcBef>
            </a:pPr>
            <a:r>
              <a:rPr lang="en-US" b="1" dirty="0">
                <a:solidFill>
                  <a:schemeClr val="tx2">
                    <a:lumMod val="60000"/>
                    <a:lumOff val="40000"/>
                  </a:schemeClr>
                </a:solidFill>
              </a:rPr>
              <a:t>Major </a:t>
            </a:r>
            <a:r>
              <a:rPr lang="en-US" b="1" dirty="0" smtClean="0">
                <a:solidFill>
                  <a:schemeClr val="tx2">
                    <a:lumMod val="60000"/>
                    <a:lumOff val="40000"/>
                  </a:schemeClr>
                </a:solidFill>
              </a:rPr>
              <a:t>Storms</a:t>
            </a:r>
          </a:p>
          <a:p>
            <a:pPr>
              <a:spcBef>
                <a:spcPct val="50000"/>
              </a:spcBef>
            </a:pPr>
            <a:r>
              <a:rPr lang="en-US" b="1" dirty="0" smtClean="0"/>
              <a:t>Hurricane Sandy 2012</a:t>
            </a:r>
          </a:p>
          <a:p>
            <a:pPr>
              <a:spcBef>
                <a:spcPct val="50000"/>
              </a:spcBef>
            </a:pPr>
            <a:r>
              <a:rPr lang="en-US" b="1" dirty="0" smtClean="0"/>
              <a:t>Hurricane Irene 2011</a:t>
            </a:r>
            <a:endParaRPr lang="en-US" b="1" dirty="0"/>
          </a:p>
          <a:p>
            <a:pPr>
              <a:spcBef>
                <a:spcPct val="50000"/>
              </a:spcBef>
            </a:pPr>
            <a:r>
              <a:rPr lang="en-US" b="1" dirty="0"/>
              <a:t>August 8, 2007</a:t>
            </a:r>
          </a:p>
          <a:p>
            <a:pPr>
              <a:spcBef>
                <a:spcPct val="50000"/>
              </a:spcBef>
            </a:pPr>
            <a:r>
              <a:rPr lang="en-US" b="1" dirty="0"/>
              <a:t>December 1992 Nor’easter</a:t>
            </a:r>
          </a:p>
          <a:p>
            <a:pPr>
              <a:spcBef>
                <a:spcPct val="50000"/>
              </a:spcBef>
            </a:pPr>
            <a:r>
              <a:rPr lang="en-US" b="1" dirty="0"/>
              <a:t>Hurricane Gloria 1985</a:t>
            </a:r>
          </a:p>
        </p:txBody>
      </p:sp>
      <p:sp>
        <p:nvSpPr>
          <p:cNvPr id="7" name="Slide Number Placeholder 6"/>
          <p:cNvSpPr>
            <a:spLocks noGrp="1"/>
          </p:cNvSpPr>
          <p:nvPr>
            <p:ph type="sldNum" sz="quarter" idx="12"/>
          </p:nvPr>
        </p:nvSpPr>
        <p:spPr/>
        <p:txBody>
          <a:bodyPr/>
          <a:lstStyle/>
          <a:p>
            <a:fld id="{DF87169D-50AE-48D4-8621-6342C8B27C68}" type="slidenum">
              <a:rPr lang="en-US" smtClean="0"/>
              <a:pPr/>
              <a:t>3</a:t>
            </a:fld>
            <a:endParaRPr lang="en-US"/>
          </a:p>
        </p:txBody>
      </p:sp>
      <p:sp>
        <p:nvSpPr>
          <p:cNvPr id="10" name="Title 9"/>
          <p:cNvSpPr>
            <a:spLocks noGrp="1"/>
          </p:cNvSpPr>
          <p:nvPr>
            <p:ph type="title"/>
          </p:nvPr>
        </p:nvSpPr>
        <p:spPr>
          <a:xfrm>
            <a:off x="228600" y="152400"/>
            <a:ext cx="8915400" cy="1219200"/>
          </a:xfrm>
          <a:prstGeom prst="roundRect">
            <a:avLst/>
          </a:prstGeom>
          <a:solidFill>
            <a:schemeClr val="accent6">
              <a:lumMod val="50000"/>
              <a:alpha val="1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p:cNvPicPr>
            <a:picLocks noChangeAspect="1" noChangeArrowheads="1"/>
          </p:cNvPicPr>
          <p:nvPr/>
        </p:nvPicPr>
        <p:blipFill>
          <a:blip r:embed="rId3" cstate="print"/>
          <a:srcRect/>
          <a:stretch>
            <a:fillRect/>
          </a:stretch>
        </p:blipFill>
        <p:spPr bwMode="auto">
          <a:xfrm>
            <a:off x="1000125" y="0"/>
            <a:ext cx="7215188" cy="6742113"/>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DF87169D-50AE-48D4-8621-6342C8B27C68}" type="slidenum">
              <a:rPr lang="en-US" smtClean="0"/>
              <a:pPr/>
              <a:t>30</a:t>
            </a:fld>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noChangeArrowheads="1"/>
          </p:cNvPicPr>
          <p:nvPr/>
        </p:nvPicPr>
        <p:blipFill>
          <a:blip r:embed="rId3" cstate="print"/>
          <a:srcRect/>
          <a:stretch>
            <a:fillRect/>
          </a:stretch>
        </p:blipFill>
        <p:spPr bwMode="auto">
          <a:xfrm>
            <a:off x="941388" y="49213"/>
            <a:ext cx="7261225" cy="6765925"/>
          </a:xfrm>
          <a:prstGeom prst="rect">
            <a:avLst/>
          </a:prstGeom>
          <a:noFill/>
          <a:ln w="9525">
            <a:noFill/>
            <a:miter lim="800000"/>
            <a:headEnd/>
            <a:tailEnd/>
          </a:ln>
        </p:spPr>
      </p:pic>
      <p:sp>
        <p:nvSpPr>
          <p:cNvPr id="20483" name="Rectangle 4"/>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n-US"/>
          </a:p>
        </p:txBody>
      </p:sp>
      <p:sp>
        <p:nvSpPr>
          <p:cNvPr id="5" name="Slide Number Placeholder 4"/>
          <p:cNvSpPr>
            <a:spLocks noGrp="1"/>
          </p:cNvSpPr>
          <p:nvPr>
            <p:ph type="sldNum" sz="quarter" idx="12"/>
          </p:nvPr>
        </p:nvSpPr>
        <p:spPr/>
        <p:txBody>
          <a:bodyPr/>
          <a:lstStyle/>
          <a:p>
            <a:fld id="{DF87169D-50AE-48D4-8621-6342C8B27C68}" type="slidenum">
              <a:rPr lang="en-US" smtClean="0"/>
              <a:pPr/>
              <a:t>31</a:t>
            </a:fld>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cstate="print"/>
          <a:srcRect/>
          <a:stretch>
            <a:fillRect/>
          </a:stretch>
        </p:blipFill>
        <p:spPr bwMode="auto">
          <a:xfrm>
            <a:off x="1371600" y="0"/>
            <a:ext cx="7215187" cy="6761163"/>
          </a:xfrm>
          <a:prstGeom prst="rect">
            <a:avLst/>
          </a:prstGeom>
          <a:noFill/>
          <a:ln w="9525">
            <a:noFill/>
            <a:miter lim="800000"/>
            <a:headEnd/>
            <a:tailEnd/>
          </a:ln>
        </p:spPr>
      </p:pic>
      <p:sp>
        <p:nvSpPr>
          <p:cNvPr id="21507" name="TextBox 3"/>
          <p:cNvSpPr txBox="1">
            <a:spLocks noChangeArrowheads="1"/>
          </p:cNvSpPr>
          <p:nvPr/>
        </p:nvSpPr>
        <p:spPr bwMode="auto">
          <a:xfrm>
            <a:off x="2143125" y="285750"/>
            <a:ext cx="1924050" cy="369888"/>
          </a:xfrm>
          <a:prstGeom prst="rect">
            <a:avLst/>
          </a:prstGeom>
          <a:noFill/>
          <a:ln w="9525">
            <a:noFill/>
            <a:miter lim="800000"/>
            <a:headEnd/>
            <a:tailEnd/>
          </a:ln>
        </p:spPr>
        <p:txBody>
          <a:bodyPr wrap="none">
            <a:spAutoFit/>
          </a:bodyPr>
          <a:lstStyle/>
          <a:p>
            <a:pPr marL="180975" indent="-180975">
              <a:spcBef>
                <a:spcPts val="600"/>
              </a:spcBef>
              <a:buClr>
                <a:srgbClr val="06368B"/>
              </a:buClr>
              <a:buSzPct val="110000"/>
            </a:pPr>
            <a:r>
              <a:rPr lang="en-US" b="1" i="1" dirty="0">
                <a:solidFill>
                  <a:srgbClr val="05368B"/>
                </a:solidFill>
                <a:cs typeface="Arial" pitchFamily="34" charset="0"/>
              </a:rPr>
              <a:t>NJ-NY Connect </a:t>
            </a:r>
          </a:p>
        </p:txBody>
      </p:sp>
      <p:cxnSp>
        <p:nvCxnSpPr>
          <p:cNvPr id="6" name="Straight Connector 5"/>
          <p:cNvCxnSpPr/>
          <p:nvPr/>
        </p:nvCxnSpPr>
        <p:spPr>
          <a:xfrm rot="16200000" flipH="1">
            <a:off x="4922044" y="5250656"/>
            <a:ext cx="642938" cy="142875"/>
          </a:xfrm>
          <a:prstGeom prst="line">
            <a:avLst/>
          </a:prstGeom>
          <a:ln w="28575">
            <a:solidFill>
              <a:schemeClr val="bg2">
                <a:lumMod val="10000"/>
              </a:schemeClr>
            </a:solidFill>
            <a:prstDash val="dash"/>
          </a:ln>
        </p:spPr>
        <p:style>
          <a:lnRef idx="1">
            <a:schemeClr val="accent1"/>
          </a:lnRef>
          <a:fillRef idx="0">
            <a:schemeClr val="accent1"/>
          </a:fillRef>
          <a:effectRef idx="0">
            <a:schemeClr val="accent1"/>
          </a:effectRef>
          <a:fontRef idx="minor">
            <a:schemeClr val="tx1"/>
          </a:fontRef>
        </p:style>
      </p:cxnSp>
      <p:sp>
        <p:nvSpPr>
          <p:cNvPr id="10" name="Freeform 9"/>
          <p:cNvSpPr/>
          <p:nvPr/>
        </p:nvSpPr>
        <p:spPr>
          <a:xfrm>
            <a:off x="6350000" y="1425575"/>
            <a:ext cx="211138" cy="446088"/>
          </a:xfrm>
          <a:custGeom>
            <a:avLst/>
            <a:gdLst>
              <a:gd name="connsiteX0" fmla="*/ 79829 w 210457"/>
              <a:gd name="connsiteY0" fmla="*/ 447524 h 447524"/>
              <a:gd name="connsiteX1" fmla="*/ 21771 w 210457"/>
              <a:gd name="connsiteY1" fmla="*/ 55638 h 447524"/>
              <a:gd name="connsiteX2" fmla="*/ 210457 w 210457"/>
              <a:gd name="connsiteY2" fmla="*/ 113695 h 447524"/>
            </a:gdLst>
            <a:ahLst/>
            <a:cxnLst>
              <a:cxn ang="0">
                <a:pos x="connsiteX0" y="connsiteY0"/>
              </a:cxn>
              <a:cxn ang="0">
                <a:pos x="connsiteX1" y="connsiteY1"/>
              </a:cxn>
              <a:cxn ang="0">
                <a:pos x="connsiteX2" y="connsiteY2"/>
              </a:cxn>
            </a:cxnLst>
            <a:rect l="l" t="t" r="r" b="b"/>
            <a:pathLst>
              <a:path w="210457" h="447524">
                <a:moveTo>
                  <a:pt x="79829" y="447524"/>
                </a:moveTo>
                <a:cubicBezTo>
                  <a:pt x="39914" y="279400"/>
                  <a:pt x="0" y="111276"/>
                  <a:pt x="21771" y="55638"/>
                </a:cubicBezTo>
                <a:cubicBezTo>
                  <a:pt x="43542" y="0"/>
                  <a:pt x="126999" y="56847"/>
                  <a:pt x="210457" y="113695"/>
                </a:cubicBezTo>
              </a:path>
            </a:pathLst>
          </a:custGeom>
          <a:ln w="28575">
            <a:solidFill>
              <a:schemeClr val="bg2">
                <a:lumMod val="10000"/>
              </a:schemeClr>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7" name="Slide Number Placeholder 6"/>
          <p:cNvSpPr>
            <a:spLocks noGrp="1"/>
          </p:cNvSpPr>
          <p:nvPr>
            <p:ph type="sldNum" sz="quarter" idx="12"/>
          </p:nvPr>
        </p:nvSpPr>
        <p:spPr/>
        <p:txBody>
          <a:bodyPr/>
          <a:lstStyle/>
          <a:p>
            <a:fld id="{DF87169D-50AE-48D4-8621-6342C8B27C68}" type="slidenum">
              <a:rPr lang="en-US" smtClean="0"/>
              <a:pPr/>
              <a:t>32</a:t>
            </a:fld>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Strategy-02"/>
          <p:cNvPicPr>
            <a:picLocks noChangeAspect="1" noChangeArrowheads="1"/>
          </p:cNvPicPr>
          <p:nvPr/>
        </p:nvPicPr>
        <p:blipFill>
          <a:blip r:embed="rId3" cstate="print"/>
          <a:srcRect/>
          <a:stretch>
            <a:fillRect/>
          </a:stretch>
        </p:blipFill>
        <p:spPr bwMode="auto">
          <a:xfrm>
            <a:off x="0" y="0"/>
            <a:ext cx="5561013" cy="6858000"/>
          </a:xfrm>
          <a:prstGeom prst="rect">
            <a:avLst/>
          </a:prstGeom>
          <a:noFill/>
          <a:ln w="9525">
            <a:noFill/>
            <a:miter lim="800000"/>
            <a:headEnd/>
            <a:tailEnd/>
          </a:ln>
        </p:spPr>
      </p:pic>
      <p:sp>
        <p:nvSpPr>
          <p:cNvPr id="27651" name="TextBox 3"/>
          <p:cNvSpPr txBox="1">
            <a:spLocks noChangeArrowheads="1"/>
          </p:cNvSpPr>
          <p:nvPr/>
        </p:nvSpPr>
        <p:spPr bwMode="auto">
          <a:xfrm>
            <a:off x="5643563" y="928688"/>
            <a:ext cx="3146425" cy="4800600"/>
          </a:xfrm>
          <a:prstGeom prst="rect">
            <a:avLst/>
          </a:prstGeom>
          <a:noFill/>
          <a:ln w="9525">
            <a:noFill/>
            <a:miter lim="800000"/>
            <a:headEnd/>
            <a:tailEnd/>
          </a:ln>
        </p:spPr>
        <p:txBody>
          <a:bodyPr wrap="none">
            <a:spAutoFit/>
          </a:bodyPr>
          <a:lstStyle/>
          <a:p>
            <a:pPr marL="180975" indent="-180975">
              <a:spcBef>
                <a:spcPts val="600"/>
              </a:spcBef>
              <a:buClr>
                <a:srgbClr val="06368B"/>
              </a:buClr>
              <a:buSzPct val="110000"/>
            </a:pPr>
            <a:r>
              <a:rPr lang="en-US" sz="2400">
                <a:solidFill>
                  <a:srgbClr val="05368B"/>
                </a:solidFill>
                <a:cs typeface="Arial" pitchFamily="34" charset="0"/>
              </a:rPr>
              <a:t>Additional  protection </a:t>
            </a:r>
          </a:p>
          <a:p>
            <a:pPr marL="180975" indent="-180975">
              <a:spcBef>
                <a:spcPts val="600"/>
              </a:spcBef>
              <a:buClr>
                <a:srgbClr val="06368B"/>
              </a:buClr>
              <a:buSzPct val="110000"/>
            </a:pPr>
            <a:r>
              <a:rPr lang="en-US" sz="2400">
                <a:solidFill>
                  <a:srgbClr val="05368B"/>
                </a:solidFill>
                <a:cs typeface="Arial" pitchFamily="34" charset="0"/>
              </a:rPr>
              <a:t>measures:</a:t>
            </a:r>
          </a:p>
          <a:p>
            <a:pPr marL="180975" indent="-180975">
              <a:spcBef>
                <a:spcPts val="600"/>
              </a:spcBef>
              <a:buClr>
                <a:srgbClr val="06368B"/>
              </a:buClr>
              <a:buSzPct val="110000"/>
            </a:pPr>
            <a:endParaRPr lang="en-US">
              <a:solidFill>
                <a:srgbClr val="05368B"/>
              </a:solidFill>
              <a:cs typeface="Arial" pitchFamily="34" charset="0"/>
            </a:endParaRPr>
          </a:p>
          <a:p>
            <a:pPr marL="180975" indent="-180975">
              <a:spcBef>
                <a:spcPts val="600"/>
              </a:spcBef>
              <a:buClr>
                <a:srgbClr val="06368B"/>
              </a:buClr>
              <a:buSzPct val="110000"/>
            </a:pPr>
            <a:endParaRPr lang="en-US">
              <a:solidFill>
                <a:srgbClr val="05368B"/>
              </a:solidFill>
              <a:cs typeface="Arial" pitchFamily="34" charset="0"/>
            </a:endParaRPr>
          </a:p>
          <a:p>
            <a:pPr marL="180975" indent="-180975">
              <a:spcBef>
                <a:spcPts val="600"/>
              </a:spcBef>
              <a:buClr>
                <a:srgbClr val="06368B"/>
              </a:buClr>
              <a:buSzPct val="110000"/>
            </a:pPr>
            <a:endParaRPr lang="en-US">
              <a:solidFill>
                <a:srgbClr val="05368B"/>
              </a:solidFill>
              <a:cs typeface="Arial" pitchFamily="34" charset="0"/>
            </a:endParaRPr>
          </a:p>
          <a:p>
            <a:pPr marL="180975" indent="-180975">
              <a:spcBef>
                <a:spcPts val="600"/>
              </a:spcBef>
              <a:buClr>
                <a:srgbClr val="06368B"/>
              </a:buClr>
              <a:buSzPct val="110000"/>
            </a:pPr>
            <a:endParaRPr lang="en-US">
              <a:solidFill>
                <a:srgbClr val="05368B"/>
              </a:solidFill>
              <a:cs typeface="Arial" pitchFamily="34" charset="0"/>
            </a:endParaRPr>
          </a:p>
          <a:p>
            <a:pPr marL="180975" indent="-180975">
              <a:spcBef>
                <a:spcPts val="600"/>
              </a:spcBef>
              <a:buClr>
                <a:srgbClr val="06368B"/>
              </a:buClr>
              <a:buSzPct val="110000"/>
            </a:pPr>
            <a:endParaRPr lang="en-US">
              <a:solidFill>
                <a:srgbClr val="05368B"/>
              </a:solidFill>
              <a:cs typeface="Arial" pitchFamily="34" charset="0"/>
            </a:endParaRPr>
          </a:p>
          <a:p>
            <a:pPr marL="180975" indent="-180975">
              <a:spcBef>
                <a:spcPts val="600"/>
              </a:spcBef>
              <a:buClr>
                <a:srgbClr val="06368B"/>
              </a:buClr>
              <a:buSzPct val="110000"/>
            </a:pPr>
            <a:endParaRPr lang="en-US">
              <a:solidFill>
                <a:srgbClr val="05368B"/>
              </a:solidFill>
              <a:cs typeface="Arial" pitchFamily="34" charset="0"/>
            </a:endParaRPr>
          </a:p>
          <a:p>
            <a:pPr marL="180975" indent="-180975">
              <a:spcBef>
                <a:spcPts val="600"/>
              </a:spcBef>
              <a:buClr>
                <a:srgbClr val="06368B"/>
              </a:buClr>
              <a:buSzPct val="110000"/>
              <a:buFont typeface="Arial" pitchFamily="34" charset="0"/>
              <a:buChar char="•"/>
            </a:pPr>
            <a:r>
              <a:rPr lang="en-US">
                <a:solidFill>
                  <a:srgbClr val="05368B"/>
                </a:solidFill>
                <a:cs typeface="Arial" pitchFamily="34" charset="0"/>
              </a:rPr>
              <a:t>Beach nourishment</a:t>
            </a:r>
          </a:p>
          <a:p>
            <a:pPr marL="180975" indent="-180975">
              <a:spcBef>
                <a:spcPts val="600"/>
              </a:spcBef>
              <a:buClr>
                <a:srgbClr val="06368B"/>
              </a:buClr>
              <a:buSzPct val="110000"/>
              <a:buFont typeface="Arial" pitchFamily="34" charset="0"/>
              <a:buChar char="•"/>
            </a:pPr>
            <a:r>
              <a:rPr lang="en-US">
                <a:solidFill>
                  <a:srgbClr val="05368B"/>
                </a:solidFill>
                <a:cs typeface="Arial" pitchFamily="34" charset="0"/>
              </a:rPr>
              <a:t>Levees / flood walls</a:t>
            </a:r>
          </a:p>
          <a:p>
            <a:pPr marL="180975" indent="-180975">
              <a:spcBef>
                <a:spcPts val="600"/>
              </a:spcBef>
              <a:buClr>
                <a:srgbClr val="06368B"/>
              </a:buClr>
              <a:buSzPct val="110000"/>
              <a:buFont typeface="Arial" pitchFamily="34" charset="0"/>
              <a:buChar char="•"/>
            </a:pPr>
            <a:r>
              <a:rPr lang="en-US">
                <a:solidFill>
                  <a:srgbClr val="05368B"/>
                </a:solidFill>
                <a:cs typeface="Arial" pitchFamily="34" charset="0"/>
              </a:rPr>
              <a:t>Stabilize marchlands</a:t>
            </a:r>
          </a:p>
          <a:p>
            <a:pPr marL="180975" indent="-180975">
              <a:spcBef>
                <a:spcPts val="600"/>
              </a:spcBef>
              <a:buClr>
                <a:srgbClr val="06368B"/>
              </a:buClr>
              <a:buSzPct val="110000"/>
              <a:buFont typeface="Arial" pitchFamily="34" charset="0"/>
              <a:buChar char="•"/>
            </a:pPr>
            <a:r>
              <a:rPr lang="en-US">
                <a:solidFill>
                  <a:srgbClr val="05368B"/>
                </a:solidFill>
                <a:cs typeface="Arial" pitchFamily="34" charset="0"/>
              </a:rPr>
              <a:t>Land fill</a:t>
            </a:r>
          </a:p>
          <a:p>
            <a:pPr marL="180975" indent="-180975">
              <a:spcBef>
                <a:spcPts val="600"/>
              </a:spcBef>
              <a:buClr>
                <a:srgbClr val="06368B"/>
              </a:buClr>
              <a:buSzPct val="110000"/>
              <a:buFont typeface="Arial" pitchFamily="34" charset="0"/>
              <a:buChar char="•"/>
            </a:pPr>
            <a:r>
              <a:rPr lang="en-US">
                <a:solidFill>
                  <a:srgbClr val="05368B"/>
                </a:solidFill>
                <a:cs typeface="Arial" pitchFamily="34" charset="0"/>
              </a:rPr>
              <a:t>Etc.</a:t>
            </a:r>
          </a:p>
        </p:txBody>
      </p:sp>
      <p:sp>
        <p:nvSpPr>
          <p:cNvPr id="5" name="TextBox 4"/>
          <p:cNvSpPr txBox="1"/>
          <p:nvPr/>
        </p:nvSpPr>
        <p:spPr>
          <a:xfrm>
            <a:off x="763588" y="6024563"/>
            <a:ext cx="428625" cy="368300"/>
          </a:xfrm>
          <a:prstGeom prst="rect">
            <a:avLst/>
          </a:prstGeom>
          <a:solidFill>
            <a:schemeClr val="tx1">
              <a:lumMod val="50000"/>
            </a:schemeClr>
          </a:solidFill>
        </p:spPr>
        <p:txBody>
          <a:bodyPr>
            <a:spAutoFit/>
          </a:bodyPr>
          <a:lstStyle/>
          <a:p>
            <a:pPr marL="180975" indent="-180975">
              <a:spcBef>
                <a:spcPts val="600"/>
              </a:spcBef>
              <a:buClr>
                <a:srgbClr val="06368B"/>
              </a:buClr>
              <a:buSzPct val="110000"/>
              <a:defRPr/>
            </a:pPr>
            <a:r>
              <a:rPr lang="en-US" b="1" dirty="0">
                <a:solidFill>
                  <a:schemeClr val="bg1"/>
                </a:solidFill>
                <a:cs typeface="Arial" pitchFamily="34" charset="0"/>
              </a:rPr>
              <a:t>1</a:t>
            </a:r>
          </a:p>
        </p:txBody>
      </p:sp>
      <p:sp>
        <p:nvSpPr>
          <p:cNvPr id="6" name="TextBox 5"/>
          <p:cNvSpPr txBox="1"/>
          <p:nvPr/>
        </p:nvSpPr>
        <p:spPr>
          <a:xfrm>
            <a:off x="2428875" y="4286250"/>
            <a:ext cx="428625" cy="369888"/>
          </a:xfrm>
          <a:prstGeom prst="rect">
            <a:avLst/>
          </a:prstGeom>
          <a:solidFill>
            <a:schemeClr val="tx1">
              <a:lumMod val="50000"/>
            </a:schemeClr>
          </a:solidFill>
        </p:spPr>
        <p:txBody>
          <a:bodyPr>
            <a:spAutoFit/>
          </a:bodyPr>
          <a:lstStyle/>
          <a:p>
            <a:pPr marL="180975" indent="-180975">
              <a:spcBef>
                <a:spcPts val="600"/>
              </a:spcBef>
              <a:buClr>
                <a:srgbClr val="06368B"/>
              </a:buClr>
              <a:buSzPct val="110000"/>
              <a:defRPr/>
            </a:pPr>
            <a:r>
              <a:rPr lang="en-US" b="1" dirty="0">
                <a:solidFill>
                  <a:schemeClr val="bg1"/>
                </a:solidFill>
                <a:cs typeface="Arial" pitchFamily="34" charset="0"/>
              </a:rPr>
              <a:t>2</a:t>
            </a:r>
          </a:p>
        </p:txBody>
      </p:sp>
      <p:sp>
        <p:nvSpPr>
          <p:cNvPr id="7" name="TextBox 6"/>
          <p:cNvSpPr txBox="1"/>
          <p:nvPr/>
        </p:nvSpPr>
        <p:spPr>
          <a:xfrm>
            <a:off x="3857625" y="1071563"/>
            <a:ext cx="428625" cy="369887"/>
          </a:xfrm>
          <a:prstGeom prst="rect">
            <a:avLst/>
          </a:prstGeom>
          <a:solidFill>
            <a:schemeClr val="tx1">
              <a:lumMod val="50000"/>
            </a:schemeClr>
          </a:solidFill>
        </p:spPr>
        <p:txBody>
          <a:bodyPr>
            <a:spAutoFit/>
          </a:bodyPr>
          <a:lstStyle/>
          <a:p>
            <a:pPr marL="180975" indent="-180975">
              <a:spcBef>
                <a:spcPts val="600"/>
              </a:spcBef>
              <a:buClr>
                <a:srgbClr val="06368B"/>
              </a:buClr>
              <a:buSzPct val="110000"/>
              <a:defRPr/>
            </a:pPr>
            <a:r>
              <a:rPr lang="en-US" b="1" dirty="0">
                <a:solidFill>
                  <a:schemeClr val="bg1"/>
                </a:solidFill>
                <a:cs typeface="Arial" pitchFamily="34" charset="0"/>
              </a:rPr>
              <a:t>3</a:t>
            </a:r>
          </a:p>
        </p:txBody>
      </p:sp>
      <p:sp>
        <p:nvSpPr>
          <p:cNvPr id="8" name="Slide Number Placeholder 7"/>
          <p:cNvSpPr>
            <a:spLocks noGrp="1"/>
          </p:cNvSpPr>
          <p:nvPr>
            <p:ph type="sldNum" sz="quarter" idx="12"/>
          </p:nvPr>
        </p:nvSpPr>
        <p:spPr/>
        <p:txBody>
          <a:bodyPr/>
          <a:lstStyle/>
          <a:p>
            <a:fld id="{DF87169D-50AE-48D4-8621-6342C8B27C68}" type="slidenum">
              <a:rPr lang="en-US" smtClean="0"/>
              <a:pPr/>
              <a:t>33</a:t>
            </a:fld>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762000" y="2209800"/>
            <a:ext cx="7772400" cy="1470025"/>
          </a:xfrm>
        </p:spPr>
        <p:txBody>
          <a:bodyPr>
            <a:normAutofit fontScale="90000"/>
          </a:bodyPr>
          <a:lstStyle/>
          <a:p>
            <a:r>
              <a:rPr lang="en-US" b="1" i="1" dirty="0" smtClean="0">
                <a:solidFill>
                  <a:srgbClr val="FF0000"/>
                </a:solidFill>
              </a:rPr>
              <a:t>What Does Hurricane Sandy Mean?</a:t>
            </a:r>
            <a:br>
              <a:rPr lang="en-US" b="1" i="1" dirty="0" smtClean="0">
                <a:solidFill>
                  <a:srgbClr val="FF0000"/>
                </a:solidFill>
              </a:rPr>
            </a:br>
            <a:endParaRPr lang="en-US" dirty="0"/>
          </a:p>
        </p:txBody>
      </p:sp>
      <p:sp>
        <p:nvSpPr>
          <p:cNvPr id="4" name="Subtitle 3"/>
          <p:cNvSpPr>
            <a:spLocks noGrp="1"/>
          </p:cNvSpPr>
          <p:nvPr>
            <p:ph type="subTitle" idx="1"/>
          </p:nvPr>
        </p:nvSpPr>
        <p:spPr>
          <a:xfrm>
            <a:off x="0" y="3886200"/>
            <a:ext cx="9144000" cy="2362200"/>
          </a:xfrm>
        </p:spPr>
        <p:txBody>
          <a:bodyPr>
            <a:normAutofit/>
          </a:bodyPr>
          <a:lstStyle/>
          <a:p>
            <a:r>
              <a:rPr lang="en-US" sz="2800" dirty="0" smtClean="0">
                <a:solidFill>
                  <a:schemeClr val="tx1">
                    <a:lumMod val="85000"/>
                    <a:lumOff val="15000"/>
                  </a:schemeClr>
                </a:solidFill>
              </a:rPr>
              <a:t>What did it reveal about exposure and vulnerability?</a:t>
            </a:r>
          </a:p>
          <a:p>
            <a:r>
              <a:rPr lang="en-US" sz="2800" dirty="0" smtClean="0">
                <a:solidFill>
                  <a:schemeClr val="tx1">
                    <a:lumMod val="85000"/>
                    <a:lumOff val="15000"/>
                  </a:schemeClr>
                </a:solidFill>
              </a:rPr>
              <a:t>What does it mean about disaster risk reduction and climate change adaptation? </a:t>
            </a:r>
          </a:p>
          <a:p>
            <a:r>
              <a:rPr lang="en-US" sz="2800" dirty="0" smtClean="0">
                <a:solidFill>
                  <a:schemeClr val="tx1">
                    <a:lumMod val="85000"/>
                    <a:lumOff val="15000"/>
                  </a:schemeClr>
                </a:solidFill>
              </a:rPr>
              <a:t>Will it signal a change in policy?</a:t>
            </a:r>
            <a:endParaRPr lang="en-US" sz="2800" dirty="0">
              <a:solidFill>
                <a:schemeClr val="tx1">
                  <a:lumMod val="85000"/>
                  <a:lumOff val="15000"/>
                </a:schemeClr>
              </a:solidFill>
            </a:endParaRPr>
          </a:p>
        </p:txBody>
      </p:sp>
      <p:sp>
        <p:nvSpPr>
          <p:cNvPr id="2" name="Slide Number Placeholder 1"/>
          <p:cNvSpPr>
            <a:spLocks noGrp="1"/>
          </p:cNvSpPr>
          <p:nvPr>
            <p:ph type="sldNum" sz="quarter" idx="12"/>
          </p:nvPr>
        </p:nvSpPr>
        <p:spPr/>
        <p:txBody>
          <a:bodyPr/>
          <a:lstStyle/>
          <a:p>
            <a:fld id="{DF87169D-50AE-48D4-8621-6342C8B27C68}" type="slidenum">
              <a:rPr lang="en-US" smtClean="0"/>
              <a:pPr/>
              <a:t>34</a:t>
            </a:fld>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143000"/>
          </a:xfrm>
        </p:spPr>
        <p:txBody>
          <a:bodyPr>
            <a:normAutofit/>
          </a:bodyPr>
          <a:lstStyle/>
          <a:p>
            <a:r>
              <a:rPr lang="en-US" sz="3200" dirty="0" smtClean="0"/>
              <a:t>Post Hurricane Sandy Adaptation</a:t>
            </a:r>
            <a:br>
              <a:rPr lang="en-US" sz="3200" dirty="0" smtClean="0"/>
            </a:br>
            <a:r>
              <a:rPr lang="en-US" sz="3200" dirty="0" smtClean="0"/>
              <a:t>Emerging Challenges and Opportunities</a:t>
            </a:r>
            <a:endParaRPr lang="en-US" sz="3200" dirty="0"/>
          </a:p>
        </p:txBody>
      </p:sp>
      <p:sp>
        <p:nvSpPr>
          <p:cNvPr id="3" name="Content Placeholder 2"/>
          <p:cNvSpPr>
            <a:spLocks noGrp="1"/>
          </p:cNvSpPr>
          <p:nvPr>
            <p:ph idx="1"/>
          </p:nvPr>
        </p:nvSpPr>
        <p:spPr>
          <a:xfrm>
            <a:off x="0" y="990600"/>
            <a:ext cx="9144000" cy="6019800"/>
          </a:xfrm>
        </p:spPr>
        <p:txBody>
          <a:bodyPr>
            <a:normAutofit fontScale="40000" lnSpcReduction="20000"/>
          </a:bodyPr>
          <a:lstStyle/>
          <a:p>
            <a:r>
              <a:rPr lang="en-US" sz="6500" dirty="0" smtClean="0"/>
              <a:t>Baseline climate science data (and modeling if possible)</a:t>
            </a:r>
          </a:p>
          <a:p>
            <a:r>
              <a:rPr lang="en-US" sz="6500" dirty="0" smtClean="0"/>
              <a:t>Rapid assessment strategy of impacts, vulnerabilities, opportunities for increased resiliency</a:t>
            </a:r>
          </a:p>
          <a:p>
            <a:r>
              <a:rPr lang="en-US" sz="6500" dirty="0" smtClean="0"/>
              <a:t>Long term goal (e.g. resilience) as frame for action</a:t>
            </a:r>
          </a:p>
          <a:p>
            <a:r>
              <a:rPr lang="en-US" sz="6500" dirty="0" smtClean="0"/>
              <a:t>Interagency cooperative (within govt. and across governments)</a:t>
            </a:r>
          </a:p>
          <a:p>
            <a:r>
              <a:rPr lang="en-US" sz="6500" dirty="0" smtClean="0"/>
              <a:t>Climate protection levels – access codes, standards, and regulations, and monitoring and indicators for climate change robustness</a:t>
            </a:r>
          </a:p>
          <a:p>
            <a:r>
              <a:rPr lang="en-US" sz="6500" dirty="0" smtClean="0"/>
              <a:t>System perspective – for identifying tipping points/cascade impacts and vulnerabilities</a:t>
            </a:r>
          </a:p>
          <a:p>
            <a:r>
              <a:rPr lang="en-US" sz="6500" dirty="0" smtClean="0"/>
              <a:t>Climate science data and mapping uncertainties (besides cost uncertainties) and greater transparency of data analysis and data interpretation</a:t>
            </a:r>
          </a:p>
          <a:p>
            <a:r>
              <a:rPr lang="en-US" sz="6500" dirty="0" smtClean="0"/>
              <a:t>Promote greater post extreme event learning – pushing open the policy window</a:t>
            </a:r>
          </a:p>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91C8F68-5CBE-4BDB-BEA5-4CAEB7088D04}" type="slidenum">
              <a:rPr lang="en-US" smtClean="0"/>
              <a:pPr/>
              <a:t>35</a:t>
            </a:fld>
            <a:endParaRPr lang="en-US"/>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458200" cy="1143000"/>
          </a:xfrm>
        </p:spPr>
        <p:txBody>
          <a:bodyPr>
            <a:normAutofit fontScale="90000"/>
          </a:bodyPr>
          <a:lstStyle/>
          <a:p>
            <a:r>
              <a:rPr lang="en-US" b="1" dirty="0" smtClean="0"/>
              <a:t>Disaster Response and How Might</a:t>
            </a:r>
            <a:br>
              <a:rPr lang="en-US" b="1" dirty="0" smtClean="0"/>
            </a:br>
            <a:r>
              <a:rPr lang="en-US" b="1" dirty="0" smtClean="0"/>
              <a:t> Hurricane Sandy Points to Wider Transitions and Transformations </a:t>
            </a:r>
            <a:endParaRPr lang="en-US" b="1" dirty="0"/>
          </a:p>
        </p:txBody>
      </p:sp>
      <p:sp>
        <p:nvSpPr>
          <p:cNvPr id="3" name="Content Placeholder 2"/>
          <p:cNvSpPr>
            <a:spLocks noGrp="1"/>
          </p:cNvSpPr>
          <p:nvPr>
            <p:ph idx="1"/>
          </p:nvPr>
        </p:nvSpPr>
        <p:spPr>
          <a:xfrm>
            <a:off x="457200" y="2027237"/>
            <a:ext cx="8229600" cy="4525963"/>
          </a:xfrm>
        </p:spPr>
        <p:txBody>
          <a:bodyPr>
            <a:normAutofit fontScale="77500" lnSpcReduction="20000"/>
          </a:bodyPr>
          <a:lstStyle/>
          <a:p>
            <a:r>
              <a:rPr lang="en-US" i="1" dirty="0" smtClean="0">
                <a:solidFill>
                  <a:srgbClr val="FF0000"/>
                </a:solidFill>
              </a:rPr>
              <a:t>After a disaster, response typically </a:t>
            </a:r>
            <a:r>
              <a:rPr lang="en-US" dirty="0" smtClean="0"/>
              <a:t>is focused on addressing failures and cost-benefit calculations in the context of future risk probability</a:t>
            </a:r>
          </a:p>
          <a:p>
            <a:r>
              <a:rPr lang="en-US" dirty="0" smtClean="0"/>
              <a:t>Hurricane Sandy response also is often discussed in the context of climate change</a:t>
            </a:r>
          </a:p>
          <a:p>
            <a:r>
              <a:rPr lang="en-US" dirty="0" smtClean="0"/>
              <a:t>Movement from disaster recovery to disaster rebuilding and resilience</a:t>
            </a:r>
          </a:p>
          <a:p>
            <a:r>
              <a:rPr lang="en-US" dirty="0" smtClean="0"/>
              <a:t>Change in conceptualization of extreme events</a:t>
            </a:r>
          </a:p>
          <a:p>
            <a:pPr lvl="1"/>
            <a:r>
              <a:rPr lang="en-US" i="1" dirty="0" smtClean="0">
                <a:solidFill>
                  <a:srgbClr val="FF0000"/>
                </a:solidFill>
              </a:rPr>
              <a:t>From discrete acute events to events as part of a chronic process</a:t>
            </a:r>
          </a:p>
          <a:p>
            <a:pPr lvl="1"/>
            <a:r>
              <a:rPr lang="en-US" i="1" dirty="0" smtClean="0">
                <a:solidFill>
                  <a:srgbClr val="FF0000"/>
                </a:solidFill>
              </a:rPr>
              <a:t>Looking into future dynamics as much as the present and past</a:t>
            </a:r>
          </a:p>
          <a:p>
            <a:r>
              <a:rPr lang="en-US" dirty="0" smtClean="0"/>
              <a:t>The question is being asked whether climate change impacts will be like other urban environment-related crises</a:t>
            </a:r>
            <a:endParaRPr lang="en-US" dirty="0"/>
          </a:p>
        </p:txBody>
      </p:sp>
      <p:sp>
        <p:nvSpPr>
          <p:cNvPr id="4" name="Slide Number Placeholder 3"/>
          <p:cNvSpPr>
            <a:spLocks noGrp="1"/>
          </p:cNvSpPr>
          <p:nvPr>
            <p:ph type="sldNum" sz="quarter" idx="12"/>
          </p:nvPr>
        </p:nvSpPr>
        <p:spPr/>
        <p:txBody>
          <a:bodyPr/>
          <a:lstStyle/>
          <a:p>
            <a:fld id="{DF87169D-50AE-48D4-8621-6342C8B27C68}" type="slidenum">
              <a:rPr lang="en-US" smtClean="0"/>
              <a:pPr/>
              <a:t>36</a:t>
            </a:fld>
            <a:endParaRPr lang="en-US"/>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0" y="-152400"/>
            <a:ext cx="9220200" cy="990600"/>
          </a:xfrm>
        </p:spPr>
        <p:txBody>
          <a:bodyPr>
            <a:noAutofit/>
          </a:bodyPr>
          <a:lstStyle/>
          <a:p>
            <a:pPr eaLnBrk="1" hangingPunct="1"/>
            <a:r>
              <a:rPr lang="en-US" sz="3200" b="1" dirty="0" smtClean="0"/>
              <a:t>Urban Environment Crises in the New York Region</a:t>
            </a:r>
          </a:p>
        </p:txBody>
      </p:sp>
      <p:sp>
        <p:nvSpPr>
          <p:cNvPr id="21507" name="Rectangle 3"/>
          <p:cNvSpPr>
            <a:spLocks noGrp="1" noChangeArrowheads="1"/>
          </p:cNvSpPr>
          <p:nvPr>
            <p:ph type="body" sz="half" idx="1"/>
          </p:nvPr>
        </p:nvSpPr>
        <p:spPr>
          <a:xfrm>
            <a:off x="0" y="1066800"/>
            <a:ext cx="4648200" cy="5410200"/>
          </a:xfrm>
        </p:spPr>
        <p:txBody>
          <a:bodyPr>
            <a:normAutofit/>
          </a:bodyPr>
          <a:lstStyle/>
          <a:p>
            <a:pPr eaLnBrk="1" hangingPunct="1">
              <a:lnSpc>
                <a:spcPct val="90000"/>
              </a:lnSpc>
            </a:pPr>
            <a:r>
              <a:rPr lang="en-US" sz="2800" b="1" dirty="0" smtClean="0"/>
              <a:t>Water quality and supply - 1830s</a:t>
            </a:r>
          </a:p>
          <a:p>
            <a:pPr eaLnBrk="1" hangingPunct="1">
              <a:lnSpc>
                <a:spcPct val="90000"/>
              </a:lnSpc>
            </a:pPr>
            <a:r>
              <a:rPr lang="en-US" sz="2800" b="1" dirty="0" smtClean="0"/>
              <a:t>Open Space and Recreation -1850s</a:t>
            </a:r>
          </a:p>
          <a:p>
            <a:pPr eaLnBrk="1" hangingPunct="1">
              <a:lnSpc>
                <a:spcPct val="90000"/>
              </a:lnSpc>
            </a:pPr>
            <a:r>
              <a:rPr lang="en-US" sz="2800" b="1" dirty="0" smtClean="0"/>
              <a:t>Public Health and Sanitation – 1870s</a:t>
            </a:r>
          </a:p>
          <a:p>
            <a:pPr eaLnBrk="1" hangingPunct="1">
              <a:lnSpc>
                <a:spcPct val="90000"/>
              </a:lnSpc>
            </a:pPr>
            <a:r>
              <a:rPr lang="en-US" sz="2800" b="1" dirty="0" smtClean="0"/>
              <a:t>Mobility and Congestion – 1910s</a:t>
            </a:r>
          </a:p>
          <a:p>
            <a:pPr eaLnBrk="1" hangingPunct="1">
              <a:lnSpc>
                <a:spcPct val="90000"/>
              </a:lnSpc>
            </a:pPr>
            <a:r>
              <a:rPr lang="en-US" sz="2800" b="1" dirty="0" smtClean="0"/>
              <a:t>‘Urban Renewal’/Loss of Community – 1950s </a:t>
            </a:r>
          </a:p>
          <a:p>
            <a:pPr eaLnBrk="1" hangingPunct="1">
              <a:lnSpc>
                <a:spcPct val="90000"/>
              </a:lnSpc>
            </a:pPr>
            <a:r>
              <a:rPr lang="en-US" sz="2800" b="1" dirty="0" smtClean="0"/>
              <a:t>Air Pollution – 1960s</a:t>
            </a:r>
          </a:p>
          <a:p>
            <a:pPr eaLnBrk="1" hangingPunct="1">
              <a:lnSpc>
                <a:spcPct val="90000"/>
              </a:lnSpc>
            </a:pPr>
            <a:r>
              <a:rPr lang="en-US" sz="2800" b="1" dirty="0" smtClean="0">
                <a:solidFill>
                  <a:srgbClr val="FF0000"/>
                </a:solidFill>
              </a:rPr>
              <a:t>Climate Change – 2010s?</a:t>
            </a:r>
          </a:p>
          <a:p>
            <a:pPr eaLnBrk="1" hangingPunct="1">
              <a:lnSpc>
                <a:spcPct val="90000"/>
              </a:lnSpc>
            </a:pPr>
            <a:endParaRPr lang="en-US" sz="1600" dirty="0" smtClean="0">
              <a:solidFill>
                <a:srgbClr val="FF0000"/>
              </a:solidFill>
            </a:endParaRPr>
          </a:p>
        </p:txBody>
      </p:sp>
      <p:sp>
        <p:nvSpPr>
          <p:cNvPr id="21508" name="Rectangle 5"/>
          <p:cNvSpPr>
            <a:spLocks noChangeArrowheads="1"/>
          </p:cNvSpPr>
          <p:nvPr/>
        </p:nvSpPr>
        <p:spPr bwMode="auto">
          <a:xfrm>
            <a:off x="4572000" y="2711450"/>
            <a:ext cx="1143000" cy="336550"/>
          </a:xfrm>
          <a:prstGeom prst="rect">
            <a:avLst/>
          </a:prstGeom>
          <a:noFill/>
          <a:ln w="9525">
            <a:noFill/>
            <a:miter lim="800000"/>
            <a:headEnd/>
            <a:tailEnd/>
          </a:ln>
        </p:spPr>
        <p:txBody>
          <a:bodyPr>
            <a:spAutoFit/>
          </a:bodyPr>
          <a:lstStyle/>
          <a:p>
            <a:pPr>
              <a:spcBef>
                <a:spcPct val="50000"/>
              </a:spcBef>
            </a:pPr>
            <a:r>
              <a:rPr lang="en-US" sz="800"/>
              <a:t>Looking south over Central Park in 1861 </a:t>
            </a:r>
          </a:p>
        </p:txBody>
      </p:sp>
      <p:sp>
        <p:nvSpPr>
          <p:cNvPr id="21510" name="Rectangle 13"/>
          <p:cNvSpPr>
            <a:spLocks noChangeArrowheads="1"/>
          </p:cNvSpPr>
          <p:nvPr/>
        </p:nvSpPr>
        <p:spPr bwMode="auto">
          <a:xfrm>
            <a:off x="7646988" y="5881688"/>
            <a:ext cx="1566862" cy="214312"/>
          </a:xfrm>
          <a:prstGeom prst="rect">
            <a:avLst/>
          </a:prstGeom>
          <a:noFill/>
          <a:ln w="9525">
            <a:noFill/>
            <a:miter lim="800000"/>
            <a:headEnd/>
            <a:tailEnd/>
          </a:ln>
        </p:spPr>
        <p:txBody>
          <a:bodyPr wrap="none">
            <a:spAutoFit/>
          </a:bodyPr>
          <a:lstStyle/>
          <a:p>
            <a:pPr>
              <a:spcBef>
                <a:spcPct val="50000"/>
              </a:spcBef>
            </a:pPr>
            <a:r>
              <a:rPr lang="en-US" sz="800"/>
              <a:t>New York City Environs - 1900</a:t>
            </a:r>
          </a:p>
        </p:txBody>
      </p:sp>
      <p:sp>
        <p:nvSpPr>
          <p:cNvPr id="21511" name="Rectangle 14"/>
          <p:cNvSpPr>
            <a:spLocks noChangeArrowheads="1"/>
          </p:cNvSpPr>
          <p:nvPr/>
        </p:nvSpPr>
        <p:spPr bwMode="auto">
          <a:xfrm>
            <a:off x="6738938" y="6643688"/>
            <a:ext cx="1262062" cy="214312"/>
          </a:xfrm>
          <a:prstGeom prst="rect">
            <a:avLst/>
          </a:prstGeom>
          <a:noFill/>
          <a:ln w="9525">
            <a:noFill/>
            <a:miter lim="800000"/>
            <a:headEnd/>
            <a:tailEnd/>
          </a:ln>
        </p:spPr>
        <p:txBody>
          <a:bodyPr wrap="none">
            <a:spAutoFit/>
          </a:bodyPr>
          <a:lstStyle/>
          <a:p>
            <a:pPr>
              <a:spcBef>
                <a:spcPct val="50000"/>
              </a:spcBef>
            </a:pPr>
            <a:r>
              <a:rPr lang="en-US" sz="800"/>
              <a:t>Smog - November 1953</a:t>
            </a:r>
          </a:p>
        </p:txBody>
      </p:sp>
      <p:pic>
        <p:nvPicPr>
          <p:cNvPr id="21512" name="Picture 5" descr="scan0014"/>
          <p:cNvPicPr>
            <a:picLocks noGrp="1" noChangeAspect="1" noChangeArrowheads="1"/>
          </p:cNvPicPr>
          <p:nvPr>
            <p:ph sz="half" idx="2"/>
          </p:nvPr>
        </p:nvPicPr>
        <p:blipFill>
          <a:blip r:embed="rId3" cstate="print"/>
          <a:srcRect/>
          <a:stretch>
            <a:fillRect/>
          </a:stretch>
        </p:blipFill>
        <p:spPr>
          <a:xfrm>
            <a:off x="4572000" y="838200"/>
            <a:ext cx="2743200" cy="1906588"/>
          </a:xfrm>
        </p:spPr>
      </p:pic>
      <p:pic>
        <p:nvPicPr>
          <p:cNvPr id="21513" name="Picture 10"/>
          <p:cNvPicPr>
            <a:picLocks noChangeAspect="1" noChangeArrowheads="1"/>
          </p:cNvPicPr>
          <p:nvPr/>
        </p:nvPicPr>
        <p:blipFill>
          <a:blip r:embed="rId4" cstate="print"/>
          <a:srcRect/>
          <a:stretch>
            <a:fillRect/>
          </a:stretch>
        </p:blipFill>
        <p:spPr bwMode="auto">
          <a:xfrm>
            <a:off x="6216650" y="2571750"/>
            <a:ext cx="2927350" cy="3295650"/>
          </a:xfrm>
          <a:prstGeom prst="rect">
            <a:avLst/>
          </a:prstGeom>
          <a:noFill/>
          <a:ln w="9525">
            <a:noFill/>
            <a:miter lim="800000"/>
            <a:headEnd/>
            <a:tailEnd/>
          </a:ln>
        </p:spPr>
      </p:pic>
      <p:pic>
        <p:nvPicPr>
          <p:cNvPr id="21514" name="Picture 11"/>
          <p:cNvPicPr>
            <a:picLocks noChangeAspect="1" noChangeArrowheads="1"/>
          </p:cNvPicPr>
          <p:nvPr/>
        </p:nvPicPr>
        <p:blipFill>
          <a:blip r:embed="rId5" cstate="print"/>
          <a:srcRect/>
          <a:stretch>
            <a:fillRect/>
          </a:stretch>
        </p:blipFill>
        <p:spPr bwMode="auto">
          <a:xfrm>
            <a:off x="4713288" y="4800600"/>
            <a:ext cx="2012950" cy="205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rban climate action policy transition graphic v4.jpg"/>
          <p:cNvPicPr/>
          <p:nvPr/>
        </p:nvPicPr>
        <p:blipFill>
          <a:blip r:embed="rId3" cstate="print"/>
          <a:stretch>
            <a:fillRect/>
          </a:stretch>
        </p:blipFill>
        <p:spPr>
          <a:xfrm>
            <a:off x="152400" y="133350"/>
            <a:ext cx="8839200" cy="6496050"/>
          </a:xfrm>
          <a:prstGeom prst="rect">
            <a:avLst/>
          </a:prstGeom>
        </p:spPr>
      </p:pic>
      <p:sp>
        <p:nvSpPr>
          <p:cNvPr id="3" name="Slide Number Placeholder 2"/>
          <p:cNvSpPr>
            <a:spLocks noGrp="1"/>
          </p:cNvSpPr>
          <p:nvPr>
            <p:ph type="sldNum" sz="quarter" idx="12"/>
          </p:nvPr>
        </p:nvSpPr>
        <p:spPr/>
        <p:txBody>
          <a:bodyPr/>
          <a:lstStyle/>
          <a:p>
            <a:fld id="{DF87169D-50AE-48D4-8621-6342C8B27C68}" type="slidenum">
              <a:rPr lang="en-US" smtClean="0"/>
              <a:pPr/>
              <a:t>38</a:t>
            </a:fld>
            <a:endParaRPr lang="en-US"/>
          </a:p>
        </p:txBody>
      </p:sp>
      <p:sp>
        <p:nvSpPr>
          <p:cNvPr id="5" name="Rounded Rectangle 4"/>
          <p:cNvSpPr/>
          <p:nvPr/>
        </p:nvSpPr>
        <p:spPr>
          <a:xfrm>
            <a:off x="6019800" y="533400"/>
            <a:ext cx="2895600" cy="60960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62000" y="6477000"/>
            <a:ext cx="2743200" cy="369332"/>
          </a:xfrm>
          <a:prstGeom prst="rect">
            <a:avLst/>
          </a:prstGeom>
          <a:noFill/>
        </p:spPr>
        <p:txBody>
          <a:bodyPr wrap="square" rtlCol="0">
            <a:spAutoFit/>
          </a:bodyPr>
          <a:lstStyle/>
          <a:p>
            <a:r>
              <a:rPr lang="en-US" dirty="0" smtClean="0"/>
              <a:t>(Solecki et al. 2013)</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sz="3600" dirty="0">
                <a:latin typeface="+mn-lt"/>
                <a:ea typeface="Tahoma" pitchFamily="34" charset="0"/>
                <a:cs typeface="Tahoma" pitchFamily="34" charset="0"/>
              </a:rPr>
              <a:t>Hurricane Sandy </a:t>
            </a:r>
            <a:r>
              <a:rPr lang="en-US" sz="3600" dirty="0" smtClean="0">
                <a:latin typeface="+mn-lt"/>
                <a:ea typeface="Tahoma" pitchFamily="34" charset="0"/>
                <a:cs typeface="Tahoma" pitchFamily="34" charset="0"/>
              </a:rPr>
              <a:t>Impacts – as the “New Normal” has pushed forward a set of new science and planning issues</a:t>
            </a:r>
            <a:endParaRPr lang="en-US" sz="3600" dirty="0">
              <a:latin typeface="+mn-lt"/>
              <a:ea typeface="Tahoma" pitchFamily="34" charset="0"/>
              <a:cs typeface="Tahoma" pitchFamily="34" charset="0"/>
            </a:endParaRPr>
          </a:p>
        </p:txBody>
      </p:sp>
      <p:pic>
        <p:nvPicPr>
          <p:cNvPr id="16386" name="Picture 2" descr="http://cdn.thedailybeast.com/content/dailybeast/articles/2012/11/04/hurricane-sandy-s-lesson-for-flood-proofing-a-subway/_jcr_content/body/inlineimage.img.503.jpg/1351995305492.cached.jpg"/>
          <p:cNvPicPr>
            <a:picLocks noChangeAspect="1" noChangeArrowheads="1"/>
          </p:cNvPicPr>
          <p:nvPr/>
        </p:nvPicPr>
        <p:blipFill>
          <a:blip r:embed="rId3" cstate="print"/>
          <a:srcRect/>
          <a:stretch>
            <a:fillRect/>
          </a:stretch>
        </p:blipFill>
        <p:spPr bwMode="auto">
          <a:xfrm>
            <a:off x="152400" y="1524000"/>
            <a:ext cx="3432411" cy="2286000"/>
          </a:xfrm>
          <a:prstGeom prst="rect">
            <a:avLst/>
          </a:prstGeom>
          <a:noFill/>
        </p:spPr>
      </p:pic>
      <p:pic>
        <p:nvPicPr>
          <p:cNvPr id="16388" name="Picture 4" descr="http://media.cnbc.com/i/CNBC/Sections/News_And_Analysis/_News/_SLIDESHOWS/ScenesFromSandy2012/hurricane-sandy-rockaway-boardwalk.jpg"/>
          <p:cNvPicPr>
            <a:picLocks noChangeAspect="1" noChangeArrowheads="1"/>
          </p:cNvPicPr>
          <p:nvPr/>
        </p:nvPicPr>
        <p:blipFill>
          <a:blip r:embed="rId4" cstate="print"/>
          <a:srcRect/>
          <a:stretch>
            <a:fillRect/>
          </a:stretch>
        </p:blipFill>
        <p:spPr bwMode="auto">
          <a:xfrm>
            <a:off x="3124200" y="4114800"/>
            <a:ext cx="3124200" cy="2082800"/>
          </a:xfrm>
          <a:prstGeom prst="rect">
            <a:avLst/>
          </a:prstGeom>
          <a:noFill/>
        </p:spPr>
      </p:pic>
      <p:pic>
        <p:nvPicPr>
          <p:cNvPr id="16389" name="Picture 5"/>
          <p:cNvPicPr>
            <a:picLocks noChangeAspect="1" noChangeArrowheads="1"/>
          </p:cNvPicPr>
          <p:nvPr/>
        </p:nvPicPr>
        <p:blipFill>
          <a:blip r:embed="rId5" cstate="print"/>
          <a:srcRect/>
          <a:stretch>
            <a:fillRect/>
          </a:stretch>
        </p:blipFill>
        <p:spPr bwMode="auto">
          <a:xfrm>
            <a:off x="6553200" y="1219200"/>
            <a:ext cx="2286000" cy="3048000"/>
          </a:xfrm>
          <a:prstGeom prst="rect">
            <a:avLst/>
          </a:prstGeom>
          <a:noFill/>
          <a:ln w="9525">
            <a:noFill/>
            <a:miter lim="800000"/>
            <a:headEnd/>
            <a:tailEnd/>
          </a:ln>
        </p:spPr>
      </p:pic>
      <p:sp>
        <p:nvSpPr>
          <p:cNvPr id="6" name="TextBox 5"/>
          <p:cNvSpPr txBox="1"/>
          <p:nvPr/>
        </p:nvSpPr>
        <p:spPr>
          <a:xfrm>
            <a:off x="228600" y="3886200"/>
            <a:ext cx="2743200" cy="523220"/>
          </a:xfrm>
          <a:prstGeom prst="rect">
            <a:avLst/>
          </a:prstGeom>
          <a:noFill/>
        </p:spPr>
        <p:txBody>
          <a:bodyPr wrap="square" rtlCol="0">
            <a:spAutoFit/>
          </a:bodyPr>
          <a:lstStyle/>
          <a:p>
            <a:pPr algn="ctr"/>
            <a:r>
              <a:rPr lang="en-US" sz="1400" b="1" i="1" dirty="0" smtClean="0"/>
              <a:t>Flooding at South Ferry Station in New York City</a:t>
            </a:r>
            <a:endParaRPr lang="en-US" sz="1400" b="1" i="1" dirty="0"/>
          </a:p>
        </p:txBody>
      </p:sp>
      <p:sp>
        <p:nvSpPr>
          <p:cNvPr id="7" name="TextBox 6"/>
          <p:cNvSpPr txBox="1"/>
          <p:nvPr/>
        </p:nvSpPr>
        <p:spPr>
          <a:xfrm>
            <a:off x="3048000" y="6248400"/>
            <a:ext cx="3276600" cy="307777"/>
          </a:xfrm>
          <a:prstGeom prst="rect">
            <a:avLst/>
          </a:prstGeom>
          <a:noFill/>
        </p:spPr>
        <p:txBody>
          <a:bodyPr wrap="square" rtlCol="0">
            <a:spAutoFit/>
          </a:bodyPr>
          <a:lstStyle/>
          <a:p>
            <a:pPr algn="ctr"/>
            <a:r>
              <a:rPr lang="en-US" sz="1400" b="1" i="1" dirty="0" smtClean="0"/>
              <a:t>Coastal erosion and boardwalk damage</a:t>
            </a:r>
            <a:endParaRPr lang="en-US" sz="1400" b="1" i="1" dirty="0"/>
          </a:p>
        </p:txBody>
      </p:sp>
      <p:sp>
        <p:nvSpPr>
          <p:cNvPr id="8" name="TextBox 7"/>
          <p:cNvSpPr txBox="1"/>
          <p:nvPr/>
        </p:nvSpPr>
        <p:spPr>
          <a:xfrm>
            <a:off x="6400800" y="4343400"/>
            <a:ext cx="2743200" cy="307777"/>
          </a:xfrm>
          <a:prstGeom prst="rect">
            <a:avLst/>
          </a:prstGeom>
          <a:noFill/>
        </p:spPr>
        <p:txBody>
          <a:bodyPr wrap="square" rtlCol="0">
            <a:spAutoFit/>
          </a:bodyPr>
          <a:lstStyle/>
          <a:p>
            <a:pPr algn="ctr"/>
            <a:r>
              <a:rPr lang="en-US" sz="1400" b="1" i="1" dirty="0" smtClean="0"/>
              <a:t>Extensive </a:t>
            </a:r>
            <a:r>
              <a:rPr lang="en-US" sz="1400" b="1" i="1" smtClean="0"/>
              <a:t>power outages</a:t>
            </a:r>
            <a:endParaRPr lang="en-US" sz="1400" b="1" i="1"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76200" y="838200"/>
            <a:ext cx="2133600" cy="2743200"/>
            <a:chOff x="76200" y="609600"/>
            <a:chExt cx="2133600" cy="2829608"/>
          </a:xfrm>
        </p:grpSpPr>
        <p:pic>
          <p:nvPicPr>
            <p:cNvPr id="7188" name="Picture 20" descr="mec02_a"/>
            <p:cNvPicPr>
              <a:picLocks noChangeAspect="1" noChangeArrowheads="1"/>
            </p:cNvPicPr>
            <p:nvPr/>
          </p:nvPicPr>
          <p:blipFill rotWithShape="1">
            <a:blip r:embed="rId3" cstate="email">
              <a:extLst>
                <a:ext uri="{28A0092B-C50C-407E-A947-70E740481C1C}">
                  <a14:useLocalDpi xmlns:a14="http://schemas.microsoft.com/office/drawing/2010/main" xmlns=""/>
                </a:ext>
              </a:extLst>
            </a:blip>
            <a:srcRect t="12469" b="25919"/>
            <a:stretch/>
          </p:blipFill>
          <p:spPr bwMode="auto">
            <a:xfrm>
              <a:off x="76200" y="2590800"/>
              <a:ext cx="2133600" cy="848408"/>
            </a:xfrm>
            <a:prstGeom prst="rect">
              <a:avLst/>
            </a:prstGeom>
            <a:noFill/>
            <a:ln>
              <a:solidFill>
                <a:srgbClr val="FF0000"/>
              </a:solid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Lst>
          </p:spPr>
        </p:pic>
        <p:sp>
          <p:nvSpPr>
            <p:cNvPr id="7189" name="Text Box 21"/>
            <p:cNvSpPr txBox="1">
              <a:spLocks noChangeArrowheads="1"/>
            </p:cNvSpPr>
            <p:nvPr/>
          </p:nvSpPr>
          <p:spPr bwMode="auto">
            <a:xfrm>
              <a:off x="76200" y="609600"/>
              <a:ext cx="2133600" cy="2015936"/>
            </a:xfrm>
            <a:prstGeom prst="rect">
              <a:avLst/>
            </a:prstGeom>
            <a:solidFill>
              <a:srgbClr val="0E5B16"/>
            </a:solidFill>
            <a:ln w="9525">
              <a:solidFill>
                <a:srgbClr val="FF0000"/>
              </a:solidFill>
              <a:miter lim="800000"/>
              <a:headEnd/>
              <a:tailEnd/>
            </a:ln>
            <a:effectLst>
              <a:outerShdw blurRad="63500" dist="107763" dir="2700000" algn="ctr" rotWithShape="0">
                <a:srgbClr val="000000">
                  <a:alpha val="74998"/>
                </a:srgbClr>
              </a:outerShdw>
            </a:effectLst>
            <a:extLst/>
          </p:spPr>
          <p:txBody>
            <a:bodyPr wrap="square">
              <a:spAutoFit/>
            </a:bodyPr>
            <a:lstStyle/>
            <a:p>
              <a:pPr algn="ctr">
                <a:spcBef>
                  <a:spcPct val="50000"/>
                </a:spcBef>
                <a:defRPr/>
              </a:pPr>
              <a:r>
                <a:rPr lang="en-US" sz="1600" b="1" dirty="0">
                  <a:solidFill>
                    <a:srgbClr val="FF8000"/>
                  </a:solidFill>
                </a:rPr>
                <a:t>Climate Change and a Global City</a:t>
              </a:r>
              <a:endParaRPr lang="en-US" sz="1400" b="1" dirty="0">
                <a:solidFill>
                  <a:srgbClr val="FF8000"/>
                </a:solidFill>
              </a:endParaRPr>
            </a:p>
            <a:p>
              <a:pPr algn="ctr">
                <a:spcBef>
                  <a:spcPct val="50000"/>
                </a:spcBef>
                <a:defRPr/>
              </a:pPr>
              <a:r>
                <a:rPr lang="en-US" sz="1400" b="1" dirty="0">
                  <a:solidFill>
                    <a:srgbClr val="FFB527"/>
                  </a:solidFill>
                </a:rPr>
                <a:t>The Potential Consequences of Climate Variability and Change</a:t>
              </a:r>
              <a:endParaRPr lang="en-US" sz="1400" b="1" dirty="0">
                <a:solidFill>
                  <a:srgbClr val="000000"/>
                </a:solidFill>
              </a:endParaRPr>
            </a:p>
            <a:p>
              <a:pPr algn="ctr">
                <a:spcBef>
                  <a:spcPct val="50000"/>
                </a:spcBef>
                <a:defRPr/>
              </a:pPr>
              <a:r>
                <a:rPr lang="en-US" sz="1200" b="1" dirty="0">
                  <a:solidFill>
                    <a:srgbClr val="FF8000"/>
                  </a:solidFill>
                </a:rPr>
                <a:t>Metro East Coast (MEC) July 2001</a:t>
              </a:r>
              <a:endParaRPr lang="en-US" sz="1400" b="1" dirty="0">
                <a:solidFill>
                  <a:srgbClr val="000000"/>
                </a:solidFill>
                <a:effectLst>
                  <a:outerShdw blurRad="38100" dist="38100" dir="2700000" algn="tl">
                    <a:srgbClr val="FFFFFF"/>
                  </a:outerShdw>
                </a:effectLst>
              </a:endParaRPr>
            </a:p>
          </p:txBody>
        </p:sp>
      </p:grpSp>
      <p:pic>
        <p:nvPicPr>
          <p:cNvPr id="7186" name="Picture 18"/>
          <p:cNvPicPr>
            <a:picLocks noChangeAspect="1"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4648200" y="838200"/>
            <a:ext cx="2133600" cy="2743200"/>
          </a:xfrm>
          <a:prstGeom prst="rect">
            <a:avLst/>
          </a:prstGeom>
          <a:noFill/>
          <a:ln w="9525">
            <a:solidFill>
              <a:srgbClr val="FF0000"/>
            </a:solidFill>
            <a:miter lim="800000"/>
            <a:headEnd/>
            <a:tailEnd/>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Lst>
        </p:spPr>
      </p:pic>
      <p:pic>
        <p:nvPicPr>
          <p:cNvPr id="7185" name="Picture 17"/>
          <p:cNvPicPr>
            <a:picLocks noChangeAspect="1" noChangeArrowheads="1"/>
          </p:cNvPicPr>
          <p:nvPr/>
        </p:nvPicPr>
        <p:blipFill>
          <a:blip r:embed="rId5" cstate="email">
            <a:extLst>
              <a:ext uri="{28A0092B-C50C-407E-A947-70E740481C1C}">
                <a14:useLocalDpi xmlns:a14="http://schemas.microsoft.com/office/drawing/2010/main" xmlns=""/>
              </a:ext>
            </a:extLst>
          </a:blip>
          <a:srcRect/>
          <a:stretch>
            <a:fillRect/>
          </a:stretch>
        </p:blipFill>
        <p:spPr bwMode="auto">
          <a:xfrm>
            <a:off x="76200" y="3810000"/>
            <a:ext cx="2251075" cy="2743200"/>
          </a:xfrm>
          <a:prstGeom prst="rect">
            <a:avLst/>
          </a:prstGeom>
          <a:solidFill>
            <a:srgbClr val="FF0000"/>
          </a:solidFill>
          <a:ln w="9525">
            <a:solidFill>
              <a:srgbClr val="FF0000"/>
            </a:solidFill>
            <a:miter lim="800000"/>
            <a:headEnd/>
            <a:tailEnd/>
          </a:ln>
          <a:effectLst>
            <a:outerShdw blurRad="63500" dist="107763" dir="2700000" algn="ctr" rotWithShape="0">
              <a:srgbClr val="000000">
                <a:alpha val="74998"/>
              </a:srgbClr>
            </a:outerShdw>
          </a:effectLst>
        </p:spPr>
      </p:pic>
      <p:pic>
        <p:nvPicPr>
          <p:cNvPr id="7190" name="Picture 22" descr="DEP 2008 Cover"/>
          <p:cNvPicPr>
            <a:picLocks noChangeAspect="1" noChangeArrowheads="1"/>
          </p:cNvPicPr>
          <p:nvPr/>
        </p:nvPicPr>
        <p:blipFill>
          <a:blip r:embed="rId6" cstate="email">
            <a:extLst>
              <a:ext uri="{28A0092B-C50C-407E-A947-70E740481C1C}">
                <a14:useLocalDpi xmlns:a14="http://schemas.microsoft.com/office/drawing/2010/main" xmlns=""/>
              </a:ext>
            </a:extLst>
          </a:blip>
          <a:srcRect/>
          <a:stretch>
            <a:fillRect/>
          </a:stretch>
        </p:blipFill>
        <p:spPr bwMode="auto">
          <a:xfrm>
            <a:off x="2362200" y="838200"/>
            <a:ext cx="2154238" cy="2743200"/>
          </a:xfrm>
          <a:prstGeom prst="rect">
            <a:avLst/>
          </a:prstGeom>
          <a:noFill/>
          <a:ln w="9525">
            <a:solidFill>
              <a:srgbClr val="FF0000"/>
            </a:solidFill>
            <a:miter lim="800000"/>
            <a:headEnd/>
            <a:tailEnd/>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Lst>
        </p:spPr>
      </p:pic>
      <p:pic>
        <p:nvPicPr>
          <p:cNvPr id="19" name="Picture 24"/>
          <p:cNvPicPr>
            <a:picLocks noChangeAspect="1" noChangeArrowheads="1"/>
          </p:cNvPicPr>
          <p:nvPr/>
        </p:nvPicPr>
        <p:blipFill>
          <a:blip r:embed="rId7" cstate="email">
            <a:extLst>
              <a:ext uri="{28A0092B-C50C-407E-A947-70E740481C1C}">
                <a14:useLocalDpi xmlns:a14="http://schemas.microsoft.com/office/drawing/2010/main" xmlns=""/>
              </a:ext>
            </a:extLst>
          </a:blip>
          <a:srcRect/>
          <a:stretch>
            <a:fillRect/>
          </a:stretch>
        </p:blipFill>
        <p:spPr bwMode="auto">
          <a:xfrm>
            <a:off x="4495800" y="3810000"/>
            <a:ext cx="2133600" cy="2743200"/>
          </a:xfrm>
          <a:prstGeom prst="rect">
            <a:avLst/>
          </a:prstGeom>
          <a:solidFill>
            <a:srgbClr val="FF0000"/>
          </a:solidFill>
          <a:ln w="9525">
            <a:solidFill>
              <a:srgbClr val="FF0000"/>
            </a:solidFill>
            <a:miter lim="800000"/>
            <a:headEnd/>
            <a:tailEnd/>
          </a:ln>
          <a:effectLst>
            <a:outerShdw blurRad="63500" dist="107763" dir="2700000" algn="ctr" rotWithShape="0">
              <a:srgbClr val="000000">
                <a:alpha val="74998"/>
              </a:srgbClr>
            </a:outerShdw>
          </a:effectLst>
        </p:spPr>
      </p:pic>
      <p:pic>
        <p:nvPicPr>
          <p:cNvPr id="21" name="Picture 23"/>
          <p:cNvPicPr>
            <a:picLocks noChangeAspect="1" noChangeArrowheads="1"/>
          </p:cNvPicPr>
          <p:nvPr/>
        </p:nvPicPr>
        <p:blipFill>
          <a:blip r:embed="rId8" cstate="email">
            <a:lum bright="-18000" contrast="6000"/>
            <a:extLst>
              <a:ext uri="{28A0092B-C50C-407E-A947-70E740481C1C}">
                <a14:useLocalDpi xmlns:a14="http://schemas.microsoft.com/office/drawing/2010/main" xmlns=""/>
              </a:ext>
            </a:extLst>
          </a:blip>
          <a:srcRect/>
          <a:stretch>
            <a:fillRect/>
          </a:stretch>
        </p:blipFill>
        <p:spPr bwMode="auto">
          <a:xfrm>
            <a:off x="2438400" y="3810000"/>
            <a:ext cx="1917700" cy="2743200"/>
          </a:xfrm>
          <a:prstGeom prst="rect">
            <a:avLst/>
          </a:prstGeom>
          <a:solidFill>
            <a:schemeClr val="bg2"/>
          </a:solidFill>
          <a:ln w="9525">
            <a:solidFill>
              <a:srgbClr val="FF0000"/>
            </a:solidFill>
            <a:miter lim="800000"/>
            <a:headEnd/>
            <a:tailEnd/>
          </a:ln>
          <a:effectLst>
            <a:outerShdw blurRad="63500" dist="107763" dir="2700000" algn="ctr" rotWithShape="0">
              <a:srgbClr val="000000">
                <a:alpha val="74998"/>
              </a:srgbClr>
            </a:outerShdw>
          </a:effectLst>
        </p:spPr>
      </p:pic>
      <p:pic>
        <p:nvPicPr>
          <p:cNvPr id="121864" name="Picture 21"/>
          <p:cNvPicPr>
            <a:picLocks noChangeAspect="1"/>
          </p:cNvPicPr>
          <p:nvPr/>
        </p:nvPicPr>
        <p:blipFill>
          <a:blip r:embed="rId9" cstate="email">
            <a:extLst>
              <a:ext uri="{28A0092B-C50C-407E-A947-70E740481C1C}">
                <a14:useLocalDpi xmlns:a14="http://schemas.microsoft.com/office/drawing/2010/main" xmlns=""/>
              </a:ext>
            </a:extLst>
          </a:blip>
          <a:srcRect/>
          <a:stretch>
            <a:fillRect/>
          </a:stretch>
        </p:blipFill>
        <p:spPr bwMode="auto">
          <a:xfrm>
            <a:off x="6781800" y="3810000"/>
            <a:ext cx="1981200" cy="2784475"/>
          </a:xfrm>
          <a:prstGeom prst="rect">
            <a:avLst/>
          </a:prstGeom>
          <a:noFill/>
          <a:ln w="9525">
            <a:solidFill>
              <a:srgbClr val="FF0000"/>
            </a:solidFill>
            <a:miter lim="800000"/>
            <a:headEnd/>
            <a:tailEnd/>
          </a:ln>
          <a:effectLst>
            <a:outerShdw blurRad="50800" dist="88900" dir="2700000" algn="tl" rotWithShape="0">
              <a:srgbClr val="000000">
                <a:alpha val="71000"/>
              </a:srgbClr>
            </a:outerShdw>
          </a:effectLst>
          <a:extLst>
            <a:ext uri="{909E8E84-426E-40DD-AFC4-6F175D3DCCD1}">
              <a14:hiddenFill xmlns:a14="http://schemas.microsoft.com/office/drawing/2010/main" xmlns="">
                <a:solidFill>
                  <a:srgbClr val="FFFFFF"/>
                </a:solidFill>
              </a14:hiddenFill>
            </a:ext>
          </a:extLst>
        </p:spPr>
      </p:pic>
      <p:pic>
        <p:nvPicPr>
          <p:cNvPr id="23" name="Picture 26"/>
          <p:cNvPicPr>
            <a:picLocks noChangeAspect="1" noChangeArrowheads="1"/>
          </p:cNvPicPr>
          <p:nvPr/>
        </p:nvPicPr>
        <p:blipFill>
          <a:blip r:embed="rId10" cstate="email">
            <a:extLst>
              <a:ext uri="{28A0092B-C50C-407E-A947-70E740481C1C}">
                <a14:useLocalDpi xmlns:a14="http://schemas.microsoft.com/office/drawing/2010/main" xmlns=""/>
              </a:ext>
            </a:extLst>
          </a:blip>
          <a:srcRect/>
          <a:stretch>
            <a:fillRect/>
          </a:stretch>
        </p:blipFill>
        <p:spPr bwMode="auto">
          <a:xfrm>
            <a:off x="6858000" y="838200"/>
            <a:ext cx="2133600" cy="2743200"/>
          </a:xfrm>
          <a:prstGeom prst="rect">
            <a:avLst/>
          </a:prstGeom>
          <a:noFill/>
          <a:ln w="9525">
            <a:solidFill>
              <a:srgbClr val="FF0000"/>
            </a:solidFill>
            <a:miter lim="800000"/>
            <a:headEnd/>
            <a:tailEnd/>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Lst>
        </p:spPr>
      </p:pic>
      <p:sp>
        <p:nvSpPr>
          <p:cNvPr id="14" name="Rounded Rectangle 13"/>
          <p:cNvSpPr/>
          <p:nvPr/>
        </p:nvSpPr>
        <p:spPr>
          <a:xfrm>
            <a:off x="1295400" y="76200"/>
            <a:ext cx="6705600" cy="685800"/>
          </a:xfrm>
          <a:prstGeom prst="roundRect">
            <a:avLst/>
          </a:prstGeom>
          <a:solidFill>
            <a:schemeClr val="accent6">
              <a:lumMod val="50000"/>
              <a:alpha val="1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b="1" dirty="0" smtClean="0">
                <a:solidFill>
                  <a:srgbClr val="000000"/>
                </a:solidFill>
              </a:rPr>
              <a:t>Partial Listing of NYC / NYS Climate Change Risk Assessment / Adaptation, </a:t>
            </a:r>
          </a:p>
          <a:p>
            <a:pPr algn="ctr">
              <a:defRPr/>
            </a:pPr>
            <a:r>
              <a:rPr lang="en-US" sz="1600" b="1" dirty="0" smtClean="0">
                <a:solidFill>
                  <a:srgbClr val="000000"/>
                </a:solidFill>
              </a:rPr>
              <a:t>and Sustainable Development Studies and Plans since about the Year 2000. </a:t>
            </a:r>
            <a:endParaRPr lang="en-US" sz="1600" b="1" dirty="0">
              <a:solidFill>
                <a:srgbClr val="000000"/>
              </a:solidFill>
            </a:endParaRPr>
          </a:p>
        </p:txBody>
      </p:sp>
    </p:spTree>
    <p:extLst>
      <p:ext uri="{BB962C8B-B14F-4D97-AF65-F5344CB8AC3E}">
        <p14:creationId xmlns:p14="http://schemas.microsoft.com/office/powerpoint/2010/main" xmlns="" val="113561652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Conclusions</a:t>
            </a:r>
            <a:endParaRPr lang="en-US" dirty="0"/>
          </a:p>
        </p:txBody>
      </p:sp>
      <p:sp>
        <p:nvSpPr>
          <p:cNvPr id="3" name="Content Placeholder 2"/>
          <p:cNvSpPr>
            <a:spLocks noGrp="1"/>
          </p:cNvSpPr>
          <p:nvPr>
            <p:ph idx="1"/>
          </p:nvPr>
        </p:nvSpPr>
        <p:spPr/>
        <p:txBody>
          <a:bodyPr>
            <a:normAutofit lnSpcReduction="10000"/>
          </a:bodyPr>
          <a:lstStyle/>
          <a:p>
            <a:r>
              <a:rPr lang="en-US" dirty="0" smtClean="0"/>
              <a:t>Connections between science and adaptation efforts in New York </a:t>
            </a:r>
            <a:r>
              <a:rPr lang="en-US" dirty="0" smtClean="0"/>
              <a:t>Metropolitan Region </a:t>
            </a:r>
            <a:r>
              <a:rPr lang="en-US" dirty="0" smtClean="0"/>
              <a:t>are lengthy and multi-faceted</a:t>
            </a:r>
          </a:p>
          <a:p>
            <a:r>
              <a:rPr lang="en-US" dirty="0" smtClean="0"/>
              <a:t>Hurricane Sandy has changed the character of the science questions but not of the connection (this can be qualified – science is ever more demand driven)</a:t>
            </a:r>
          </a:p>
          <a:p>
            <a:r>
              <a:rPr lang="en-US" dirty="0" smtClean="0"/>
              <a:t>It remains to be seen if the science-planning policy connection is at a transition point</a:t>
            </a:r>
            <a:endParaRPr lang="en-US" dirty="0"/>
          </a:p>
        </p:txBody>
      </p:sp>
      <p:sp>
        <p:nvSpPr>
          <p:cNvPr id="4" name="Slide Number Placeholder 3"/>
          <p:cNvSpPr>
            <a:spLocks noGrp="1"/>
          </p:cNvSpPr>
          <p:nvPr>
            <p:ph type="sldNum" sz="quarter" idx="12"/>
          </p:nvPr>
        </p:nvSpPr>
        <p:spPr/>
        <p:txBody>
          <a:bodyPr/>
          <a:lstStyle/>
          <a:p>
            <a:fld id="{19904EA8-B5C7-4748-9EBB-5293F5EF9ED8}" type="slidenum">
              <a:rPr lang="en-US" smtClean="0"/>
              <a:pPr/>
              <a:t>40</a:t>
            </a:fld>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normAutofit fontScale="90000"/>
          </a:bodyPr>
          <a:lstStyle/>
          <a:p>
            <a:r>
              <a:rPr lang="en-US" sz="2800" b="1" i="1" dirty="0" smtClean="0"/>
              <a:t>Conclusion – </a:t>
            </a:r>
            <a:r>
              <a:rPr lang="en-US" sz="2800" i="1" dirty="0" smtClean="0"/>
              <a:t>Hurricane Sandy Seems to be Ushering in a New Era of Disaster Risk Reduction-Climate Change Adaptation Dialogue in the U.S. – Challenges Lie ahead for a Non-Stationary Climate Policy</a:t>
            </a:r>
            <a:endParaRPr lang="en-US" sz="2800" i="1" dirty="0"/>
          </a:p>
        </p:txBody>
      </p:sp>
      <p:sp>
        <p:nvSpPr>
          <p:cNvPr id="4" name="Content Placeholder 3"/>
          <p:cNvSpPr>
            <a:spLocks noGrp="1"/>
          </p:cNvSpPr>
          <p:nvPr>
            <p:ph idx="1"/>
          </p:nvPr>
        </p:nvSpPr>
        <p:spPr>
          <a:xfrm>
            <a:off x="152400" y="609600"/>
            <a:ext cx="8991600" cy="4525963"/>
          </a:xfrm>
        </p:spPr>
        <p:txBody>
          <a:bodyPr>
            <a:normAutofit/>
          </a:bodyPr>
          <a:lstStyle/>
          <a:p>
            <a:pPr>
              <a:buNone/>
            </a:pPr>
            <a:r>
              <a:rPr lang="en-US" sz="2000" dirty="0" smtClean="0"/>
              <a:t> </a:t>
            </a:r>
          </a:p>
          <a:p>
            <a:pPr>
              <a:buNone/>
            </a:pPr>
            <a:endParaRPr lang="en-US" sz="2000" dirty="0" smtClean="0"/>
          </a:p>
          <a:p>
            <a:pPr>
              <a:buNone/>
            </a:pPr>
            <a:endParaRPr lang="en-US" sz="2000" dirty="0" smtClean="0"/>
          </a:p>
        </p:txBody>
      </p:sp>
      <p:sp>
        <p:nvSpPr>
          <p:cNvPr id="3" name="Slide Number Placeholder 2"/>
          <p:cNvSpPr>
            <a:spLocks noGrp="1"/>
          </p:cNvSpPr>
          <p:nvPr>
            <p:ph type="sldNum" sz="quarter" idx="12"/>
          </p:nvPr>
        </p:nvSpPr>
        <p:spPr/>
        <p:txBody>
          <a:bodyPr/>
          <a:lstStyle/>
          <a:p>
            <a:fld id="{DF87169D-50AE-48D4-8621-6342C8B27C68}" type="slidenum">
              <a:rPr lang="en-US" smtClean="0"/>
              <a:pPr/>
              <a:t>41</a:t>
            </a:fld>
            <a:endParaRPr lang="en-US" dirty="0"/>
          </a:p>
        </p:txBody>
      </p:sp>
      <p:pic>
        <p:nvPicPr>
          <p:cNvPr id="5" name="Picture 2" descr="Y:\Franco\from desktop 042312\DU\Projects\12\Sandy\zipped files together\thanksgiving and sandy 2012 293.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62000" y="1295400"/>
            <a:ext cx="7927392" cy="5265029"/>
          </a:xfrm>
          <a:prstGeom prst="rect">
            <a:avLst/>
          </a:prstGeom>
          <a:noFill/>
          <a:extLst>
            <a:ext uri="{909E8E84-426E-40DD-AFC4-6F175D3DCCD1}">
              <a14:hiddenFill xmlns="" xmlns:a14="http://schemas.microsoft.com/office/drawing/2010/main">
                <a:solidFill>
                  <a:srgbClr val="FFFFFF"/>
                </a:solidFill>
              </a14:hiddenFill>
            </a:ext>
          </a:extLst>
        </p:spPr>
      </p:pic>
      <p:sp>
        <p:nvSpPr>
          <p:cNvPr id="6" name="Rectangle 5"/>
          <p:cNvSpPr/>
          <p:nvPr/>
        </p:nvSpPr>
        <p:spPr>
          <a:xfrm>
            <a:off x="990600" y="6477000"/>
            <a:ext cx="7467600" cy="369332"/>
          </a:xfrm>
          <a:prstGeom prst="rect">
            <a:avLst/>
          </a:prstGeom>
        </p:spPr>
        <p:txBody>
          <a:bodyPr wrap="square">
            <a:spAutoFit/>
          </a:bodyPr>
          <a:lstStyle/>
          <a:p>
            <a:pPr marL="342900" indent="-342900">
              <a:spcBef>
                <a:spcPct val="20000"/>
              </a:spcBef>
              <a:defRPr/>
            </a:pPr>
            <a:r>
              <a:rPr lang="en-US" dirty="0" smtClean="0"/>
              <a:t>Hurricane Sandy Damage in Oakwood Neighborhood (Staten Island, NY)</a:t>
            </a:r>
          </a:p>
        </p:txBody>
      </p:sp>
      <p:sp>
        <p:nvSpPr>
          <p:cNvPr id="7" name="Rectangle 6"/>
          <p:cNvSpPr/>
          <p:nvPr/>
        </p:nvSpPr>
        <p:spPr>
          <a:xfrm rot="5400000">
            <a:off x="-3343989" y="8662600"/>
            <a:ext cx="8001000" cy="276999"/>
          </a:xfrm>
          <a:prstGeom prst="rect">
            <a:avLst/>
          </a:prstGeom>
        </p:spPr>
        <p:txBody>
          <a:bodyPr wrap="square">
            <a:spAutoFit/>
          </a:bodyPr>
          <a:lstStyle/>
          <a:p>
            <a:r>
              <a:rPr lang="en-US" sz="1200" dirty="0" smtClean="0"/>
              <a:t>(photo source F. </a:t>
            </a:r>
            <a:r>
              <a:rPr lang="en-US" sz="1200" dirty="0" err="1" smtClean="0"/>
              <a:t>Montalto</a:t>
            </a:r>
            <a:r>
              <a:rPr lang="en-US" sz="1000" dirty="0" smtClean="0"/>
              <a:t>)</a:t>
            </a:r>
            <a:endParaRPr lang="en-US" sz="1000" dirty="0"/>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Thank You.</a:t>
            </a:r>
            <a:endParaRPr lang="en-US" dirty="0"/>
          </a:p>
        </p:txBody>
      </p:sp>
      <p:sp>
        <p:nvSpPr>
          <p:cNvPr id="7" name="Subtitle 6"/>
          <p:cNvSpPr>
            <a:spLocks noGrp="1"/>
          </p:cNvSpPr>
          <p:nvPr>
            <p:ph type="subTitle" idx="1"/>
          </p:nvPr>
        </p:nvSpPr>
        <p:spPr/>
        <p:txBody>
          <a:bodyPr/>
          <a:lstStyle/>
          <a:p>
            <a:r>
              <a:rPr lang="en-US" b="1" dirty="0" smtClean="0"/>
              <a:t>Contact: </a:t>
            </a:r>
            <a:r>
              <a:rPr lang="en-US" b="1" dirty="0" smtClean="0">
                <a:hlinkClick r:id="rId3"/>
              </a:rPr>
              <a:t>wsolecki@hunter.cuny.edu</a:t>
            </a:r>
            <a:endParaRPr lang="en-US" dirty="0"/>
          </a:p>
        </p:txBody>
      </p:sp>
      <p:sp>
        <p:nvSpPr>
          <p:cNvPr id="4" name="Footer Placeholder 3"/>
          <p:cNvSpPr>
            <a:spLocks noGrp="1"/>
          </p:cNvSpPr>
          <p:nvPr>
            <p:ph type="ftr" sz="quarter" idx="11"/>
          </p:nvPr>
        </p:nvSpPr>
        <p:spPr/>
        <p:txBody>
          <a:bodyPr/>
          <a:lstStyle/>
          <a:p>
            <a:r>
              <a:rPr lang="en-US" smtClean="0"/>
              <a:t>Draft - Please do not quote or distribute without permission</a:t>
            </a:r>
            <a:endParaRPr lang="en-US"/>
          </a:p>
        </p:txBody>
      </p:sp>
      <p:sp>
        <p:nvSpPr>
          <p:cNvPr id="5" name="Slide Number Placeholder 4"/>
          <p:cNvSpPr>
            <a:spLocks noGrp="1"/>
          </p:cNvSpPr>
          <p:nvPr>
            <p:ph type="sldNum" sz="quarter" idx="12"/>
          </p:nvPr>
        </p:nvSpPr>
        <p:spPr/>
        <p:txBody>
          <a:bodyPr/>
          <a:lstStyle/>
          <a:p>
            <a:fld id="{191C8F68-5CBE-4BDB-BEA5-4CAEB7088D04}" type="slidenum">
              <a:rPr lang="en-US" smtClean="0"/>
              <a:pPr/>
              <a:t>42</a:t>
            </a:fld>
            <a:endParaRPr lang="en-US"/>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pPr>
              <a:defRPr/>
            </a:pPr>
            <a:fld id="{DAE99A2A-8683-47BE-8FF2-FD18D115D52C}" type="slidenum">
              <a:rPr lang="en-US"/>
              <a:pPr>
                <a:defRPr/>
              </a:pPr>
              <a:t>5</a:t>
            </a:fld>
            <a:endParaRPr lang="en-US" dirty="0"/>
          </a:p>
        </p:txBody>
      </p:sp>
      <p:sp>
        <p:nvSpPr>
          <p:cNvPr id="6148" name="Title 1"/>
          <p:cNvSpPr>
            <a:spLocks noGrp="1"/>
          </p:cNvSpPr>
          <p:nvPr>
            <p:ph type="title"/>
          </p:nvPr>
        </p:nvSpPr>
        <p:spPr>
          <a:xfrm>
            <a:off x="304800" y="76200"/>
            <a:ext cx="8686800" cy="1143000"/>
          </a:xfrm>
        </p:spPr>
        <p:txBody>
          <a:bodyPr>
            <a:normAutofit fontScale="90000"/>
          </a:bodyPr>
          <a:lstStyle/>
          <a:p>
            <a:r>
              <a:rPr lang="en-US" b="1" dirty="0" smtClean="0"/>
              <a:t>Climate Change Adaptation Assessment</a:t>
            </a:r>
          </a:p>
        </p:txBody>
      </p:sp>
      <p:pic>
        <p:nvPicPr>
          <p:cNvPr id="6149" name="Picture 2"/>
          <p:cNvPicPr>
            <a:picLocks noChangeAspect="1" noChangeArrowheads="1"/>
          </p:cNvPicPr>
          <p:nvPr/>
        </p:nvPicPr>
        <p:blipFill>
          <a:blip r:embed="rId3" cstate="print"/>
          <a:srcRect/>
          <a:stretch>
            <a:fillRect/>
          </a:stretch>
        </p:blipFill>
        <p:spPr bwMode="auto">
          <a:xfrm>
            <a:off x="5715000" y="1122363"/>
            <a:ext cx="2819400" cy="2459037"/>
          </a:xfrm>
          <a:prstGeom prst="rect">
            <a:avLst/>
          </a:prstGeom>
          <a:noFill/>
          <a:ln w="9525">
            <a:noFill/>
            <a:miter lim="800000"/>
            <a:headEnd/>
            <a:tailEnd/>
          </a:ln>
        </p:spPr>
      </p:pic>
      <p:pic>
        <p:nvPicPr>
          <p:cNvPr id="6150" name="Picture 3"/>
          <p:cNvPicPr>
            <a:picLocks noChangeAspect="1" noChangeArrowheads="1"/>
          </p:cNvPicPr>
          <p:nvPr/>
        </p:nvPicPr>
        <p:blipFill>
          <a:blip r:embed="rId4" cstate="print"/>
          <a:srcRect/>
          <a:stretch>
            <a:fillRect/>
          </a:stretch>
        </p:blipFill>
        <p:spPr bwMode="auto">
          <a:xfrm>
            <a:off x="6019800" y="3657600"/>
            <a:ext cx="2384425" cy="2743200"/>
          </a:xfrm>
          <a:prstGeom prst="rect">
            <a:avLst/>
          </a:prstGeom>
          <a:noFill/>
          <a:ln w="9525">
            <a:noFill/>
            <a:miter lim="800000"/>
            <a:headEnd/>
            <a:tailEnd/>
          </a:ln>
        </p:spPr>
      </p:pic>
      <p:sp>
        <p:nvSpPr>
          <p:cNvPr id="6151" name="Footer Placeholder 4"/>
          <p:cNvSpPr txBox="1">
            <a:spLocks/>
          </p:cNvSpPr>
          <p:nvPr/>
        </p:nvSpPr>
        <p:spPr bwMode="auto">
          <a:xfrm>
            <a:off x="6858000" y="6553200"/>
            <a:ext cx="1524000" cy="365125"/>
          </a:xfrm>
          <a:prstGeom prst="rect">
            <a:avLst/>
          </a:prstGeom>
          <a:noFill/>
          <a:ln w="9525">
            <a:noFill/>
            <a:miter lim="800000"/>
            <a:headEnd/>
            <a:tailEnd/>
          </a:ln>
        </p:spPr>
        <p:txBody>
          <a:bodyPr anchor="ctr"/>
          <a:lstStyle/>
          <a:p>
            <a:pPr algn="r"/>
            <a:r>
              <a:rPr lang="en-US" sz="800"/>
              <a:t>Source: NPCC, 2010</a:t>
            </a:r>
          </a:p>
        </p:txBody>
      </p:sp>
      <p:sp>
        <p:nvSpPr>
          <p:cNvPr id="6152" name="Content Placeholder 9"/>
          <p:cNvSpPr>
            <a:spLocks noGrp="1"/>
          </p:cNvSpPr>
          <p:nvPr>
            <p:ph idx="1"/>
          </p:nvPr>
        </p:nvSpPr>
        <p:spPr>
          <a:xfrm>
            <a:off x="0" y="1295400"/>
            <a:ext cx="5715000" cy="5791200"/>
          </a:xfrm>
        </p:spPr>
        <p:txBody>
          <a:bodyPr>
            <a:normAutofit lnSpcReduction="10000"/>
          </a:bodyPr>
          <a:lstStyle/>
          <a:p>
            <a:r>
              <a:rPr lang="en-US" sz="2800" dirty="0" smtClean="0"/>
              <a:t>C </a:t>
            </a:r>
            <a:r>
              <a:rPr lang="en-US" sz="2800" dirty="0" err="1" smtClean="0"/>
              <a:t>limate</a:t>
            </a:r>
            <a:r>
              <a:rPr lang="en-US" sz="2800" dirty="0" smtClean="0"/>
              <a:t> </a:t>
            </a:r>
            <a:r>
              <a:rPr lang="en-US" sz="2800" dirty="0" smtClean="0"/>
              <a:t>Change developed climate scenarios for New York Metropolitan Region. Used to identify impacts on infrastructure and start the adaptation assessment process </a:t>
            </a:r>
          </a:p>
          <a:p>
            <a:r>
              <a:rPr lang="en-US" sz="2800" dirty="0" smtClean="0"/>
              <a:t>Climate information helped guide stakeholders through:</a:t>
            </a:r>
          </a:p>
          <a:p>
            <a:pPr lvl="1"/>
            <a:r>
              <a:rPr lang="en-US" dirty="0" smtClean="0"/>
              <a:t>Inventory of At-risk Infrastructure</a:t>
            </a:r>
          </a:p>
          <a:p>
            <a:pPr lvl="1"/>
            <a:r>
              <a:rPr lang="en-US" dirty="0" smtClean="0"/>
              <a:t>Risk Assessment Matrix  </a:t>
            </a:r>
          </a:p>
          <a:p>
            <a:pPr lvl="1"/>
            <a:r>
              <a:rPr lang="en-US" dirty="0" smtClean="0"/>
              <a:t>Strategy Prioritization Framework </a:t>
            </a:r>
          </a:p>
          <a:p>
            <a:endParaRPr lang="en-US" dirty="0" smtClean="0"/>
          </a:p>
        </p:txBody>
      </p:sp>
      <p:sp>
        <p:nvSpPr>
          <p:cNvPr id="8" name="Rounded Rectangle 7"/>
          <p:cNvSpPr/>
          <p:nvPr/>
        </p:nvSpPr>
        <p:spPr>
          <a:xfrm>
            <a:off x="304800" y="304800"/>
            <a:ext cx="8610600" cy="609600"/>
          </a:xfrm>
          <a:prstGeom prst="roundRect">
            <a:avLst/>
          </a:prstGeom>
          <a:solidFill>
            <a:schemeClr val="accent6">
              <a:lumMod val="50000"/>
              <a:alpha val="1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5472207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b="1" dirty="0" smtClean="0"/>
              <a:t>Observed Climate in New York Region</a:t>
            </a:r>
            <a:endParaRPr lang="en-US" b="1" dirty="0"/>
          </a:p>
        </p:txBody>
      </p:sp>
      <p:sp>
        <p:nvSpPr>
          <p:cNvPr id="3" name="Slide Number Placeholder 2"/>
          <p:cNvSpPr>
            <a:spLocks noGrp="1"/>
          </p:cNvSpPr>
          <p:nvPr>
            <p:ph type="sldNum" sz="quarter" idx="12"/>
          </p:nvPr>
        </p:nvSpPr>
        <p:spPr>
          <a:xfrm>
            <a:off x="6934200" y="6400800"/>
            <a:ext cx="2209800" cy="365125"/>
          </a:xfrm>
        </p:spPr>
        <p:txBody>
          <a:bodyPr/>
          <a:lstStyle/>
          <a:p>
            <a:fld id="{4DA5FF8A-709F-4EC8-9A66-32CAD567ED17}" type="slidenum">
              <a:rPr lang="en-US" smtClean="0"/>
              <a:pPr/>
              <a:t>6</a:t>
            </a:fld>
            <a:endParaRPr lang="en-US" dirty="0"/>
          </a:p>
        </p:txBody>
      </p:sp>
      <p:sp>
        <p:nvSpPr>
          <p:cNvPr id="4" name="Content Placeholder 2"/>
          <p:cNvSpPr txBox="1">
            <a:spLocks/>
          </p:cNvSpPr>
          <p:nvPr/>
        </p:nvSpPr>
        <p:spPr>
          <a:xfrm>
            <a:off x="573087" y="1066800"/>
            <a:ext cx="2514600" cy="28194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1" i="0" u="none" strike="noStrike" kern="1200" cap="none" spc="0" normalizeH="0" baseline="0" noProof="0" smtClean="0">
                <a:ln>
                  <a:noFill/>
                </a:ln>
                <a:solidFill>
                  <a:schemeClr val="tx1"/>
                </a:solidFill>
                <a:effectLst/>
                <a:uLnTx/>
                <a:uFillTx/>
                <a:latin typeface="+mn-lt"/>
                <a:ea typeface="+mn-ea"/>
                <a:cs typeface="+mn-cs"/>
              </a:rPr>
              <a:t>Temperature</a:t>
            </a:r>
            <a:r>
              <a:rPr kumimoji="0" lang="en-US" sz="3200" b="1" i="0" u="none" strike="noStrike" kern="1200" cap="none" spc="0" normalizeH="0" baseline="0" noProof="0" smtClean="0">
                <a:ln>
                  <a:noFill/>
                </a:ln>
                <a:solidFill>
                  <a:schemeClr val="tx1"/>
                </a:solidFill>
                <a:effectLst/>
                <a:uLnTx/>
                <a:uFillTx/>
                <a:latin typeface="+mn-lt"/>
                <a:ea typeface="+mn-ea"/>
                <a:cs typeface="+mn-cs"/>
              </a:rPr>
              <a:t> </a:t>
            </a:r>
          </a:p>
          <a:p>
            <a:pPr marL="406400" marR="0" lvl="1" indent="-285750" algn="l" defTabSz="914400" rtl="0" eaLnBrk="1" fontAlgn="auto" latinLnBrk="0" hangingPunct="1">
              <a:lnSpc>
                <a:spcPct val="100000"/>
              </a:lnSpc>
              <a:spcBef>
                <a:spcPts val="13"/>
              </a:spcBef>
              <a:spcAft>
                <a:spcPts val="0"/>
              </a:spcAft>
              <a:buClrTx/>
              <a:buSzTx/>
              <a:buFont typeface="Arial" pitchFamily="34" charset="0"/>
              <a:buChar char="–"/>
              <a:tabLst/>
              <a:defRPr/>
            </a:pPr>
            <a:r>
              <a:rPr kumimoji="0" lang="en-US" sz="1600" b="0" i="0" u="none" strike="noStrike" kern="1200" cap="none" spc="0" normalizeH="0" baseline="0" noProof="0" smtClean="0">
                <a:ln>
                  <a:noFill/>
                </a:ln>
                <a:solidFill>
                  <a:schemeClr val="tx1"/>
                </a:solidFill>
                <a:effectLst/>
                <a:uLnTx/>
                <a:uFillTx/>
                <a:latin typeface="+mn-lt"/>
                <a:ea typeface="+mn-ea"/>
                <a:cs typeface="+mn-cs"/>
              </a:rPr>
              <a:t>Significant warming at century timescale</a:t>
            </a:r>
          </a:p>
          <a:p>
            <a:pPr marL="406400" marR="0" lvl="1" indent="-285750" algn="l" defTabSz="914400" rtl="0" eaLnBrk="1" fontAlgn="auto" latinLnBrk="0" hangingPunct="1">
              <a:lnSpc>
                <a:spcPct val="100000"/>
              </a:lnSpc>
              <a:spcBef>
                <a:spcPts val="13"/>
              </a:spcBef>
              <a:spcAft>
                <a:spcPts val="0"/>
              </a:spcAft>
              <a:buClrTx/>
              <a:buSzTx/>
              <a:buFont typeface="Arial" pitchFamily="34" charset="0"/>
              <a:buChar char="–"/>
              <a:tabLst/>
              <a:defRPr/>
            </a:pPr>
            <a:endParaRPr kumimoji="0" lang="en-US" sz="1800" b="0" i="0" u="none" strike="noStrike" kern="1200" cap="none" spc="0" normalizeH="0" baseline="0" noProof="0" smtClean="0">
              <a:ln>
                <a:noFill/>
              </a:ln>
              <a:solidFill>
                <a:schemeClr val="tx1"/>
              </a:solidFill>
              <a:effectLst/>
              <a:uLnTx/>
              <a:uFillTx/>
              <a:latin typeface="+mn-lt"/>
              <a:ea typeface="+mn-ea"/>
              <a:cs typeface="+mn-cs"/>
            </a:endParaRPr>
          </a:p>
          <a:p>
            <a:pPr marL="406400" marR="0" lvl="1" indent="-285750" algn="l" defTabSz="914400" rtl="0" eaLnBrk="1" fontAlgn="auto" latinLnBrk="0" hangingPunct="1">
              <a:lnSpc>
                <a:spcPct val="100000"/>
              </a:lnSpc>
              <a:spcBef>
                <a:spcPts val="13"/>
              </a:spcBef>
              <a:spcAft>
                <a:spcPts val="0"/>
              </a:spcAft>
              <a:buClrTx/>
              <a:buSzTx/>
              <a:buFont typeface="Arial" pitchFamily="34" charset="0"/>
              <a:buChar char="–"/>
              <a:tabLst/>
              <a:defRPr/>
            </a:pPr>
            <a:endParaRPr kumimoji="0" lang="en-US" sz="1800" b="0" i="0" u="none" strike="noStrike" kern="1200" cap="none" spc="0" normalizeH="0" baseline="0" noProof="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ts val="1000"/>
              </a:spcBef>
              <a:spcAft>
                <a:spcPts val="0"/>
              </a:spcAft>
              <a:buClrTx/>
              <a:buSzTx/>
              <a:buFont typeface="Arial" pitchFamily="34" charset="0"/>
              <a:buChar char="•"/>
              <a:tabLst/>
              <a:defRPr/>
            </a:pPr>
            <a:endParaRPr kumimoji="0" lang="en-US" sz="2000" b="1" i="0" u="none" strike="noStrike" kern="1200" cap="none" spc="0" normalizeH="0" baseline="0" noProof="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ts val="1000"/>
              </a:spcBef>
              <a:spcAft>
                <a:spcPts val="0"/>
              </a:spcAft>
              <a:buClrTx/>
              <a:buSzTx/>
              <a:buFont typeface="Arial" pitchFamily="34" charset="0"/>
              <a:buChar char="•"/>
              <a:tabLst/>
              <a:defRPr/>
            </a:pPr>
            <a:r>
              <a:rPr kumimoji="0" lang="en-US" sz="2000" b="1" i="0" u="none" strike="noStrike" kern="1200" cap="none" spc="0" normalizeH="0" baseline="0" noProof="0" smtClean="0">
                <a:ln>
                  <a:noFill/>
                </a:ln>
                <a:solidFill>
                  <a:schemeClr val="tx1"/>
                </a:solidFill>
                <a:effectLst/>
                <a:uLnTx/>
                <a:uFillTx/>
                <a:latin typeface="+mn-lt"/>
                <a:ea typeface="+mn-ea"/>
                <a:cs typeface="+mn-cs"/>
              </a:rPr>
              <a:t>Precipitation</a:t>
            </a:r>
          </a:p>
          <a:p>
            <a:pPr marL="406400" marR="0" lvl="1" indent="-285750" algn="l" defTabSz="914400" rtl="0" eaLnBrk="1" fontAlgn="auto" latinLnBrk="0" hangingPunct="1">
              <a:lnSpc>
                <a:spcPct val="100000"/>
              </a:lnSpc>
              <a:spcBef>
                <a:spcPts val="13"/>
              </a:spcBef>
              <a:spcAft>
                <a:spcPts val="0"/>
              </a:spcAft>
              <a:buClrTx/>
              <a:buSzTx/>
              <a:buFont typeface="Arial" pitchFamily="34" charset="0"/>
              <a:buChar char="–"/>
              <a:tabLst/>
              <a:defRPr/>
            </a:pPr>
            <a:r>
              <a:rPr kumimoji="0" lang="en-US" sz="1600" b="0" i="0" u="none" strike="noStrike" kern="1200" cap="none" spc="0" normalizeH="0" baseline="0" noProof="0" smtClean="0">
                <a:ln>
                  <a:noFill/>
                </a:ln>
                <a:solidFill>
                  <a:schemeClr val="tx1"/>
                </a:solidFill>
                <a:effectLst/>
                <a:uLnTx/>
                <a:uFillTx/>
                <a:latin typeface="+mn-lt"/>
                <a:ea typeface="+mn-ea"/>
                <a:cs typeface="+mn-cs"/>
              </a:rPr>
              <a:t>Interannual variability dominates long-term trend </a:t>
            </a:r>
          </a:p>
          <a:p>
            <a:pPr marL="406400" marR="0" lvl="1" indent="-285750" algn="l" defTabSz="914400" rtl="0" eaLnBrk="1" fontAlgn="auto" latinLnBrk="0" hangingPunct="1">
              <a:lnSpc>
                <a:spcPct val="100000"/>
              </a:lnSpc>
              <a:spcBef>
                <a:spcPts val="13"/>
              </a:spcBef>
              <a:spcAft>
                <a:spcPts val="0"/>
              </a:spcAft>
              <a:buClrTx/>
              <a:buSzTx/>
              <a:buFont typeface="Arial" pitchFamily="34" charset="0"/>
              <a:buChar char="–"/>
              <a:tabLst/>
              <a:defRPr/>
            </a:pPr>
            <a:endParaRPr kumimoji="0" lang="en-US" sz="1800" b="0" i="0" u="none" strike="noStrike" kern="1200" cap="none" spc="0" normalizeH="0" baseline="0" noProof="0" smtClean="0">
              <a:ln>
                <a:noFill/>
              </a:ln>
              <a:solidFill>
                <a:schemeClr val="tx1"/>
              </a:solidFill>
              <a:effectLst/>
              <a:uLnTx/>
              <a:uFillTx/>
              <a:latin typeface="+mn-lt"/>
              <a:ea typeface="+mn-ea"/>
              <a:cs typeface="+mn-cs"/>
            </a:endParaRPr>
          </a:p>
          <a:p>
            <a:pPr marL="406400" marR="0" lvl="1" indent="-285750" algn="l" defTabSz="914400" rtl="0" eaLnBrk="1" fontAlgn="auto" latinLnBrk="0" hangingPunct="1">
              <a:lnSpc>
                <a:spcPct val="100000"/>
              </a:lnSpc>
              <a:spcBef>
                <a:spcPts val="13"/>
              </a:spcBef>
              <a:spcAft>
                <a:spcPts val="0"/>
              </a:spcAft>
              <a:buClrTx/>
              <a:buSzTx/>
              <a:buFont typeface="Arial" charset="0"/>
              <a:buNone/>
              <a:tabLst/>
              <a:defRPr/>
            </a:pPr>
            <a:endParaRPr kumimoji="0" lang="en-US" sz="1800" b="0" i="0" u="none" strike="noStrike" kern="1200" cap="none" spc="0" normalizeH="0" baseline="0" noProof="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ts val="1000"/>
              </a:spcBef>
              <a:spcAft>
                <a:spcPts val="0"/>
              </a:spcAft>
              <a:buClrTx/>
              <a:buSzTx/>
              <a:buFont typeface="Arial" pitchFamily="34" charset="0"/>
              <a:buChar char="•"/>
              <a:tabLst/>
              <a:defRPr/>
            </a:pPr>
            <a:r>
              <a:rPr kumimoji="0" lang="en-US" sz="2000" b="1" i="0" u="none" strike="noStrike" kern="1200" cap="none" spc="0" normalizeH="0" baseline="0" noProof="0" smtClean="0">
                <a:ln>
                  <a:noFill/>
                </a:ln>
                <a:solidFill>
                  <a:schemeClr val="tx1"/>
                </a:solidFill>
                <a:effectLst/>
                <a:uLnTx/>
                <a:uFillTx/>
                <a:latin typeface="+mn-lt"/>
                <a:ea typeface="+mn-ea"/>
                <a:cs typeface="+mn-cs"/>
              </a:rPr>
              <a:t>Sea level </a:t>
            </a:r>
          </a:p>
          <a:p>
            <a:pPr marL="406400" marR="0" lvl="1" indent="-285750" algn="l" defTabSz="914400" rtl="0" eaLnBrk="1" fontAlgn="auto" latinLnBrk="0" hangingPunct="1">
              <a:lnSpc>
                <a:spcPct val="100000"/>
              </a:lnSpc>
              <a:spcBef>
                <a:spcPts val="13"/>
              </a:spcBef>
              <a:spcAft>
                <a:spcPts val="0"/>
              </a:spcAft>
              <a:buClrTx/>
              <a:buSzTx/>
              <a:buFont typeface="Arial" pitchFamily="34" charset="0"/>
              <a:buChar char="–"/>
              <a:tabLst/>
              <a:defRPr/>
            </a:pPr>
            <a:r>
              <a:rPr kumimoji="0" lang="en-US" sz="1600" b="0" i="0" u="none" strike="noStrike" kern="1200" cap="none" spc="0" normalizeH="0" baseline="0" noProof="0" smtClean="0">
                <a:ln>
                  <a:noFill/>
                </a:ln>
                <a:solidFill>
                  <a:schemeClr val="tx1"/>
                </a:solidFill>
                <a:effectLst/>
                <a:uLnTx/>
                <a:uFillTx/>
                <a:latin typeface="+mn-lt"/>
                <a:ea typeface="+mn-ea"/>
                <a:cs typeface="+mn-cs"/>
              </a:rPr>
              <a:t>Significant increase over the 20</a:t>
            </a:r>
            <a:r>
              <a:rPr kumimoji="0" lang="en-US" sz="1600" b="0" i="0" u="none" strike="noStrike" kern="1200" cap="none" spc="0" normalizeH="0" baseline="30000" noProof="0" smtClean="0">
                <a:ln>
                  <a:noFill/>
                </a:ln>
                <a:solidFill>
                  <a:schemeClr val="tx1"/>
                </a:solidFill>
                <a:effectLst/>
                <a:uLnTx/>
                <a:uFillTx/>
                <a:latin typeface="+mn-lt"/>
                <a:ea typeface="+mn-ea"/>
                <a:cs typeface="+mn-cs"/>
              </a:rPr>
              <a:t>th</a:t>
            </a:r>
            <a:r>
              <a:rPr kumimoji="0" lang="en-US" sz="1600" b="0" i="0" u="none" strike="noStrike" kern="1200" cap="none" spc="0" normalizeH="0" baseline="0" noProof="0" smtClean="0">
                <a:ln>
                  <a:noFill/>
                </a:ln>
                <a:solidFill>
                  <a:schemeClr val="tx1"/>
                </a:solidFill>
                <a:effectLst/>
                <a:uLnTx/>
                <a:uFillTx/>
                <a:latin typeface="+mn-lt"/>
                <a:ea typeface="+mn-ea"/>
                <a:cs typeface="+mn-cs"/>
              </a:rPr>
              <a:t> century at the Battery</a:t>
            </a:r>
            <a:endParaRPr kumimoji="0" lang="en-US" sz="16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5" name="Picture 3" descr="Figure 3.6a.tif"/>
          <p:cNvPicPr>
            <a:picLocks noChangeAspect="1"/>
          </p:cNvPicPr>
          <p:nvPr/>
        </p:nvPicPr>
        <p:blipFill>
          <a:blip r:embed="rId3" cstate="print"/>
          <a:srcRect/>
          <a:stretch>
            <a:fillRect/>
          </a:stretch>
        </p:blipFill>
        <p:spPr bwMode="auto">
          <a:xfrm>
            <a:off x="3733800" y="1087438"/>
            <a:ext cx="4800600" cy="1914525"/>
          </a:xfrm>
          <a:prstGeom prst="rect">
            <a:avLst/>
          </a:prstGeom>
          <a:noFill/>
          <a:ln w="9525">
            <a:noFill/>
            <a:miter lim="800000"/>
            <a:headEnd/>
            <a:tailEnd/>
          </a:ln>
        </p:spPr>
      </p:pic>
      <p:pic>
        <p:nvPicPr>
          <p:cNvPr id="6" name="Picture 4" descr="Figure 3.6b.tif"/>
          <p:cNvPicPr>
            <a:picLocks noChangeAspect="1"/>
          </p:cNvPicPr>
          <p:nvPr/>
        </p:nvPicPr>
        <p:blipFill>
          <a:blip r:embed="rId4" cstate="print"/>
          <a:srcRect/>
          <a:stretch>
            <a:fillRect/>
          </a:stretch>
        </p:blipFill>
        <p:spPr bwMode="auto">
          <a:xfrm>
            <a:off x="3697287" y="2997200"/>
            <a:ext cx="4800600" cy="1879600"/>
          </a:xfrm>
          <a:prstGeom prst="rect">
            <a:avLst/>
          </a:prstGeom>
          <a:noFill/>
          <a:ln w="9525">
            <a:noFill/>
            <a:miter lim="800000"/>
            <a:headEnd/>
            <a:tailEnd/>
          </a:ln>
        </p:spPr>
      </p:pic>
      <p:pic>
        <p:nvPicPr>
          <p:cNvPr id="7" name="Picture 5" descr="Figure 3.6c.tif"/>
          <p:cNvPicPr>
            <a:picLocks noChangeAspect="1"/>
          </p:cNvPicPr>
          <p:nvPr/>
        </p:nvPicPr>
        <p:blipFill>
          <a:blip r:embed="rId5" cstate="print"/>
          <a:srcRect/>
          <a:stretch>
            <a:fillRect/>
          </a:stretch>
        </p:blipFill>
        <p:spPr bwMode="auto">
          <a:xfrm>
            <a:off x="3697287" y="4876800"/>
            <a:ext cx="4800600" cy="1947863"/>
          </a:xfrm>
          <a:prstGeom prst="rect">
            <a:avLst/>
          </a:prstGeom>
          <a:noFill/>
          <a:ln w="9525">
            <a:noFill/>
            <a:miter lim="800000"/>
            <a:headEnd/>
            <a:tailEnd/>
          </a:ln>
        </p:spPr>
      </p:pic>
      <p:sp>
        <p:nvSpPr>
          <p:cNvPr id="8" name="Rectangle 12"/>
          <p:cNvSpPr>
            <a:spLocks noChangeArrowheads="1"/>
          </p:cNvSpPr>
          <p:nvPr/>
        </p:nvSpPr>
        <p:spPr bwMode="auto">
          <a:xfrm>
            <a:off x="496887" y="6257925"/>
            <a:ext cx="2743200" cy="461963"/>
          </a:xfrm>
          <a:prstGeom prst="rect">
            <a:avLst/>
          </a:prstGeom>
          <a:noFill/>
          <a:ln w="9525">
            <a:noFill/>
            <a:miter lim="800000"/>
            <a:headEnd/>
            <a:tailEnd/>
          </a:ln>
        </p:spPr>
        <p:txBody>
          <a:bodyPr>
            <a:spAutoFit/>
          </a:bodyPr>
          <a:lstStyle/>
          <a:p>
            <a:r>
              <a:rPr lang="en-US" sz="800" dirty="0">
                <a:solidFill>
                  <a:srgbClr val="000000"/>
                </a:solidFill>
              </a:rPr>
              <a:t>Observed climate in Central Park, New York City. Temperature data are not adjusted for urbanization effects. *Trend is significant at the 95% level. </a:t>
            </a:r>
          </a:p>
        </p:txBody>
      </p:sp>
      <p:sp>
        <p:nvSpPr>
          <p:cNvPr id="9" name="Rounded Rectangle 8"/>
          <p:cNvSpPr/>
          <p:nvPr/>
        </p:nvSpPr>
        <p:spPr>
          <a:xfrm>
            <a:off x="304800" y="304800"/>
            <a:ext cx="8458200" cy="609600"/>
          </a:xfrm>
          <a:prstGeom prst="roundRect">
            <a:avLst/>
          </a:prstGeom>
          <a:solidFill>
            <a:schemeClr val="accent6">
              <a:lumMod val="50000"/>
              <a:alpha val="1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34895946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t>Climate Scenario Methods</a:t>
            </a:r>
            <a:endParaRPr lang="en-US" b="1" dirty="0"/>
          </a:p>
        </p:txBody>
      </p:sp>
      <p:sp>
        <p:nvSpPr>
          <p:cNvPr id="3" name="Slide Number Placeholder 2"/>
          <p:cNvSpPr>
            <a:spLocks noGrp="1"/>
          </p:cNvSpPr>
          <p:nvPr>
            <p:ph type="sldNum" sz="quarter" idx="12"/>
          </p:nvPr>
        </p:nvSpPr>
        <p:spPr/>
        <p:txBody>
          <a:bodyPr/>
          <a:lstStyle/>
          <a:p>
            <a:fld id="{4DA5FF8A-709F-4EC8-9A66-32CAD567ED17}" type="slidenum">
              <a:rPr lang="en-US" smtClean="0"/>
              <a:pPr/>
              <a:t>7</a:t>
            </a:fld>
            <a:endParaRPr lang="en-US"/>
          </a:p>
        </p:txBody>
      </p:sp>
      <p:sp>
        <p:nvSpPr>
          <p:cNvPr id="4" name="Content Placeholder 2"/>
          <p:cNvSpPr txBox="1">
            <a:spLocks/>
          </p:cNvSpPr>
          <p:nvPr/>
        </p:nvSpPr>
        <p:spPr>
          <a:xfrm>
            <a:off x="228600" y="1189038"/>
            <a:ext cx="5334000" cy="4906962"/>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schemeClr val="tx1"/>
                </a:solidFill>
                <a:effectLst/>
                <a:uLnTx/>
                <a:uFillTx/>
                <a:latin typeface="+mn-lt"/>
                <a:ea typeface="+mn-ea"/>
                <a:cs typeface="+mn-cs"/>
              </a:rPr>
              <a:t>Regional climate projections are based on 16 GCMs (7 GCMs for sea level) and 3 emissions scenarios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Model output for the single </a:t>
            </a:r>
            <a:r>
              <a:rPr kumimoji="0" lang="en-US" sz="1600" b="0" i="0" u="none" strike="noStrike" kern="1200" cap="none" spc="0" normalizeH="0" baseline="0" noProof="0" dirty="0" err="1" smtClean="0">
                <a:ln>
                  <a:noFill/>
                </a:ln>
                <a:solidFill>
                  <a:schemeClr val="tx1"/>
                </a:solidFill>
                <a:effectLst/>
                <a:uLnTx/>
                <a:uFillTx/>
                <a:latin typeface="+mn-lt"/>
                <a:ea typeface="+mn-ea"/>
                <a:cs typeface="+mn-cs"/>
              </a:rPr>
              <a:t>gridbox</a:t>
            </a:r>
            <a:r>
              <a:rPr kumimoji="0" lang="en-US" sz="1600" b="0" i="0" u="none" strike="noStrike" kern="1200" cap="none" spc="0" normalizeH="0" baseline="0" noProof="0" dirty="0" smtClean="0">
                <a:ln>
                  <a:noFill/>
                </a:ln>
                <a:solidFill>
                  <a:schemeClr val="tx1"/>
                </a:solidFill>
                <a:effectLst/>
                <a:uLnTx/>
                <a:uFillTx/>
                <a:latin typeface="+mn-lt"/>
                <a:ea typeface="+mn-ea"/>
                <a:cs typeface="+mn-cs"/>
              </a:rPr>
              <a:t> covering New York City is used</a:t>
            </a:r>
            <a:endParaRPr kumimoji="0" lang="en-US" sz="1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schemeClr val="tx1"/>
                </a:solidFill>
                <a:effectLst/>
                <a:uLnTx/>
                <a:uFillTx/>
                <a:latin typeface="+mn-lt"/>
                <a:ea typeface="+mn-ea"/>
                <a:cs typeface="+mn-cs"/>
              </a:rPr>
              <a:t>Future changes are presented for time slices relative to the 1971 – 2000 baseline period (2000 – 2004 for sea level)  </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Time slices are 30 year periods (10 for sea level) centered around a given decade, for example, the 2050s is 2040 – 2069.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schemeClr val="tx1"/>
                </a:solidFill>
                <a:effectLst/>
                <a:uLnTx/>
                <a:uFillTx/>
                <a:latin typeface="+mn-lt"/>
                <a:ea typeface="+mn-ea"/>
                <a:cs typeface="+mn-cs"/>
              </a:rPr>
              <a:t>Model-based probability </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The combination of GCMS and emissions scenarios produce 48 outputs for temperature and precipitation</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For each scenario time period and variable, the results constitute a model-based probability function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schemeClr val="tx1"/>
                </a:solidFill>
                <a:effectLst/>
                <a:uLnTx/>
                <a:uFillTx/>
                <a:latin typeface="+mn-lt"/>
                <a:ea typeface="+mn-ea"/>
                <a:cs typeface="+mn-cs"/>
              </a:rPr>
              <a:t>Bias-corrected, spatially downscaled output from the 16 GCMs now being used (Maurer, 2007) </a:t>
            </a:r>
          </a:p>
        </p:txBody>
      </p:sp>
      <p:pic>
        <p:nvPicPr>
          <p:cNvPr id="5" name="Content Placeholder 8" descr="CO2.jpg"/>
          <p:cNvPicPr>
            <a:picLocks noChangeAspect="1"/>
          </p:cNvPicPr>
          <p:nvPr/>
        </p:nvPicPr>
        <p:blipFill>
          <a:blip r:embed="rId3" cstate="print"/>
          <a:srcRect/>
          <a:stretch>
            <a:fillRect/>
          </a:stretch>
        </p:blipFill>
        <p:spPr bwMode="auto">
          <a:xfrm>
            <a:off x="6467475" y="990600"/>
            <a:ext cx="2057400" cy="1595438"/>
          </a:xfrm>
          <a:prstGeom prst="rect">
            <a:avLst/>
          </a:prstGeom>
          <a:noFill/>
          <a:ln w="9525">
            <a:noFill/>
            <a:miter lim="800000"/>
            <a:headEnd/>
            <a:tailEnd/>
          </a:ln>
        </p:spPr>
      </p:pic>
      <p:pic>
        <p:nvPicPr>
          <p:cNvPr id="6" name="Picture 2" descr="figure_10b_CRI"/>
          <p:cNvPicPr>
            <a:picLocks noChangeAspect="1" noChangeArrowheads="1"/>
          </p:cNvPicPr>
          <p:nvPr/>
        </p:nvPicPr>
        <p:blipFill>
          <a:blip r:embed="rId4" cstate="print"/>
          <a:srcRect r="4468"/>
          <a:stretch>
            <a:fillRect/>
          </a:stretch>
        </p:blipFill>
        <p:spPr bwMode="auto">
          <a:xfrm>
            <a:off x="6467475" y="2617788"/>
            <a:ext cx="2133600" cy="1725612"/>
          </a:xfrm>
          <a:prstGeom prst="rect">
            <a:avLst/>
          </a:prstGeom>
          <a:noFill/>
          <a:ln w="9525">
            <a:noFill/>
            <a:miter lim="800000"/>
            <a:headEnd/>
            <a:tailEnd/>
          </a:ln>
        </p:spPr>
      </p:pic>
      <p:sp>
        <p:nvSpPr>
          <p:cNvPr id="7" name="Rectangle 6"/>
          <p:cNvSpPr/>
          <p:nvPr/>
        </p:nvSpPr>
        <p:spPr>
          <a:xfrm>
            <a:off x="5943600" y="4267200"/>
            <a:ext cx="3276600" cy="338138"/>
          </a:xfrm>
          <a:prstGeom prst="rect">
            <a:avLst/>
          </a:prstGeom>
        </p:spPr>
        <p:txBody>
          <a:bodyPr>
            <a:spAutoFit/>
          </a:bodyPr>
          <a:lstStyle/>
          <a:p>
            <a:pPr>
              <a:defRPr/>
            </a:pPr>
            <a:r>
              <a:rPr lang="en-US" sz="800" i="1" dirty="0">
                <a:latin typeface="+mn-lt"/>
                <a:ea typeface="ヒラギノ角ゴ Pro W3" pitchFamily="1" charset="-128"/>
              </a:rPr>
              <a:t>Frequency distribution of model based temperature changes for the 2050s relative to the 1971-2000 base period. </a:t>
            </a:r>
            <a:endParaRPr lang="en-US" sz="800" dirty="0">
              <a:latin typeface="+mn-lt"/>
            </a:endParaRPr>
          </a:p>
        </p:txBody>
      </p:sp>
      <p:pic>
        <p:nvPicPr>
          <p:cNvPr id="8" name="Picture 6" descr="Figure 3"/>
          <p:cNvPicPr>
            <a:picLocks noChangeAspect="1" noChangeArrowheads="1"/>
          </p:cNvPicPr>
          <p:nvPr/>
        </p:nvPicPr>
        <p:blipFill>
          <a:blip r:embed="rId5" cstate="print"/>
          <a:srcRect/>
          <a:stretch>
            <a:fillRect/>
          </a:stretch>
        </p:blipFill>
        <p:spPr bwMode="auto">
          <a:xfrm>
            <a:off x="6350000" y="4724400"/>
            <a:ext cx="2336800" cy="1752600"/>
          </a:xfrm>
          <a:prstGeom prst="rect">
            <a:avLst/>
          </a:prstGeom>
          <a:noFill/>
          <a:ln w="9525">
            <a:noFill/>
            <a:miter lim="800000"/>
            <a:headEnd/>
            <a:tailEnd/>
          </a:ln>
        </p:spPr>
      </p:pic>
      <p:sp>
        <p:nvSpPr>
          <p:cNvPr id="9" name="Rounded Rectangle 8"/>
          <p:cNvSpPr/>
          <p:nvPr/>
        </p:nvSpPr>
        <p:spPr>
          <a:xfrm>
            <a:off x="1219200" y="228600"/>
            <a:ext cx="6553200" cy="685800"/>
          </a:xfrm>
          <a:prstGeom prst="roundRect">
            <a:avLst/>
          </a:prstGeom>
          <a:solidFill>
            <a:schemeClr val="accent6">
              <a:lumMod val="50000"/>
              <a:alpha val="1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758242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xfrm>
            <a:off x="457200" y="0"/>
            <a:ext cx="8229600" cy="1143000"/>
          </a:xfrm>
        </p:spPr>
        <p:txBody>
          <a:bodyPr>
            <a:normAutofit fontScale="90000"/>
          </a:bodyPr>
          <a:lstStyle/>
          <a:p>
            <a:pPr eaLnBrk="1" hangingPunct="1"/>
            <a:r>
              <a:rPr lang="en-US" b="1" dirty="0" smtClean="0"/>
              <a:t>Mean Annual Changes</a:t>
            </a:r>
            <a:br>
              <a:rPr lang="en-US" b="1" dirty="0" smtClean="0"/>
            </a:br>
            <a:r>
              <a:rPr lang="en-US" sz="3100" b="1" i="1" dirty="0" smtClean="0"/>
              <a:t>New York City Infrastructure shed</a:t>
            </a:r>
            <a:r>
              <a:rPr lang="en-US" sz="3100" b="1" dirty="0" smtClean="0"/>
              <a:t> </a:t>
            </a:r>
            <a:endParaRPr lang="en-US" b="1" dirty="0" smtClean="0"/>
          </a:p>
        </p:txBody>
      </p:sp>
      <p:graphicFrame>
        <p:nvGraphicFramePr>
          <p:cNvPr id="7" name="Content Placeholder 6"/>
          <p:cNvGraphicFramePr>
            <a:graphicFrameLocks noGrp="1"/>
          </p:cNvGraphicFramePr>
          <p:nvPr>
            <p:ph sz="half" idx="2"/>
          </p:nvPr>
        </p:nvGraphicFramePr>
        <p:xfrm>
          <a:off x="1125538" y="1524000"/>
          <a:ext cx="7409429" cy="2521802"/>
        </p:xfrm>
        <a:graphic>
          <a:graphicData uri="http://schemas.openxmlformats.org/drawingml/2006/table">
            <a:tbl>
              <a:tblPr/>
              <a:tblGrid>
                <a:gridCol w="1602528"/>
                <a:gridCol w="1393504"/>
                <a:gridCol w="1499769"/>
                <a:gridCol w="1474277"/>
                <a:gridCol w="1439351"/>
              </a:tblGrid>
              <a:tr h="413319">
                <a:tc>
                  <a:txBody>
                    <a:bodyPr/>
                    <a:lstStyle/>
                    <a:p>
                      <a:pPr marL="0" marR="0">
                        <a:lnSpc>
                          <a:spcPct val="115000"/>
                        </a:lnSpc>
                        <a:spcBef>
                          <a:spcPts val="0"/>
                        </a:spcBef>
                        <a:spcAft>
                          <a:spcPts val="0"/>
                        </a:spcAft>
                      </a:pPr>
                      <a:endParaRPr lang="en-US" sz="1200" dirty="0">
                        <a:latin typeface="Calibri"/>
                        <a:ea typeface="Calibri"/>
                        <a:cs typeface="Times New Roman"/>
                      </a:endParaRPr>
                    </a:p>
                  </a:txBody>
                  <a:tcPr marL="71182" marR="71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latin typeface="Arial Narrow"/>
                          <a:ea typeface="Times New Roman"/>
                          <a:cs typeface="Times New Roman"/>
                        </a:rPr>
                        <a:t>Baseline</a:t>
                      </a:r>
                      <a:endParaRPr lang="en-US" sz="1200">
                        <a:latin typeface="Calibri"/>
                        <a:ea typeface="Calibri"/>
                        <a:cs typeface="Times New Roman"/>
                      </a:endParaRPr>
                    </a:p>
                    <a:p>
                      <a:pPr marL="0" marR="0" algn="ctr">
                        <a:lnSpc>
                          <a:spcPct val="115000"/>
                        </a:lnSpc>
                        <a:spcBef>
                          <a:spcPts val="0"/>
                        </a:spcBef>
                        <a:spcAft>
                          <a:spcPts val="0"/>
                        </a:spcAft>
                      </a:pPr>
                      <a:r>
                        <a:rPr lang="en-US" sz="1100" b="1">
                          <a:latin typeface="Arial Narrow"/>
                          <a:ea typeface="Times New Roman"/>
                          <a:cs typeface="Times New Roman"/>
                        </a:rPr>
                        <a:t>1971-2000</a:t>
                      </a:r>
                      <a:endParaRPr lang="en-US" sz="1200">
                        <a:latin typeface="Calibri"/>
                        <a:ea typeface="Calibri"/>
                        <a:cs typeface="Times New Roman"/>
                      </a:endParaRPr>
                    </a:p>
                  </a:txBody>
                  <a:tcPr marL="71182" marR="711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latin typeface="Arial Narrow"/>
                          <a:ea typeface="Times New Roman"/>
                          <a:cs typeface="Times New Roman"/>
                        </a:rPr>
                        <a:t>2020s</a:t>
                      </a:r>
                      <a:endParaRPr lang="en-US" sz="1200">
                        <a:latin typeface="Calibri"/>
                        <a:ea typeface="Calibri"/>
                        <a:cs typeface="Times New Roman"/>
                      </a:endParaRPr>
                    </a:p>
                  </a:txBody>
                  <a:tcPr marL="71182" marR="711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latin typeface="Arial Narrow"/>
                          <a:ea typeface="Times New Roman"/>
                          <a:cs typeface="Times New Roman"/>
                        </a:rPr>
                        <a:t>2050s</a:t>
                      </a:r>
                      <a:endParaRPr lang="en-US" sz="1200">
                        <a:latin typeface="Calibri"/>
                        <a:ea typeface="Calibri"/>
                        <a:cs typeface="Times New Roman"/>
                      </a:endParaRPr>
                    </a:p>
                  </a:txBody>
                  <a:tcPr marL="71182" marR="711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a:latin typeface="Arial Narrow"/>
                          <a:ea typeface="Times New Roman"/>
                          <a:cs typeface="Times New Roman"/>
                        </a:rPr>
                        <a:t>2080s</a:t>
                      </a:r>
                      <a:endParaRPr lang="en-US" sz="1200">
                        <a:latin typeface="Calibri"/>
                        <a:ea typeface="Calibri"/>
                        <a:cs typeface="Times New Roman"/>
                      </a:endParaRPr>
                    </a:p>
                  </a:txBody>
                  <a:tcPr marL="71182" marR="711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9887">
                <a:tc>
                  <a:txBody>
                    <a:bodyPr/>
                    <a:lstStyle/>
                    <a:p>
                      <a:pPr marL="0" marR="0">
                        <a:lnSpc>
                          <a:spcPct val="115000"/>
                        </a:lnSpc>
                        <a:spcBef>
                          <a:spcPts val="300"/>
                        </a:spcBef>
                        <a:spcAft>
                          <a:spcPts val="300"/>
                        </a:spcAft>
                      </a:pPr>
                      <a:r>
                        <a:rPr lang="en-US" sz="1200" b="1" dirty="0">
                          <a:latin typeface="Arial Narrow"/>
                          <a:ea typeface="Times New Roman"/>
                          <a:cs typeface="Times New Roman"/>
                        </a:rPr>
                        <a:t>Air temperature </a:t>
                      </a:r>
                      <a:endParaRPr lang="en-US" sz="1200" dirty="0">
                        <a:latin typeface="Calibri"/>
                        <a:ea typeface="Calibri"/>
                        <a:cs typeface="Times New Roman"/>
                      </a:endParaRPr>
                    </a:p>
                    <a:p>
                      <a:pPr marL="0" marR="0">
                        <a:lnSpc>
                          <a:spcPct val="115000"/>
                        </a:lnSpc>
                        <a:spcBef>
                          <a:spcPts val="300"/>
                        </a:spcBef>
                        <a:spcAft>
                          <a:spcPts val="300"/>
                        </a:spcAft>
                      </a:pPr>
                      <a:r>
                        <a:rPr lang="en-US" sz="1200" dirty="0">
                          <a:latin typeface="Arial Narrow"/>
                          <a:ea typeface="Times New Roman"/>
                          <a:cs typeface="Times New Roman"/>
                        </a:rPr>
                        <a:t>Central </a:t>
                      </a:r>
                      <a:r>
                        <a:rPr lang="en-US" sz="1200" dirty="0" smtClean="0">
                          <a:latin typeface="Arial Narrow"/>
                          <a:ea typeface="Times New Roman"/>
                          <a:cs typeface="Times New Roman"/>
                        </a:rPr>
                        <a:t>range</a:t>
                      </a:r>
                      <a:endParaRPr lang="en-US" sz="1200" dirty="0">
                        <a:latin typeface="Calibri"/>
                        <a:ea typeface="Calibri"/>
                        <a:cs typeface="Times New Roman"/>
                      </a:endParaRPr>
                    </a:p>
                  </a:txBody>
                  <a:tcPr marL="71182" marR="711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504D"/>
                    </a:solidFill>
                  </a:tcPr>
                </a:tc>
                <a:tc>
                  <a:txBody>
                    <a:bodyPr/>
                    <a:lstStyle/>
                    <a:p>
                      <a:pPr marL="0" marR="0" algn="ctr">
                        <a:lnSpc>
                          <a:spcPct val="115000"/>
                        </a:lnSpc>
                        <a:spcBef>
                          <a:spcPts val="300"/>
                        </a:spcBef>
                        <a:spcAft>
                          <a:spcPts val="300"/>
                        </a:spcAft>
                      </a:pPr>
                      <a:r>
                        <a:rPr lang="en-US" sz="1200">
                          <a:solidFill>
                            <a:srgbClr val="000000"/>
                          </a:solidFill>
                          <a:latin typeface="Arial Narrow"/>
                          <a:ea typeface="Calibri"/>
                          <a:cs typeface="Times New Roman"/>
                        </a:rPr>
                        <a:t>55</a:t>
                      </a:r>
                      <a:r>
                        <a:rPr lang="en-US" sz="1200">
                          <a:latin typeface="Arial Narrow"/>
                          <a:ea typeface="Calibri"/>
                          <a:cs typeface="Arial Narrow"/>
                        </a:rPr>
                        <a:t>° </a:t>
                      </a:r>
                      <a:r>
                        <a:rPr lang="en-US" sz="1200">
                          <a:solidFill>
                            <a:srgbClr val="000000"/>
                          </a:solidFill>
                          <a:latin typeface="Arial Narrow"/>
                          <a:ea typeface="Calibri"/>
                          <a:cs typeface="Times New Roman"/>
                        </a:rPr>
                        <a:t>F</a:t>
                      </a:r>
                      <a:endParaRPr lang="en-US" sz="1200">
                        <a:latin typeface="Calibri"/>
                        <a:ea typeface="Calibri"/>
                        <a:cs typeface="Times New Roman"/>
                      </a:endParaRPr>
                    </a:p>
                  </a:txBody>
                  <a:tcPr marL="71182" marR="711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marL="0" marR="0" algn="ctr">
                        <a:lnSpc>
                          <a:spcPct val="115000"/>
                        </a:lnSpc>
                        <a:spcBef>
                          <a:spcPts val="300"/>
                        </a:spcBef>
                        <a:spcAft>
                          <a:spcPts val="300"/>
                        </a:spcAft>
                      </a:pPr>
                      <a:r>
                        <a:rPr lang="en-US" sz="1200" dirty="0">
                          <a:latin typeface="Arial Narrow"/>
                          <a:ea typeface="Calibri"/>
                          <a:cs typeface="Times New Roman"/>
                        </a:rPr>
                        <a:t>+ </a:t>
                      </a:r>
                      <a:r>
                        <a:rPr lang="en-US" sz="1200" dirty="0" smtClean="0">
                          <a:latin typeface="Arial Narrow"/>
                          <a:ea typeface="Calibri"/>
                          <a:cs typeface="Times New Roman"/>
                        </a:rPr>
                        <a:t>0.5 (1.5 </a:t>
                      </a:r>
                      <a:r>
                        <a:rPr lang="en-US" sz="1200" dirty="0">
                          <a:latin typeface="Arial Narrow"/>
                          <a:ea typeface="Calibri"/>
                          <a:cs typeface="Times New Roman"/>
                        </a:rPr>
                        <a:t>to </a:t>
                      </a:r>
                      <a:r>
                        <a:rPr lang="en-US" sz="1200" dirty="0" smtClean="0">
                          <a:latin typeface="Arial Narrow"/>
                          <a:ea typeface="Calibri"/>
                          <a:cs typeface="Times New Roman"/>
                        </a:rPr>
                        <a:t>3.0) 3.5</a:t>
                      </a:r>
                      <a:r>
                        <a:rPr lang="en-US" sz="1200" dirty="0" smtClean="0">
                          <a:latin typeface="Arial Narrow"/>
                          <a:ea typeface="Calibri"/>
                          <a:cs typeface="Arial Narrow"/>
                        </a:rPr>
                        <a:t>°</a:t>
                      </a:r>
                      <a:r>
                        <a:rPr lang="en-US" sz="1200" dirty="0" smtClean="0">
                          <a:latin typeface="Arial Narrow"/>
                          <a:ea typeface="Calibri"/>
                          <a:cs typeface="Times New Roman"/>
                        </a:rPr>
                        <a:t> F</a:t>
                      </a:r>
                      <a:endParaRPr lang="en-US" sz="1200" dirty="0">
                        <a:latin typeface="Calibri"/>
                        <a:ea typeface="Calibri"/>
                        <a:cs typeface="Times New Roman"/>
                      </a:endParaRPr>
                    </a:p>
                  </a:txBody>
                  <a:tcPr marL="71182" marR="711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marL="0" marR="0" algn="ctr">
                        <a:lnSpc>
                          <a:spcPct val="115000"/>
                        </a:lnSpc>
                        <a:spcBef>
                          <a:spcPts val="300"/>
                        </a:spcBef>
                        <a:spcAft>
                          <a:spcPts val="300"/>
                        </a:spcAft>
                      </a:pPr>
                      <a:r>
                        <a:rPr lang="en-US" sz="1200" dirty="0">
                          <a:latin typeface="Arial Narrow"/>
                          <a:ea typeface="Calibri"/>
                          <a:cs typeface="Times New Roman"/>
                        </a:rPr>
                        <a:t>+ </a:t>
                      </a:r>
                      <a:r>
                        <a:rPr lang="en-US" sz="1200" dirty="0" smtClean="0">
                          <a:latin typeface="Arial Narrow"/>
                          <a:ea typeface="Calibri"/>
                          <a:cs typeface="Times New Roman"/>
                        </a:rPr>
                        <a:t>2.5 (3.0 </a:t>
                      </a:r>
                      <a:r>
                        <a:rPr lang="en-US" sz="1200" dirty="0">
                          <a:latin typeface="Arial Narrow"/>
                          <a:ea typeface="Calibri"/>
                          <a:cs typeface="Times New Roman"/>
                        </a:rPr>
                        <a:t>to </a:t>
                      </a:r>
                      <a:r>
                        <a:rPr lang="en-US" sz="1200" dirty="0" smtClean="0">
                          <a:latin typeface="Arial Narrow"/>
                          <a:ea typeface="Calibri"/>
                          <a:cs typeface="Times New Roman"/>
                        </a:rPr>
                        <a:t>5.0) 7.5</a:t>
                      </a:r>
                      <a:r>
                        <a:rPr lang="en-US" sz="1200" dirty="0" smtClean="0">
                          <a:latin typeface="Arial Narrow"/>
                          <a:ea typeface="Calibri"/>
                          <a:cs typeface="Arial Narrow"/>
                        </a:rPr>
                        <a:t>°</a:t>
                      </a:r>
                      <a:r>
                        <a:rPr lang="en-US" sz="1200" dirty="0" smtClean="0">
                          <a:latin typeface="Arial Narrow"/>
                          <a:ea typeface="Calibri"/>
                          <a:cs typeface="Times New Roman"/>
                        </a:rPr>
                        <a:t> </a:t>
                      </a:r>
                      <a:r>
                        <a:rPr lang="en-US" sz="1200" dirty="0">
                          <a:latin typeface="Arial Narrow"/>
                          <a:ea typeface="Calibri"/>
                          <a:cs typeface="Times New Roman"/>
                        </a:rPr>
                        <a:t>F</a:t>
                      </a:r>
                      <a:endParaRPr lang="en-US" sz="1200" dirty="0">
                        <a:latin typeface="Calibri"/>
                        <a:ea typeface="Calibri"/>
                        <a:cs typeface="Times New Roman"/>
                      </a:endParaRPr>
                    </a:p>
                  </a:txBody>
                  <a:tcPr marL="71182" marR="711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a:txBody>
                    <a:bodyPr/>
                    <a:lstStyle/>
                    <a:p>
                      <a:pPr marL="0" marR="0" algn="ctr">
                        <a:lnSpc>
                          <a:spcPct val="115000"/>
                        </a:lnSpc>
                        <a:spcBef>
                          <a:spcPts val="300"/>
                        </a:spcBef>
                        <a:spcAft>
                          <a:spcPts val="300"/>
                        </a:spcAft>
                      </a:pPr>
                      <a:r>
                        <a:rPr lang="en-US" sz="1200" dirty="0">
                          <a:latin typeface="Arial Narrow"/>
                          <a:ea typeface="Calibri"/>
                          <a:cs typeface="Times New Roman"/>
                        </a:rPr>
                        <a:t>+ </a:t>
                      </a:r>
                      <a:r>
                        <a:rPr lang="en-US" sz="1200" dirty="0" smtClean="0">
                          <a:latin typeface="Arial Narrow"/>
                          <a:ea typeface="Calibri"/>
                          <a:cs typeface="Times New Roman"/>
                        </a:rPr>
                        <a:t>3.0 (4.0 </a:t>
                      </a:r>
                      <a:r>
                        <a:rPr lang="en-US" sz="1200" dirty="0">
                          <a:latin typeface="Arial Narrow"/>
                          <a:ea typeface="Calibri"/>
                          <a:cs typeface="Times New Roman"/>
                        </a:rPr>
                        <a:t>to </a:t>
                      </a:r>
                      <a:r>
                        <a:rPr lang="en-US" sz="1200" dirty="0" smtClean="0">
                          <a:latin typeface="Arial Narrow"/>
                          <a:ea typeface="Calibri"/>
                          <a:cs typeface="Times New Roman"/>
                        </a:rPr>
                        <a:t>7.5) 10</a:t>
                      </a:r>
                      <a:r>
                        <a:rPr lang="en-US" sz="1200" dirty="0" smtClean="0">
                          <a:latin typeface="Arial Narrow"/>
                          <a:ea typeface="Calibri"/>
                          <a:cs typeface="Arial Narrow"/>
                        </a:rPr>
                        <a:t>°</a:t>
                      </a:r>
                      <a:r>
                        <a:rPr lang="en-US" sz="1200" dirty="0" smtClean="0">
                          <a:latin typeface="Arial Narrow"/>
                          <a:ea typeface="Calibri"/>
                          <a:cs typeface="Times New Roman"/>
                        </a:rPr>
                        <a:t> </a:t>
                      </a:r>
                      <a:r>
                        <a:rPr lang="en-US" sz="1200" dirty="0">
                          <a:latin typeface="Arial Narrow"/>
                          <a:ea typeface="Calibri"/>
                          <a:cs typeface="Times New Roman"/>
                        </a:rPr>
                        <a:t>F</a:t>
                      </a:r>
                      <a:endParaRPr lang="en-US" sz="1200" dirty="0">
                        <a:latin typeface="Calibri"/>
                        <a:ea typeface="Calibri"/>
                        <a:cs typeface="Times New Roman"/>
                      </a:endParaRPr>
                    </a:p>
                  </a:txBody>
                  <a:tcPr marL="71182" marR="711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r>
              <a:tr h="549887">
                <a:tc>
                  <a:txBody>
                    <a:bodyPr/>
                    <a:lstStyle/>
                    <a:p>
                      <a:pPr marL="0" marR="0">
                        <a:lnSpc>
                          <a:spcPct val="115000"/>
                        </a:lnSpc>
                        <a:spcBef>
                          <a:spcPts val="300"/>
                        </a:spcBef>
                        <a:spcAft>
                          <a:spcPts val="300"/>
                        </a:spcAft>
                      </a:pPr>
                      <a:r>
                        <a:rPr lang="en-US" sz="1200" b="1" dirty="0">
                          <a:latin typeface="Arial Narrow"/>
                          <a:ea typeface="Times New Roman"/>
                          <a:cs typeface="Times New Roman"/>
                        </a:rPr>
                        <a:t>Precipitation </a:t>
                      </a:r>
                      <a:endParaRPr lang="en-US" sz="1200" dirty="0">
                        <a:latin typeface="Calibri"/>
                        <a:ea typeface="Calibri"/>
                        <a:cs typeface="Times New Roman"/>
                      </a:endParaRPr>
                    </a:p>
                    <a:p>
                      <a:pPr marL="0" marR="0">
                        <a:lnSpc>
                          <a:spcPct val="115000"/>
                        </a:lnSpc>
                        <a:spcBef>
                          <a:spcPts val="300"/>
                        </a:spcBef>
                        <a:spcAft>
                          <a:spcPts val="300"/>
                        </a:spcAft>
                      </a:pPr>
                      <a:r>
                        <a:rPr lang="en-US" sz="1200" dirty="0">
                          <a:latin typeface="Arial Narrow"/>
                          <a:ea typeface="Times New Roman"/>
                          <a:cs typeface="Times New Roman"/>
                        </a:rPr>
                        <a:t>Central </a:t>
                      </a:r>
                      <a:r>
                        <a:rPr lang="en-US" sz="1200" dirty="0" smtClean="0">
                          <a:latin typeface="Arial Narrow"/>
                          <a:ea typeface="Times New Roman"/>
                          <a:cs typeface="Times New Roman"/>
                        </a:rPr>
                        <a:t>range</a:t>
                      </a:r>
                      <a:endParaRPr lang="en-US" sz="1200" dirty="0">
                        <a:latin typeface="Calibri"/>
                        <a:ea typeface="Calibri"/>
                        <a:cs typeface="Times New Roman"/>
                      </a:endParaRPr>
                    </a:p>
                  </a:txBody>
                  <a:tcPr marL="71182" marR="711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BB59"/>
                    </a:solidFill>
                  </a:tcPr>
                </a:tc>
                <a:tc>
                  <a:txBody>
                    <a:bodyPr/>
                    <a:lstStyle/>
                    <a:p>
                      <a:pPr marL="0" marR="0" algn="ctr">
                        <a:lnSpc>
                          <a:spcPct val="115000"/>
                        </a:lnSpc>
                        <a:spcBef>
                          <a:spcPts val="300"/>
                        </a:spcBef>
                        <a:spcAft>
                          <a:spcPts val="300"/>
                        </a:spcAft>
                      </a:pPr>
                      <a:r>
                        <a:rPr lang="en-US" sz="1200" dirty="0">
                          <a:latin typeface="Arial Narrow"/>
                          <a:ea typeface="Calibri"/>
                          <a:cs typeface="Times New Roman"/>
                        </a:rPr>
                        <a:t>46.5 </a:t>
                      </a:r>
                      <a:r>
                        <a:rPr lang="en-US" sz="1200" dirty="0" smtClean="0">
                          <a:latin typeface="Arial Narrow"/>
                          <a:ea typeface="Calibri"/>
                          <a:cs typeface="Times New Roman"/>
                        </a:rPr>
                        <a:t>in</a:t>
                      </a:r>
                      <a:endParaRPr lang="en-US" sz="1200" dirty="0">
                        <a:latin typeface="Calibri"/>
                        <a:ea typeface="Calibri"/>
                        <a:cs typeface="Times New Roman"/>
                      </a:endParaRPr>
                    </a:p>
                  </a:txBody>
                  <a:tcPr marL="71182" marR="711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marL="0" marR="0" algn="ctr">
                        <a:lnSpc>
                          <a:spcPct val="115000"/>
                        </a:lnSpc>
                        <a:spcBef>
                          <a:spcPts val="300"/>
                        </a:spcBef>
                        <a:spcAft>
                          <a:spcPts val="300"/>
                        </a:spcAft>
                      </a:pPr>
                      <a:r>
                        <a:rPr lang="en-US" sz="1200" dirty="0" smtClean="0">
                          <a:latin typeface="Arial Narrow"/>
                          <a:ea typeface="Calibri"/>
                          <a:cs typeface="Times New Roman"/>
                        </a:rPr>
                        <a:t>-5</a:t>
                      </a:r>
                      <a:r>
                        <a:rPr lang="en-US" sz="1200" baseline="0" dirty="0" smtClean="0">
                          <a:latin typeface="Arial Narrow"/>
                          <a:ea typeface="Calibri"/>
                          <a:cs typeface="Times New Roman"/>
                        </a:rPr>
                        <a:t> (</a:t>
                      </a:r>
                      <a:r>
                        <a:rPr lang="en-US" sz="1200" dirty="0" smtClean="0">
                          <a:latin typeface="Arial Narrow"/>
                          <a:ea typeface="Calibri"/>
                          <a:cs typeface="Times New Roman"/>
                        </a:rPr>
                        <a:t>0 </a:t>
                      </a:r>
                      <a:r>
                        <a:rPr lang="en-US" sz="1200" dirty="0">
                          <a:latin typeface="Arial Narrow"/>
                          <a:ea typeface="Calibri"/>
                          <a:cs typeface="Times New Roman"/>
                        </a:rPr>
                        <a:t>to </a:t>
                      </a:r>
                      <a:r>
                        <a:rPr lang="en-US" sz="1200" dirty="0" smtClean="0">
                          <a:latin typeface="Arial Narrow"/>
                          <a:ea typeface="Calibri"/>
                          <a:cs typeface="Times New Roman"/>
                        </a:rPr>
                        <a:t>5) 10 </a:t>
                      </a:r>
                      <a:r>
                        <a:rPr lang="en-US" sz="1200" dirty="0">
                          <a:latin typeface="Arial Narrow"/>
                          <a:ea typeface="Calibri"/>
                          <a:cs typeface="Times New Roman"/>
                        </a:rPr>
                        <a:t>%</a:t>
                      </a:r>
                      <a:endParaRPr lang="en-US" sz="1200" dirty="0">
                        <a:latin typeface="Calibri"/>
                        <a:ea typeface="Calibri"/>
                        <a:cs typeface="Times New Roman"/>
                      </a:endParaRPr>
                    </a:p>
                  </a:txBody>
                  <a:tcPr marL="71182" marR="711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marL="0" marR="0" algn="ctr">
                        <a:lnSpc>
                          <a:spcPct val="115000"/>
                        </a:lnSpc>
                        <a:spcBef>
                          <a:spcPts val="300"/>
                        </a:spcBef>
                        <a:spcAft>
                          <a:spcPts val="300"/>
                        </a:spcAft>
                      </a:pPr>
                      <a:r>
                        <a:rPr lang="en-US" sz="1200" dirty="0" smtClean="0">
                          <a:latin typeface="Arial Narrow"/>
                          <a:ea typeface="Calibri"/>
                          <a:cs typeface="Times New Roman"/>
                        </a:rPr>
                        <a:t>-10</a:t>
                      </a:r>
                      <a:r>
                        <a:rPr lang="en-US" sz="1200" baseline="0" dirty="0" smtClean="0">
                          <a:latin typeface="Arial Narrow"/>
                          <a:ea typeface="Calibri"/>
                          <a:cs typeface="Times New Roman"/>
                        </a:rPr>
                        <a:t> (</a:t>
                      </a:r>
                      <a:r>
                        <a:rPr lang="en-US" sz="1200" dirty="0" smtClean="0">
                          <a:latin typeface="Arial Narrow"/>
                          <a:ea typeface="Calibri"/>
                          <a:cs typeface="Times New Roman"/>
                        </a:rPr>
                        <a:t>0 </a:t>
                      </a:r>
                      <a:r>
                        <a:rPr lang="en-US" sz="1200" dirty="0">
                          <a:latin typeface="Arial Narrow"/>
                          <a:ea typeface="Calibri"/>
                          <a:cs typeface="Times New Roman"/>
                        </a:rPr>
                        <a:t>to </a:t>
                      </a:r>
                      <a:r>
                        <a:rPr lang="en-US" sz="1200" dirty="0" smtClean="0">
                          <a:latin typeface="Arial Narrow"/>
                          <a:ea typeface="Calibri"/>
                          <a:cs typeface="Times New Roman"/>
                        </a:rPr>
                        <a:t>10) 10 </a:t>
                      </a:r>
                      <a:r>
                        <a:rPr lang="en-US" sz="1200" dirty="0">
                          <a:latin typeface="Arial Narrow"/>
                          <a:ea typeface="Calibri"/>
                          <a:cs typeface="Times New Roman"/>
                        </a:rPr>
                        <a:t>%</a:t>
                      </a:r>
                      <a:endParaRPr lang="en-US" sz="1200" dirty="0">
                        <a:latin typeface="Calibri"/>
                        <a:ea typeface="Calibri"/>
                        <a:cs typeface="Times New Roman"/>
                      </a:endParaRPr>
                    </a:p>
                  </a:txBody>
                  <a:tcPr marL="71182" marR="711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marL="0" marR="0" algn="ctr">
                        <a:lnSpc>
                          <a:spcPct val="115000"/>
                        </a:lnSpc>
                        <a:spcBef>
                          <a:spcPts val="300"/>
                        </a:spcBef>
                        <a:spcAft>
                          <a:spcPts val="300"/>
                        </a:spcAft>
                      </a:pPr>
                      <a:r>
                        <a:rPr lang="en-US" sz="1200" dirty="0" smtClean="0">
                          <a:latin typeface="Arial Narrow"/>
                          <a:ea typeface="Calibri"/>
                          <a:cs typeface="Times New Roman"/>
                        </a:rPr>
                        <a:t>-10</a:t>
                      </a:r>
                      <a:r>
                        <a:rPr lang="en-US" sz="1200" baseline="0" dirty="0" smtClean="0">
                          <a:latin typeface="Arial Narrow"/>
                          <a:ea typeface="Calibri"/>
                          <a:cs typeface="Times New Roman"/>
                        </a:rPr>
                        <a:t> (5</a:t>
                      </a:r>
                      <a:r>
                        <a:rPr lang="en-US" sz="1200" dirty="0" smtClean="0">
                          <a:latin typeface="Arial Narrow"/>
                          <a:ea typeface="Calibri"/>
                          <a:cs typeface="Times New Roman"/>
                        </a:rPr>
                        <a:t> to 10)</a:t>
                      </a:r>
                      <a:r>
                        <a:rPr lang="en-US" sz="1200" baseline="0" dirty="0" smtClean="0">
                          <a:latin typeface="Arial Narrow"/>
                          <a:ea typeface="Calibri"/>
                          <a:cs typeface="Times New Roman"/>
                        </a:rPr>
                        <a:t> 15</a:t>
                      </a:r>
                      <a:r>
                        <a:rPr lang="en-US" sz="1200" dirty="0" smtClean="0">
                          <a:latin typeface="Arial Narrow"/>
                          <a:ea typeface="Calibri"/>
                          <a:cs typeface="Times New Roman"/>
                        </a:rPr>
                        <a:t> </a:t>
                      </a:r>
                      <a:r>
                        <a:rPr lang="en-US" sz="1200" dirty="0">
                          <a:latin typeface="Arial Narrow"/>
                          <a:ea typeface="Calibri"/>
                          <a:cs typeface="Times New Roman"/>
                        </a:rPr>
                        <a:t>%</a:t>
                      </a:r>
                      <a:endParaRPr lang="en-US" sz="1200" dirty="0">
                        <a:latin typeface="Calibri"/>
                        <a:ea typeface="Calibri"/>
                        <a:cs typeface="Times New Roman"/>
                      </a:endParaRPr>
                    </a:p>
                  </a:txBody>
                  <a:tcPr marL="71182" marR="711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r>
              <a:tr h="549887">
                <a:tc>
                  <a:txBody>
                    <a:bodyPr/>
                    <a:lstStyle/>
                    <a:p>
                      <a:pPr marL="0" marR="0">
                        <a:lnSpc>
                          <a:spcPct val="115000"/>
                        </a:lnSpc>
                        <a:spcBef>
                          <a:spcPts val="300"/>
                        </a:spcBef>
                        <a:spcAft>
                          <a:spcPts val="300"/>
                        </a:spcAft>
                      </a:pPr>
                      <a:r>
                        <a:rPr lang="en-US" sz="1200" b="1" dirty="0">
                          <a:latin typeface="Arial Narrow"/>
                          <a:ea typeface="Times New Roman"/>
                          <a:cs typeface="Times New Roman"/>
                        </a:rPr>
                        <a:t>Sea level </a:t>
                      </a:r>
                      <a:r>
                        <a:rPr lang="en-US" sz="1200" b="1" dirty="0" smtClean="0">
                          <a:latin typeface="Arial Narrow"/>
                          <a:ea typeface="Times New Roman"/>
                          <a:cs typeface="Times New Roman"/>
                        </a:rPr>
                        <a:t>rise</a:t>
                      </a:r>
                      <a:endParaRPr lang="en-US" sz="1200" dirty="0">
                        <a:latin typeface="Calibri"/>
                        <a:ea typeface="Calibri"/>
                        <a:cs typeface="Times New Roman"/>
                      </a:endParaRPr>
                    </a:p>
                    <a:p>
                      <a:pPr marL="0" marR="0">
                        <a:lnSpc>
                          <a:spcPct val="115000"/>
                        </a:lnSpc>
                        <a:spcBef>
                          <a:spcPts val="300"/>
                        </a:spcBef>
                        <a:spcAft>
                          <a:spcPts val="300"/>
                        </a:spcAft>
                      </a:pPr>
                      <a:r>
                        <a:rPr lang="en-US" sz="1200" dirty="0">
                          <a:latin typeface="Arial Narrow"/>
                          <a:ea typeface="Times New Roman"/>
                          <a:cs typeface="Times New Roman"/>
                        </a:rPr>
                        <a:t>Central </a:t>
                      </a:r>
                      <a:r>
                        <a:rPr lang="en-US" sz="1200" dirty="0" smtClean="0">
                          <a:latin typeface="Arial Narrow"/>
                          <a:ea typeface="Times New Roman"/>
                          <a:cs typeface="Times New Roman"/>
                        </a:rPr>
                        <a:t>range</a:t>
                      </a:r>
                      <a:endParaRPr lang="en-US" sz="1200" dirty="0">
                        <a:latin typeface="Calibri"/>
                        <a:ea typeface="Calibri"/>
                        <a:cs typeface="Times New Roman"/>
                      </a:endParaRPr>
                    </a:p>
                  </a:txBody>
                  <a:tcPr marL="71182" marR="711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F81BD"/>
                    </a:solidFill>
                  </a:tcPr>
                </a:tc>
                <a:tc>
                  <a:txBody>
                    <a:bodyPr/>
                    <a:lstStyle/>
                    <a:p>
                      <a:pPr marL="0" marR="0" algn="ctr">
                        <a:lnSpc>
                          <a:spcPct val="115000"/>
                        </a:lnSpc>
                        <a:spcBef>
                          <a:spcPts val="300"/>
                        </a:spcBef>
                        <a:spcAft>
                          <a:spcPts val="300"/>
                        </a:spcAft>
                      </a:pPr>
                      <a:r>
                        <a:rPr lang="en-US" sz="1200">
                          <a:latin typeface="Arial Narrow"/>
                          <a:ea typeface="Calibri"/>
                          <a:cs typeface="Times New Roman"/>
                        </a:rPr>
                        <a:t>NA</a:t>
                      </a:r>
                      <a:endParaRPr lang="en-US" sz="1200">
                        <a:latin typeface="Calibri"/>
                        <a:ea typeface="Calibri"/>
                        <a:cs typeface="Times New Roman"/>
                      </a:endParaRPr>
                    </a:p>
                  </a:txBody>
                  <a:tcPr marL="71182" marR="711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marL="0" marR="0" algn="ctr">
                        <a:lnSpc>
                          <a:spcPct val="115000"/>
                        </a:lnSpc>
                        <a:spcBef>
                          <a:spcPts val="300"/>
                        </a:spcBef>
                        <a:spcAft>
                          <a:spcPts val="300"/>
                        </a:spcAft>
                      </a:pPr>
                      <a:r>
                        <a:rPr lang="en-US" sz="1200">
                          <a:latin typeface="Arial Narrow"/>
                          <a:ea typeface="Calibri"/>
                          <a:cs typeface="Times New Roman"/>
                        </a:rPr>
                        <a:t>+ 2 to 5 in</a:t>
                      </a:r>
                      <a:endParaRPr lang="en-US" sz="1200">
                        <a:latin typeface="Calibri"/>
                        <a:ea typeface="Calibri"/>
                        <a:cs typeface="Times New Roman"/>
                      </a:endParaRPr>
                    </a:p>
                  </a:txBody>
                  <a:tcPr marL="71182" marR="711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marL="0" marR="0" algn="ctr">
                        <a:lnSpc>
                          <a:spcPct val="115000"/>
                        </a:lnSpc>
                        <a:spcBef>
                          <a:spcPts val="300"/>
                        </a:spcBef>
                        <a:spcAft>
                          <a:spcPts val="300"/>
                        </a:spcAft>
                      </a:pPr>
                      <a:r>
                        <a:rPr lang="en-US" sz="1200">
                          <a:latin typeface="Arial Narrow"/>
                          <a:ea typeface="Calibri"/>
                          <a:cs typeface="Times New Roman"/>
                        </a:rPr>
                        <a:t>+ 7 to 12 in</a:t>
                      </a:r>
                      <a:endParaRPr lang="en-US" sz="1200">
                        <a:latin typeface="Calibri"/>
                        <a:ea typeface="Calibri"/>
                        <a:cs typeface="Times New Roman"/>
                      </a:endParaRPr>
                    </a:p>
                  </a:txBody>
                  <a:tcPr marL="71182" marR="711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marL="0" marR="0" algn="ctr">
                        <a:lnSpc>
                          <a:spcPct val="115000"/>
                        </a:lnSpc>
                        <a:spcBef>
                          <a:spcPts val="300"/>
                        </a:spcBef>
                        <a:spcAft>
                          <a:spcPts val="300"/>
                        </a:spcAft>
                      </a:pPr>
                      <a:r>
                        <a:rPr lang="en-US" sz="1200">
                          <a:latin typeface="Arial Narrow"/>
                          <a:ea typeface="Calibri"/>
                          <a:cs typeface="Times New Roman"/>
                        </a:rPr>
                        <a:t>+ 12 to 23 in</a:t>
                      </a:r>
                      <a:endParaRPr lang="en-US" sz="1200">
                        <a:latin typeface="Calibri"/>
                        <a:ea typeface="Calibri"/>
                        <a:cs typeface="Times New Roman"/>
                      </a:endParaRPr>
                    </a:p>
                  </a:txBody>
                  <a:tcPr marL="71182" marR="711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r>
              <a:tr h="458822">
                <a:tc>
                  <a:txBody>
                    <a:bodyPr/>
                    <a:lstStyle/>
                    <a:p>
                      <a:pPr marL="0" marR="0">
                        <a:lnSpc>
                          <a:spcPct val="115000"/>
                        </a:lnSpc>
                        <a:spcBef>
                          <a:spcPts val="300"/>
                        </a:spcBef>
                        <a:spcAft>
                          <a:spcPts val="300"/>
                        </a:spcAft>
                      </a:pPr>
                      <a:r>
                        <a:rPr lang="en-US" sz="1200" b="1" dirty="0">
                          <a:latin typeface="Arial Narrow"/>
                          <a:ea typeface="Times New Roman"/>
                          <a:cs typeface="Times New Roman"/>
                        </a:rPr>
                        <a:t>Rapid ice-melt </a:t>
                      </a:r>
                      <a:r>
                        <a:rPr lang="en-US" sz="1200" b="1" dirty="0" smtClean="0">
                          <a:latin typeface="Arial Narrow"/>
                          <a:ea typeface="Times New Roman"/>
                          <a:cs typeface="Times New Roman"/>
                        </a:rPr>
                        <a:t>scenario</a:t>
                      </a:r>
                      <a:endParaRPr lang="en-US" sz="1200" dirty="0">
                        <a:latin typeface="Calibri"/>
                        <a:ea typeface="Calibri"/>
                        <a:cs typeface="Times New Roman"/>
                      </a:endParaRPr>
                    </a:p>
                  </a:txBody>
                  <a:tcPr marL="71182" marR="711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5F91"/>
                    </a:solidFill>
                  </a:tcPr>
                </a:tc>
                <a:tc>
                  <a:txBody>
                    <a:bodyPr/>
                    <a:lstStyle/>
                    <a:p>
                      <a:pPr marL="0" marR="0" algn="ctr">
                        <a:lnSpc>
                          <a:spcPct val="115000"/>
                        </a:lnSpc>
                        <a:spcBef>
                          <a:spcPts val="300"/>
                        </a:spcBef>
                        <a:spcAft>
                          <a:spcPts val="300"/>
                        </a:spcAft>
                      </a:pPr>
                      <a:r>
                        <a:rPr lang="en-US" sz="1200">
                          <a:latin typeface="Arial Narrow"/>
                          <a:ea typeface="Calibri"/>
                          <a:cs typeface="Times New Roman"/>
                        </a:rPr>
                        <a:t>NA</a:t>
                      </a:r>
                      <a:endParaRPr lang="en-US" sz="1200">
                        <a:latin typeface="Calibri"/>
                        <a:ea typeface="Calibri"/>
                        <a:cs typeface="Times New Roman"/>
                      </a:endParaRPr>
                    </a:p>
                  </a:txBody>
                  <a:tcPr marL="71182" marR="711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marL="0" marR="0" algn="ctr">
                        <a:lnSpc>
                          <a:spcPct val="115000"/>
                        </a:lnSpc>
                        <a:spcBef>
                          <a:spcPts val="300"/>
                        </a:spcBef>
                        <a:spcAft>
                          <a:spcPts val="300"/>
                        </a:spcAft>
                      </a:pPr>
                      <a:r>
                        <a:rPr lang="en-US" sz="1200" dirty="0">
                          <a:latin typeface="Arial Narrow"/>
                          <a:ea typeface="Calibri"/>
                          <a:cs typeface="Times New Roman"/>
                        </a:rPr>
                        <a:t>~ 5 to 10 in </a:t>
                      </a:r>
                      <a:endParaRPr lang="en-US" sz="1200" dirty="0">
                        <a:latin typeface="Calibri"/>
                        <a:ea typeface="Calibri"/>
                        <a:cs typeface="Times New Roman"/>
                      </a:endParaRPr>
                    </a:p>
                  </a:txBody>
                  <a:tcPr marL="71182" marR="711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marL="0" marR="0" algn="ctr">
                        <a:lnSpc>
                          <a:spcPct val="115000"/>
                        </a:lnSpc>
                        <a:spcBef>
                          <a:spcPts val="300"/>
                        </a:spcBef>
                        <a:spcAft>
                          <a:spcPts val="300"/>
                        </a:spcAft>
                      </a:pPr>
                      <a:r>
                        <a:rPr lang="en-US" sz="1200" dirty="0">
                          <a:latin typeface="Arial Narrow"/>
                          <a:ea typeface="Calibri"/>
                          <a:cs typeface="Times New Roman"/>
                        </a:rPr>
                        <a:t>~ 19 to 29 in</a:t>
                      </a:r>
                      <a:endParaRPr lang="en-US" sz="1200" dirty="0">
                        <a:latin typeface="Calibri"/>
                        <a:ea typeface="Calibri"/>
                        <a:cs typeface="Times New Roman"/>
                      </a:endParaRPr>
                    </a:p>
                  </a:txBody>
                  <a:tcPr marL="71182" marR="711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marL="0" marR="0" algn="ctr">
                        <a:lnSpc>
                          <a:spcPct val="115000"/>
                        </a:lnSpc>
                        <a:spcBef>
                          <a:spcPts val="300"/>
                        </a:spcBef>
                        <a:spcAft>
                          <a:spcPts val="300"/>
                        </a:spcAft>
                      </a:pPr>
                      <a:r>
                        <a:rPr lang="en-US" sz="1200" dirty="0">
                          <a:latin typeface="Arial Narrow"/>
                          <a:ea typeface="Calibri"/>
                          <a:cs typeface="Times New Roman"/>
                        </a:rPr>
                        <a:t>~ 41 to 55 in</a:t>
                      </a:r>
                      <a:endParaRPr lang="en-US" sz="1200" dirty="0">
                        <a:latin typeface="Calibri"/>
                        <a:ea typeface="Calibri"/>
                        <a:cs typeface="Times New Roman"/>
                      </a:endParaRPr>
                    </a:p>
                  </a:txBody>
                  <a:tcPr marL="71182" marR="711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r>
            </a:tbl>
          </a:graphicData>
        </a:graphic>
      </p:graphicFrame>
      <p:sp>
        <p:nvSpPr>
          <p:cNvPr id="6" name="Slide Number Placeholder 5"/>
          <p:cNvSpPr>
            <a:spLocks noGrp="1"/>
          </p:cNvSpPr>
          <p:nvPr>
            <p:ph type="sldNum" sz="quarter" idx="12"/>
          </p:nvPr>
        </p:nvSpPr>
        <p:spPr/>
        <p:txBody>
          <a:bodyPr/>
          <a:lstStyle/>
          <a:p>
            <a:pPr>
              <a:defRPr/>
            </a:pPr>
            <a:fld id="{F5F1423D-F123-4206-8635-72DEBA8641B1}" type="slidenum">
              <a:rPr lang="en-US"/>
              <a:pPr>
                <a:defRPr/>
              </a:pPr>
              <a:t>8</a:t>
            </a:fld>
            <a:endParaRPr lang="en-US" dirty="0"/>
          </a:p>
        </p:txBody>
      </p:sp>
      <p:sp>
        <p:nvSpPr>
          <p:cNvPr id="25642" name="Rectangle 7"/>
          <p:cNvSpPr>
            <a:spLocks noChangeArrowheads="1"/>
          </p:cNvSpPr>
          <p:nvPr/>
        </p:nvSpPr>
        <p:spPr bwMode="auto">
          <a:xfrm>
            <a:off x="5500688" y="1295400"/>
            <a:ext cx="2895600" cy="276225"/>
          </a:xfrm>
          <a:prstGeom prst="rect">
            <a:avLst/>
          </a:prstGeom>
          <a:noFill/>
          <a:ln w="9525">
            <a:noFill/>
            <a:miter lim="800000"/>
            <a:headEnd/>
            <a:tailEnd/>
          </a:ln>
        </p:spPr>
        <p:txBody>
          <a:bodyPr anchor="ctr">
            <a:spAutoFit/>
          </a:bodyPr>
          <a:lstStyle/>
          <a:p>
            <a:pPr eaLnBrk="0" hangingPunct="0"/>
            <a:r>
              <a:rPr lang="en-US" sz="1200" b="1">
                <a:latin typeface="Arial Narrow" pitchFamily="34" charset="0"/>
              </a:rPr>
              <a:t>Baseline Climate and Mean Annual Changes</a:t>
            </a:r>
            <a:endParaRPr lang="en-US"/>
          </a:p>
        </p:txBody>
      </p:sp>
      <p:sp>
        <p:nvSpPr>
          <p:cNvPr id="25643" name="TextBox 8"/>
          <p:cNvSpPr txBox="1">
            <a:spLocks noChangeArrowheads="1"/>
          </p:cNvSpPr>
          <p:nvPr/>
        </p:nvSpPr>
        <p:spPr bwMode="auto">
          <a:xfrm>
            <a:off x="7696200" y="6172200"/>
            <a:ext cx="1371600" cy="246062"/>
          </a:xfrm>
          <a:prstGeom prst="rect">
            <a:avLst/>
          </a:prstGeom>
          <a:noFill/>
          <a:ln w="9525">
            <a:noFill/>
            <a:miter lim="800000"/>
            <a:headEnd/>
            <a:tailEnd/>
          </a:ln>
        </p:spPr>
        <p:txBody>
          <a:bodyPr>
            <a:spAutoFit/>
          </a:bodyPr>
          <a:lstStyle/>
          <a:p>
            <a:r>
              <a:rPr lang="en-US" sz="1000" dirty="0"/>
              <a:t>Source: NPCC, 2010</a:t>
            </a:r>
          </a:p>
        </p:txBody>
      </p:sp>
      <p:sp>
        <p:nvSpPr>
          <p:cNvPr id="25644" name="Rectangle 8"/>
          <p:cNvSpPr>
            <a:spLocks noChangeArrowheads="1"/>
          </p:cNvSpPr>
          <p:nvPr/>
        </p:nvSpPr>
        <p:spPr bwMode="auto">
          <a:xfrm>
            <a:off x="2192338" y="4162425"/>
            <a:ext cx="5334000" cy="461963"/>
          </a:xfrm>
          <a:prstGeom prst="rect">
            <a:avLst/>
          </a:prstGeom>
          <a:noFill/>
          <a:ln w="9525">
            <a:noFill/>
            <a:miter lim="800000"/>
            <a:headEnd/>
            <a:tailEnd/>
          </a:ln>
        </p:spPr>
        <p:txBody>
          <a:bodyPr anchor="ctr">
            <a:spAutoFit/>
          </a:bodyPr>
          <a:lstStyle/>
          <a:p>
            <a:pPr eaLnBrk="0" hangingPunct="0"/>
            <a:r>
              <a:rPr lang="en-US" sz="800"/>
              <a:t>Shown is minimum, the middle 67% of values, and maximum values from model-based probabilities; temperatures ranges are rounded to the nearest half-degree, precipitation to the nearest 5%, and sea level rise to the nearest inch.  </a:t>
            </a:r>
          </a:p>
        </p:txBody>
      </p:sp>
      <p:sp>
        <p:nvSpPr>
          <p:cNvPr id="25645" name="TextBox 8"/>
          <p:cNvSpPr txBox="1">
            <a:spLocks noChangeArrowheads="1"/>
          </p:cNvSpPr>
          <p:nvPr/>
        </p:nvSpPr>
        <p:spPr bwMode="auto">
          <a:xfrm>
            <a:off x="1066800" y="4648200"/>
            <a:ext cx="7467600" cy="1616075"/>
          </a:xfrm>
          <a:prstGeom prst="rect">
            <a:avLst/>
          </a:prstGeom>
          <a:noFill/>
          <a:ln w="9525">
            <a:noFill/>
            <a:miter lim="800000"/>
            <a:headEnd/>
            <a:tailEnd/>
          </a:ln>
        </p:spPr>
        <p:txBody>
          <a:bodyPr>
            <a:spAutoFit/>
          </a:bodyPr>
          <a:lstStyle/>
          <a:p>
            <a:pPr algn="ctr"/>
            <a:r>
              <a:rPr lang="en-US" sz="2000" b="1" i="1"/>
              <a:t>- Stakeholders requested the central range of values along with the maximum and minimum values be shown  </a:t>
            </a:r>
          </a:p>
          <a:p>
            <a:pPr algn="ctr"/>
            <a:endParaRPr lang="en-US" sz="2000" b="1" i="1"/>
          </a:p>
          <a:p>
            <a:pPr algn="ctr"/>
            <a:r>
              <a:rPr lang="en-US" sz="2000" b="1" i="1"/>
              <a:t>- Climate information was presented in a “tearsheet” format </a:t>
            </a:r>
          </a:p>
          <a:p>
            <a:pPr algn="ctr"/>
            <a:r>
              <a:rPr lang="en-US" sz="2000" b="1" i="1"/>
              <a:t>so that stakeholders could easily reference it </a:t>
            </a:r>
          </a:p>
        </p:txBody>
      </p:sp>
      <p:sp>
        <p:nvSpPr>
          <p:cNvPr id="9" name="Rounded Rectangle 8"/>
          <p:cNvSpPr/>
          <p:nvPr/>
        </p:nvSpPr>
        <p:spPr>
          <a:xfrm>
            <a:off x="1524000" y="152400"/>
            <a:ext cx="5867400" cy="914400"/>
          </a:xfrm>
          <a:prstGeom prst="roundRect">
            <a:avLst/>
          </a:prstGeom>
          <a:solidFill>
            <a:schemeClr val="accent6">
              <a:lumMod val="50000"/>
              <a:alpha val="1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1863433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457200" y="-228600"/>
            <a:ext cx="8229600" cy="990600"/>
          </a:xfrm>
        </p:spPr>
        <p:txBody>
          <a:bodyPr/>
          <a:lstStyle/>
          <a:p>
            <a:pPr eaLnBrk="1" hangingPunct="1"/>
            <a:r>
              <a:rPr lang="en-US" b="1" dirty="0" smtClean="0"/>
              <a:t>Extreme Events </a:t>
            </a:r>
          </a:p>
        </p:txBody>
      </p:sp>
      <p:sp>
        <p:nvSpPr>
          <p:cNvPr id="4" name="Slide Number Placeholder 3"/>
          <p:cNvSpPr>
            <a:spLocks noGrp="1"/>
          </p:cNvSpPr>
          <p:nvPr>
            <p:ph type="sldNum" sz="quarter" idx="12"/>
          </p:nvPr>
        </p:nvSpPr>
        <p:spPr/>
        <p:txBody>
          <a:bodyPr/>
          <a:lstStyle/>
          <a:p>
            <a:pPr>
              <a:defRPr/>
            </a:pPr>
            <a:fld id="{43080CB2-DA85-4FB6-9537-2ACC2442EEB9}" type="slidenum">
              <a:rPr lang="en-US"/>
              <a:pPr>
                <a:defRPr/>
              </a:pPr>
              <a:t>9</a:t>
            </a:fld>
            <a:endParaRPr lang="en-US"/>
          </a:p>
        </p:txBody>
      </p:sp>
      <p:graphicFrame>
        <p:nvGraphicFramePr>
          <p:cNvPr id="8" name="Table 7"/>
          <p:cNvGraphicFramePr>
            <a:graphicFrameLocks noGrp="1"/>
          </p:cNvGraphicFramePr>
          <p:nvPr/>
        </p:nvGraphicFramePr>
        <p:xfrm>
          <a:off x="152400" y="1219200"/>
          <a:ext cx="5257799" cy="5410200"/>
        </p:xfrm>
        <a:graphic>
          <a:graphicData uri="http://schemas.openxmlformats.org/drawingml/2006/table">
            <a:tbl>
              <a:tblPr/>
              <a:tblGrid>
                <a:gridCol w="375402"/>
                <a:gridCol w="1394350"/>
                <a:gridCol w="750806"/>
                <a:gridCol w="1128372"/>
                <a:gridCol w="858063"/>
                <a:gridCol w="750806"/>
              </a:tblGrid>
              <a:tr h="703903">
                <a:tc>
                  <a:txBody>
                    <a:bodyPr/>
                    <a:lstStyle/>
                    <a:p>
                      <a:pPr marL="0" marR="0" algn="just">
                        <a:lnSpc>
                          <a:spcPct val="115000"/>
                        </a:lnSpc>
                        <a:spcBef>
                          <a:spcPts val="0"/>
                        </a:spcBef>
                        <a:spcAft>
                          <a:spcPts val="600"/>
                        </a:spcAft>
                      </a:pPr>
                      <a:endParaRPr lang="en-US" sz="1000" dirty="0">
                        <a:latin typeface="Calibri"/>
                        <a:ea typeface="Calibri"/>
                        <a:cs typeface="Times New Roman"/>
                      </a:endParaRPr>
                    </a:p>
                  </a:txBody>
                  <a:tcPr marL="34474" marR="34474" marT="0" marB="0">
                    <a:lnL w="12700" cap="flat" cmpd="sng" algn="ctr">
                      <a:solidFill>
                        <a:srgbClr val="404040"/>
                      </a:solidFill>
                      <a:prstDash val="solid"/>
                      <a:round/>
                      <a:headEnd type="none" w="med" len="med"/>
                      <a:tailEnd type="none" w="med" len="med"/>
                    </a:lnL>
                    <a:lnR w="12700" cap="flat" cmpd="sng" algn="ctr">
                      <a:solidFill>
                        <a:srgbClr val="404040"/>
                      </a:solidFill>
                      <a:prstDash val="solid"/>
                      <a:round/>
                      <a:headEnd type="none" w="med" len="med"/>
                      <a:tailEnd type="none" w="med" len="med"/>
                    </a:lnR>
                    <a:lnT w="12700" cap="flat" cmpd="sng" algn="ctr">
                      <a:solidFill>
                        <a:srgbClr val="404040"/>
                      </a:solidFill>
                      <a:prstDash val="solid"/>
                      <a:round/>
                      <a:headEnd type="none" w="med" len="med"/>
                      <a:tailEnd type="none" w="med" len="med"/>
                    </a:lnT>
                    <a:lnB w="12700" cap="flat" cmpd="sng" algn="ctr">
                      <a:solidFill>
                        <a:srgbClr val="40404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600"/>
                        </a:spcAft>
                      </a:pPr>
                      <a:r>
                        <a:rPr lang="en-US" sz="1000" b="1" dirty="0">
                          <a:solidFill>
                            <a:srgbClr val="000000"/>
                          </a:solidFill>
                          <a:latin typeface="Arial Narrow"/>
                          <a:ea typeface="Calibri"/>
                          <a:cs typeface="Times New Roman"/>
                        </a:rPr>
                        <a:t>Extreme Event</a:t>
                      </a:r>
                      <a:endParaRPr lang="en-US" sz="1000" dirty="0">
                        <a:latin typeface="Calibri"/>
                        <a:ea typeface="Calibri"/>
                        <a:cs typeface="Times New Roman"/>
                      </a:endParaRPr>
                    </a:p>
                  </a:txBody>
                  <a:tcPr marL="34474" marR="34474" marT="0" marB="0">
                    <a:lnL w="12700" cap="flat" cmpd="sng" algn="ctr">
                      <a:solidFill>
                        <a:srgbClr val="404040"/>
                      </a:solidFill>
                      <a:prstDash val="solid"/>
                      <a:round/>
                      <a:headEnd type="none" w="med" len="med"/>
                      <a:tailEnd type="none" w="med" len="med"/>
                    </a:lnL>
                    <a:lnR w="12700" cap="flat" cmpd="sng" algn="ctr">
                      <a:solidFill>
                        <a:srgbClr val="404040"/>
                      </a:solidFill>
                      <a:prstDash val="solid"/>
                      <a:round/>
                      <a:headEnd type="none" w="med" len="med"/>
                      <a:tailEnd type="none" w="med" len="med"/>
                    </a:lnR>
                    <a:lnT w="12700" cap="flat" cmpd="sng" algn="ctr">
                      <a:solidFill>
                        <a:srgbClr val="404040"/>
                      </a:solidFill>
                      <a:prstDash val="solid"/>
                      <a:round/>
                      <a:headEnd type="none" w="med" len="med"/>
                      <a:tailEnd type="none" w="med" len="med"/>
                    </a:lnT>
                    <a:lnB w="12700" cap="flat" cmpd="sng" algn="ctr">
                      <a:solidFill>
                        <a:srgbClr val="40404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0"/>
                        </a:spcAft>
                      </a:pPr>
                      <a:r>
                        <a:rPr lang="en-US" sz="1000" b="1" i="1">
                          <a:solidFill>
                            <a:srgbClr val="000000"/>
                          </a:solidFill>
                          <a:latin typeface="Arial Narrow"/>
                          <a:ea typeface="Calibri"/>
                          <a:cs typeface="Times New Roman"/>
                        </a:rPr>
                        <a:t>Baseline </a:t>
                      </a:r>
                      <a:endParaRPr lang="en-US" sz="1000">
                        <a:latin typeface="Calibri"/>
                        <a:ea typeface="Calibri"/>
                        <a:cs typeface="Times New Roman"/>
                      </a:endParaRPr>
                    </a:p>
                    <a:p>
                      <a:pPr marL="0" marR="0" algn="ctr">
                        <a:lnSpc>
                          <a:spcPct val="115000"/>
                        </a:lnSpc>
                        <a:spcBef>
                          <a:spcPts val="0"/>
                        </a:spcBef>
                        <a:spcAft>
                          <a:spcPts val="0"/>
                        </a:spcAft>
                      </a:pPr>
                      <a:r>
                        <a:rPr lang="en-US" sz="1000" b="1" i="1">
                          <a:solidFill>
                            <a:srgbClr val="000000"/>
                          </a:solidFill>
                          <a:latin typeface="Arial Narrow"/>
                          <a:ea typeface="Calibri"/>
                          <a:cs typeface="Times New Roman"/>
                        </a:rPr>
                        <a:t>(1971- 2000)</a:t>
                      </a:r>
                      <a:endParaRPr lang="en-US" sz="1000">
                        <a:latin typeface="Calibri"/>
                        <a:ea typeface="Calibri"/>
                        <a:cs typeface="Times New Roman"/>
                      </a:endParaRPr>
                    </a:p>
                  </a:txBody>
                  <a:tcPr marL="34474" marR="34474" marT="0" marB="0">
                    <a:lnL w="12700" cap="flat" cmpd="sng" algn="ctr">
                      <a:solidFill>
                        <a:srgbClr val="404040"/>
                      </a:solidFill>
                      <a:prstDash val="solid"/>
                      <a:round/>
                      <a:headEnd type="none" w="med" len="med"/>
                      <a:tailEnd type="none" w="med" len="med"/>
                    </a:lnL>
                    <a:lnR w="12700" cap="flat" cmpd="sng" algn="ctr">
                      <a:solidFill>
                        <a:srgbClr val="404040"/>
                      </a:solidFill>
                      <a:prstDash val="solid"/>
                      <a:round/>
                      <a:headEnd type="none" w="med" len="med"/>
                      <a:tailEnd type="none" w="med" len="med"/>
                    </a:lnR>
                    <a:lnT w="12700" cap="flat" cmpd="sng" algn="ctr">
                      <a:solidFill>
                        <a:srgbClr val="404040"/>
                      </a:solidFill>
                      <a:prstDash val="solid"/>
                      <a:round/>
                      <a:headEnd type="none" w="med" len="med"/>
                      <a:tailEnd type="none" w="med" len="med"/>
                    </a:lnT>
                    <a:lnB w="12700" cap="flat" cmpd="sng" algn="ctr">
                      <a:solidFill>
                        <a:srgbClr val="40404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600"/>
                        </a:spcAft>
                      </a:pPr>
                      <a:r>
                        <a:rPr lang="en-US" sz="1000" b="1" dirty="0">
                          <a:solidFill>
                            <a:srgbClr val="000000"/>
                          </a:solidFill>
                          <a:latin typeface="Arial Narrow"/>
                          <a:ea typeface="Calibri"/>
                          <a:cs typeface="Times New Roman"/>
                        </a:rPr>
                        <a:t>2020s</a:t>
                      </a:r>
                      <a:endParaRPr lang="en-US" sz="1000" dirty="0">
                        <a:latin typeface="Calibri"/>
                        <a:ea typeface="Calibri"/>
                        <a:cs typeface="Times New Roman"/>
                      </a:endParaRPr>
                    </a:p>
                  </a:txBody>
                  <a:tcPr marL="34474" marR="34474" marT="0" marB="0">
                    <a:lnL w="12700" cap="flat" cmpd="sng" algn="ctr">
                      <a:solidFill>
                        <a:srgbClr val="404040"/>
                      </a:solidFill>
                      <a:prstDash val="solid"/>
                      <a:round/>
                      <a:headEnd type="none" w="med" len="med"/>
                      <a:tailEnd type="none" w="med" len="med"/>
                    </a:lnL>
                    <a:lnR w="12700" cap="flat" cmpd="sng" algn="ctr">
                      <a:solidFill>
                        <a:srgbClr val="404040"/>
                      </a:solidFill>
                      <a:prstDash val="solid"/>
                      <a:round/>
                      <a:headEnd type="none" w="med" len="med"/>
                      <a:tailEnd type="none" w="med" len="med"/>
                    </a:lnR>
                    <a:lnT w="12700" cap="flat" cmpd="sng" algn="ctr">
                      <a:solidFill>
                        <a:srgbClr val="404040"/>
                      </a:solidFill>
                      <a:prstDash val="solid"/>
                      <a:round/>
                      <a:headEnd type="none" w="med" len="med"/>
                      <a:tailEnd type="none" w="med" len="med"/>
                    </a:lnT>
                    <a:lnB w="12700" cap="flat" cmpd="sng" algn="ctr">
                      <a:solidFill>
                        <a:srgbClr val="40404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600"/>
                        </a:spcAft>
                      </a:pPr>
                      <a:r>
                        <a:rPr lang="en-US" sz="1000" b="1">
                          <a:solidFill>
                            <a:srgbClr val="000000"/>
                          </a:solidFill>
                          <a:latin typeface="Arial Narrow"/>
                          <a:ea typeface="Calibri"/>
                          <a:cs typeface="Times New Roman"/>
                        </a:rPr>
                        <a:t>2050s</a:t>
                      </a:r>
                      <a:endParaRPr lang="en-US" sz="1000">
                        <a:latin typeface="Calibri"/>
                        <a:ea typeface="Calibri"/>
                        <a:cs typeface="Times New Roman"/>
                      </a:endParaRPr>
                    </a:p>
                  </a:txBody>
                  <a:tcPr marL="34474" marR="34474" marT="0" marB="0">
                    <a:lnL w="12700" cap="flat" cmpd="sng" algn="ctr">
                      <a:solidFill>
                        <a:srgbClr val="404040"/>
                      </a:solidFill>
                      <a:prstDash val="solid"/>
                      <a:round/>
                      <a:headEnd type="none" w="med" len="med"/>
                      <a:tailEnd type="none" w="med" len="med"/>
                    </a:lnL>
                    <a:lnR w="12700" cap="flat" cmpd="sng" algn="ctr">
                      <a:solidFill>
                        <a:srgbClr val="404040"/>
                      </a:solidFill>
                      <a:prstDash val="solid"/>
                      <a:round/>
                      <a:headEnd type="none" w="med" len="med"/>
                      <a:tailEnd type="none" w="med" len="med"/>
                    </a:lnR>
                    <a:lnT w="12700" cap="flat" cmpd="sng" algn="ctr">
                      <a:solidFill>
                        <a:srgbClr val="404040"/>
                      </a:solidFill>
                      <a:prstDash val="solid"/>
                      <a:round/>
                      <a:headEnd type="none" w="med" len="med"/>
                      <a:tailEnd type="none" w="med" len="med"/>
                    </a:lnT>
                    <a:lnB w="12700" cap="flat" cmpd="sng" algn="ctr">
                      <a:solidFill>
                        <a:srgbClr val="404040"/>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600"/>
                        </a:spcAft>
                      </a:pPr>
                      <a:r>
                        <a:rPr lang="en-US" sz="1000" b="1">
                          <a:solidFill>
                            <a:srgbClr val="000000"/>
                          </a:solidFill>
                          <a:latin typeface="Arial Narrow"/>
                          <a:ea typeface="Calibri"/>
                          <a:cs typeface="Times New Roman"/>
                        </a:rPr>
                        <a:t>2080s</a:t>
                      </a:r>
                      <a:endParaRPr lang="en-US" sz="1000">
                        <a:latin typeface="Calibri"/>
                        <a:ea typeface="Calibri"/>
                        <a:cs typeface="Times New Roman"/>
                      </a:endParaRPr>
                    </a:p>
                  </a:txBody>
                  <a:tcPr marL="34474" marR="34474" marT="0" marB="0">
                    <a:lnL w="12700" cap="flat" cmpd="sng" algn="ctr">
                      <a:solidFill>
                        <a:srgbClr val="404040"/>
                      </a:solidFill>
                      <a:prstDash val="solid"/>
                      <a:round/>
                      <a:headEnd type="none" w="med" len="med"/>
                      <a:tailEnd type="none" w="med" len="med"/>
                    </a:lnL>
                    <a:lnR w="12700" cap="flat" cmpd="sng" algn="ctr">
                      <a:solidFill>
                        <a:srgbClr val="404040"/>
                      </a:solidFill>
                      <a:prstDash val="solid"/>
                      <a:round/>
                      <a:headEnd type="none" w="med" len="med"/>
                      <a:tailEnd type="none" w="med" len="med"/>
                    </a:lnR>
                    <a:lnT w="12700" cap="flat" cmpd="sng" algn="ctr">
                      <a:solidFill>
                        <a:srgbClr val="404040"/>
                      </a:solidFill>
                      <a:prstDash val="solid"/>
                      <a:round/>
                      <a:headEnd type="none" w="med" len="med"/>
                      <a:tailEnd type="none" w="med" len="med"/>
                    </a:lnT>
                    <a:lnB w="12700" cap="flat" cmpd="sng" algn="ctr">
                      <a:solidFill>
                        <a:srgbClr val="404040"/>
                      </a:solidFill>
                      <a:prstDash val="solid"/>
                      <a:round/>
                      <a:headEnd type="none" w="med" len="med"/>
                      <a:tailEnd type="none" w="med" len="med"/>
                    </a:lnB>
                    <a:solidFill>
                      <a:srgbClr val="FFFFFF"/>
                    </a:solidFill>
                  </a:tcPr>
                </a:tc>
              </a:tr>
              <a:tr h="1173173">
                <a:tc rowSpan="2">
                  <a:txBody>
                    <a:bodyPr/>
                    <a:lstStyle/>
                    <a:p>
                      <a:pPr marL="71755" marR="71755" algn="ctr">
                        <a:lnSpc>
                          <a:spcPct val="115000"/>
                        </a:lnSpc>
                        <a:spcBef>
                          <a:spcPts val="0"/>
                        </a:spcBef>
                        <a:spcAft>
                          <a:spcPts val="1200"/>
                        </a:spcAft>
                      </a:pPr>
                      <a:r>
                        <a:rPr lang="en-US" sz="1000" b="1" dirty="0" smtClean="0">
                          <a:latin typeface="Arial Narrow"/>
                          <a:ea typeface="Calibri"/>
                          <a:cs typeface="Times New Roman"/>
                        </a:rPr>
                        <a:t>Heat waves </a:t>
                      </a:r>
                      <a:r>
                        <a:rPr lang="en-US" sz="1000" b="1" dirty="0">
                          <a:latin typeface="Arial Narrow"/>
                          <a:ea typeface="Calibri"/>
                          <a:cs typeface="Times New Roman"/>
                        </a:rPr>
                        <a:t>&amp; Cold Events</a:t>
                      </a:r>
                      <a:endParaRPr lang="en-US" sz="1000" dirty="0">
                        <a:latin typeface="Calibri"/>
                        <a:ea typeface="Calibri"/>
                        <a:cs typeface="Times New Roman"/>
                      </a:endParaRPr>
                    </a:p>
                  </a:txBody>
                  <a:tcPr marL="34474" marR="34474" marT="0" marB="0" vert="vert270" anchor="ctr">
                    <a:lnL w="12700" cap="flat" cmpd="sng" algn="ctr">
                      <a:solidFill>
                        <a:srgbClr val="404040"/>
                      </a:solidFill>
                      <a:prstDash val="solid"/>
                      <a:round/>
                      <a:headEnd type="none" w="med" len="med"/>
                      <a:tailEnd type="none" w="med" len="med"/>
                    </a:lnL>
                    <a:lnR w="12700" cap="flat" cmpd="sng" algn="ctr">
                      <a:solidFill>
                        <a:srgbClr val="404040"/>
                      </a:solidFill>
                      <a:prstDash val="solid"/>
                      <a:round/>
                      <a:headEnd type="none" w="med" len="med"/>
                      <a:tailEnd type="none" w="med" len="med"/>
                    </a:lnR>
                    <a:lnT w="12700" cap="flat" cmpd="sng" algn="ctr">
                      <a:solidFill>
                        <a:srgbClr val="404040"/>
                      </a:solidFill>
                      <a:prstDash val="solid"/>
                      <a:round/>
                      <a:headEnd type="none" w="med" len="med"/>
                      <a:tailEnd type="none" w="med" len="med"/>
                    </a:lnT>
                    <a:lnB w="12700" cap="flat" cmpd="sng" algn="ctr">
                      <a:solidFill>
                        <a:srgbClr val="404040"/>
                      </a:solidFill>
                      <a:prstDash val="solid"/>
                      <a:round/>
                      <a:headEnd type="none" w="med" len="med"/>
                      <a:tailEnd type="none" w="med" len="med"/>
                    </a:lnB>
                    <a:solidFill>
                      <a:srgbClr val="C0504D"/>
                    </a:solidFill>
                  </a:tcPr>
                </a:tc>
                <a:tc>
                  <a:txBody>
                    <a:bodyPr/>
                    <a:lstStyle/>
                    <a:p>
                      <a:pPr marL="160655" marR="0" indent="-114300">
                        <a:lnSpc>
                          <a:spcPct val="115000"/>
                        </a:lnSpc>
                        <a:spcBef>
                          <a:spcPts val="0"/>
                        </a:spcBef>
                        <a:spcAft>
                          <a:spcPts val="0"/>
                        </a:spcAft>
                      </a:pPr>
                      <a:r>
                        <a:rPr lang="en-US" sz="1000" dirty="0">
                          <a:latin typeface="Arial Narrow"/>
                          <a:ea typeface="Calibri"/>
                          <a:cs typeface="Times New Roman"/>
                        </a:rPr>
                        <a:t># of days/year with maximum temperature exceeding: </a:t>
                      </a:r>
                      <a:endParaRPr lang="en-US" sz="1000" dirty="0">
                        <a:latin typeface="Calibri"/>
                        <a:ea typeface="Calibri"/>
                        <a:cs typeface="Times New Roman"/>
                      </a:endParaRPr>
                    </a:p>
                    <a:p>
                      <a:pPr marL="160655" marR="0">
                        <a:lnSpc>
                          <a:spcPct val="115000"/>
                        </a:lnSpc>
                        <a:spcBef>
                          <a:spcPts val="0"/>
                        </a:spcBef>
                        <a:spcAft>
                          <a:spcPts val="0"/>
                        </a:spcAft>
                      </a:pPr>
                      <a:r>
                        <a:rPr lang="en-US" sz="1000" dirty="0" smtClean="0">
                          <a:latin typeface="Arial Narrow"/>
                          <a:ea typeface="Calibri"/>
                          <a:cs typeface="Times New Roman"/>
                        </a:rPr>
                        <a:t>90</a:t>
                      </a:r>
                      <a:r>
                        <a:rPr lang="en-US" sz="1000" dirty="0" smtClean="0">
                          <a:latin typeface="Arial Narrow"/>
                          <a:ea typeface="Calibri"/>
                          <a:cs typeface="Arial Narrow"/>
                        </a:rPr>
                        <a:t>°</a:t>
                      </a:r>
                      <a:r>
                        <a:rPr lang="en-US" sz="1000" dirty="0" smtClean="0">
                          <a:latin typeface="Arial Narrow"/>
                          <a:ea typeface="Calibri"/>
                          <a:cs typeface="Times New Roman"/>
                        </a:rPr>
                        <a:t>F</a:t>
                      </a:r>
                      <a:endParaRPr lang="en-US" sz="1000" dirty="0">
                        <a:latin typeface="Calibri"/>
                        <a:ea typeface="Calibri"/>
                        <a:cs typeface="Times New Roman"/>
                      </a:endParaRPr>
                    </a:p>
                  </a:txBody>
                  <a:tcPr marL="34474" marR="34474" marT="0" marB="0" anchor="ctr">
                    <a:lnL w="12700" cap="flat" cmpd="sng" algn="ctr">
                      <a:solidFill>
                        <a:srgbClr val="404040"/>
                      </a:solidFill>
                      <a:prstDash val="solid"/>
                      <a:round/>
                      <a:headEnd type="none" w="med" len="med"/>
                      <a:tailEnd type="none" w="med" len="med"/>
                    </a:lnL>
                    <a:lnR w="12700" cap="flat" cmpd="sng" algn="ctr">
                      <a:solidFill>
                        <a:srgbClr val="404040"/>
                      </a:solidFill>
                      <a:prstDash val="solid"/>
                      <a:round/>
                      <a:headEnd type="none" w="med" len="med"/>
                      <a:tailEnd type="none" w="med" len="med"/>
                    </a:lnR>
                    <a:lnT w="12700" cap="flat" cmpd="sng" algn="ctr">
                      <a:solidFill>
                        <a:srgbClr val="404040"/>
                      </a:solidFill>
                      <a:prstDash val="solid"/>
                      <a:round/>
                      <a:headEnd type="none" w="med" len="med"/>
                      <a:tailEnd type="none" w="med" len="med"/>
                    </a:lnT>
                    <a:lnB w="12700" cap="flat" cmpd="sng" algn="ctr">
                      <a:solidFill>
                        <a:srgbClr val="404040"/>
                      </a:solidFill>
                      <a:prstDash val="solid"/>
                      <a:round/>
                      <a:headEnd type="none" w="med" len="med"/>
                      <a:tailEnd type="none" w="med" len="med"/>
                    </a:lnB>
                    <a:solidFill>
                      <a:srgbClr val="E5B8B7"/>
                    </a:solidFill>
                  </a:tcPr>
                </a:tc>
                <a:tc>
                  <a:txBody>
                    <a:bodyPr/>
                    <a:lstStyle/>
                    <a:p>
                      <a:pPr marL="0" marR="0" algn="ctr">
                        <a:lnSpc>
                          <a:spcPct val="115000"/>
                        </a:lnSpc>
                        <a:spcBef>
                          <a:spcPts val="0"/>
                        </a:spcBef>
                        <a:spcAft>
                          <a:spcPts val="0"/>
                        </a:spcAft>
                      </a:pPr>
                      <a:endParaRPr lang="en-US" sz="1000" dirty="0">
                        <a:latin typeface="Calibri"/>
                        <a:ea typeface="Calibri"/>
                        <a:cs typeface="Times New Roman"/>
                      </a:endParaRPr>
                    </a:p>
                    <a:p>
                      <a:pPr marL="0" marR="0" algn="ctr">
                        <a:lnSpc>
                          <a:spcPct val="115000"/>
                        </a:lnSpc>
                        <a:spcBef>
                          <a:spcPts val="0"/>
                        </a:spcBef>
                        <a:spcAft>
                          <a:spcPts val="0"/>
                        </a:spcAft>
                      </a:pPr>
                      <a:r>
                        <a:rPr lang="en-US" sz="1000" i="1" dirty="0" smtClean="0">
                          <a:latin typeface="Arial Narrow"/>
                          <a:ea typeface="Calibri"/>
                          <a:cs typeface="Times New Roman"/>
                        </a:rPr>
                        <a:t>14</a:t>
                      </a:r>
                      <a:endParaRPr lang="en-US" sz="1000" dirty="0">
                        <a:latin typeface="Calibri"/>
                        <a:ea typeface="Calibri"/>
                        <a:cs typeface="Times New Roman"/>
                      </a:endParaRPr>
                    </a:p>
                  </a:txBody>
                  <a:tcPr marL="34474" marR="34474" marT="0" marB="0" anchor="ctr">
                    <a:lnL w="12700" cap="flat" cmpd="sng" algn="ctr">
                      <a:solidFill>
                        <a:srgbClr val="404040"/>
                      </a:solidFill>
                      <a:prstDash val="solid"/>
                      <a:round/>
                      <a:headEnd type="none" w="med" len="med"/>
                      <a:tailEnd type="none" w="med" len="med"/>
                    </a:lnL>
                    <a:lnR w="12700" cap="flat" cmpd="sng" algn="ctr">
                      <a:solidFill>
                        <a:srgbClr val="404040"/>
                      </a:solidFill>
                      <a:prstDash val="solid"/>
                      <a:round/>
                      <a:headEnd type="none" w="med" len="med"/>
                      <a:tailEnd type="none" w="med" len="med"/>
                    </a:lnR>
                    <a:lnT w="12700" cap="flat" cmpd="sng" algn="ctr">
                      <a:solidFill>
                        <a:srgbClr val="404040"/>
                      </a:solidFill>
                      <a:prstDash val="solid"/>
                      <a:round/>
                      <a:headEnd type="none" w="med" len="med"/>
                      <a:tailEnd type="none" w="med" len="med"/>
                    </a:lnT>
                    <a:lnB w="12700" cap="flat" cmpd="sng" algn="ctr">
                      <a:solidFill>
                        <a:srgbClr val="404040"/>
                      </a:solidFill>
                      <a:prstDash val="solid"/>
                      <a:round/>
                      <a:headEnd type="none" w="med" len="med"/>
                      <a:tailEnd type="none" w="med" len="med"/>
                    </a:lnB>
                    <a:solidFill>
                      <a:srgbClr val="E5B8B7"/>
                    </a:solidFill>
                  </a:tcPr>
                </a:tc>
                <a:tc>
                  <a:txBody>
                    <a:bodyPr/>
                    <a:lstStyle/>
                    <a:p>
                      <a:pPr marL="0" marR="0" algn="ctr">
                        <a:lnSpc>
                          <a:spcPct val="115000"/>
                        </a:lnSpc>
                        <a:spcBef>
                          <a:spcPts val="0"/>
                        </a:spcBef>
                        <a:spcAft>
                          <a:spcPts val="0"/>
                        </a:spcAft>
                      </a:pPr>
                      <a:endParaRPr lang="en-US" sz="1000" dirty="0">
                        <a:latin typeface="Arial Narrow"/>
                        <a:ea typeface="Calibri"/>
                        <a:cs typeface="Times New Roman"/>
                      </a:endParaRPr>
                    </a:p>
                    <a:p>
                      <a:pPr marL="0" marR="0" algn="ctr">
                        <a:lnSpc>
                          <a:spcPct val="115000"/>
                        </a:lnSpc>
                        <a:spcBef>
                          <a:spcPts val="0"/>
                        </a:spcBef>
                        <a:spcAft>
                          <a:spcPts val="0"/>
                        </a:spcAft>
                      </a:pPr>
                      <a:r>
                        <a:rPr lang="en-US" sz="1000" dirty="0">
                          <a:latin typeface="Arial Narrow"/>
                          <a:ea typeface="Calibri"/>
                          <a:cs typeface="Times New Roman"/>
                        </a:rPr>
                        <a:t>23  to  </a:t>
                      </a:r>
                      <a:r>
                        <a:rPr lang="en-US" sz="1000" dirty="0" smtClean="0">
                          <a:latin typeface="Arial Narrow"/>
                          <a:ea typeface="Calibri"/>
                          <a:cs typeface="Times New Roman"/>
                        </a:rPr>
                        <a:t>29</a:t>
                      </a:r>
                      <a:endParaRPr lang="en-US" sz="1000" dirty="0">
                        <a:latin typeface="Calibri"/>
                        <a:ea typeface="Calibri"/>
                        <a:cs typeface="Times New Roman"/>
                      </a:endParaRPr>
                    </a:p>
                  </a:txBody>
                  <a:tcPr marL="34474" marR="34474" marT="0" marB="0" anchor="ctr">
                    <a:lnL w="12700" cap="flat" cmpd="sng" algn="ctr">
                      <a:solidFill>
                        <a:srgbClr val="404040"/>
                      </a:solidFill>
                      <a:prstDash val="solid"/>
                      <a:round/>
                      <a:headEnd type="none" w="med" len="med"/>
                      <a:tailEnd type="none" w="med" len="med"/>
                    </a:lnL>
                    <a:lnR w="12700" cap="flat" cmpd="sng" algn="ctr">
                      <a:solidFill>
                        <a:srgbClr val="404040"/>
                      </a:solidFill>
                      <a:prstDash val="solid"/>
                      <a:round/>
                      <a:headEnd type="none" w="med" len="med"/>
                      <a:tailEnd type="none" w="med" len="med"/>
                    </a:lnR>
                    <a:lnT w="12700" cap="flat" cmpd="sng" algn="ctr">
                      <a:solidFill>
                        <a:srgbClr val="404040"/>
                      </a:solidFill>
                      <a:prstDash val="solid"/>
                      <a:round/>
                      <a:headEnd type="none" w="med" len="med"/>
                      <a:tailEnd type="none" w="med" len="med"/>
                    </a:lnT>
                    <a:lnB w="12700" cap="flat" cmpd="sng" algn="ctr">
                      <a:solidFill>
                        <a:srgbClr val="404040"/>
                      </a:solidFill>
                      <a:prstDash val="solid"/>
                      <a:round/>
                      <a:headEnd type="none" w="med" len="med"/>
                      <a:tailEnd type="none" w="med" len="med"/>
                    </a:lnB>
                    <a:solidFill>
                      <a:srgbClr val="E5B8B7"/>
                    </a:solidFill>
                  </a:tcPr>
                </a:tc>
                <a:tc>
                  <a:txBody>
                    <a:bodyPr/>
                    <a:lstStyle/>
                    <a:p>
                      <a:pPr marL="0" marR="0" algn="ctr">
                        <a:lnSpc>
                          <a:spcPct val="115000"/>
                        </a:lnSpc>
                        <a:spcBef>
                          <a:spcPts val="0"/>
                        </a:spcBef>
                        <a:spcAft>
                          <a:spcPts val="0"/>
                        </a:spcAft>
                      </a:pPr>
                      <a:endParaRPr lang="en-US" sz="1000" dirty="0">
                        <a:latin typeface="Arial Narrow"/>
                        <a:ea typeface="Calibri"/>
                        <a:cs typeface="Times New Roman"/>
                      </a:endParaRPr>
                    </a:p>
                    <a:p>
                      <a:pPr marL="0" marR="0" algn="ctr">
                        <a:lnSpc>
                          <a:spcPct val="115000"/>
                        </a:lnSpc>
                        <a:spcBef>
                          <a:spcPts val="0"/>
                        </a:spcBef>
                        <a:spcAft>
                          <a:spcPts val="0"/>
                        </a:spcAft>
                      </a:pPr>
                      <a:r>
                        <a:rPr lang="en-US" sz="1000" dirty="0">
                          <a:latin typeface="Arial Narrow"/>
                          <a:ea typeface="Calibri"/>
                          <a:cs typeface="Times New Roman"/>
                        </a:rPr>
                        <a:t>29  to  </a:t>
                      </a:r>
                      <a:r>
                        <a:rPr lang="en-US" sz="1000" dirty="0" smtClean="0">
                          <a:latin typeface="Arial Narrow"/>
                          <a:ea typeface="Calibri"/>
                          <a:cs typeface="Times New Roman"/>
                        </a:rPr>
                        <a:t>45</a:t>
                      </a:r>
                      <a:endParaRPr lang="en-US" sz="1000" dirty="0">
                        <a:latin typeface="Calibri"/>
                        <a:ea typeface="Calibri"/>
                        <a:cs typeface="Times New Roman"/>
                      </a:endParaRPr>
                    </a:p>
                  </a:txBody>
                  <a:tcPr marL="34474" marR="34474" marT="0" marB="0" anchor="ctr">
                    <a:lnL w="12700" cap="flat" cmpd="sng" algn="ctr">
                      <a:solidFill>
                        <a:srgbClr val="404040"/>
                      </a:solidFill>
                      <a:prstDash val="solid"/>
                      <a:round/>
                      <a:headEnd type="none" w="med" len="med"/>
                      <a:tailEnd type="none" w="med" len="med"/>
                    </a:lnL>
                    <a:lnR w="12700" cap="flat" cmpd="sng" algn="ctr">
                      <a:solidFill>
                        <a:srgbClr val="404040"/>
                      </a:solidFill>
                      <a:prstDash val="solid"/>
                      <a:round/>
                      <a:headEnd type="none" w="med" len="med"/>
                      <a:tailEnd type="none" w="med" len="med"/>
                    </a:lnR>
                    <a:lnT w="12700" cap="flat" cmpd="sng" algn="ctr">
                      <a:solidFill>
                        <a:srgbClr val="404040"/>
                      </a:solidFill>
                      <a:prstDash val="solid"/>
                      <a:round/>
                      <a:headEnd type="none" w="med" len="med"/>
                      <a:tailEnd type="none" w="med" len="med"/>
                    </a:lnT>
                    <a:lnB w="12700" cap="flat" cmpd="sng" algn="ctr">
                      <a:solidFill>
                        <a:srgbClr val="404040"/>
                      </a:solidFill>
                      <a:prstDash val="solid"/>
                      <a:round/>
                      <a:headEnd type="none" w="med" len="med"/>
                      <a:tailEnd type="none" w="med" len="med"/>
                    </a:lnB>
                    <a:solidFill>
                      <a:srgbClr val="E5B8B7"/>
                    </a:solidFill>
                  </a:tcPr>
                </a:tc>
                <a:tc>
                  <a:txBody>
                    <a:bodyPr/>
                    <a:lstStyle/>
                    <a:p>
                      <a:pPr marL="0" marR="0" algn="ctr">
                        <a:lnSpc>
                          <a:spcPct val="115000"/>
                        </a:lnSpc>
                        <a:spcBef>
                          <a:spcPts val="0"/>
                        </a:spcBef>
                        <a:spcAft>
                          <a:spcPts val="0"/>
                        </a:spcAft>
                      </a:pPr>
                      <a:endParaRPr lang="en-US" sz="1000" dirty="0">
                        <a:latin typeface="Arial Narrow"/>
                        <a:ea typeface="Calibri"/>
                        <a:cs typeface="Times New Roman"/>
                      </a:endParaRPr>
                    </a:p>
                    <a:p>
                      <a:pPr marL="0" marR="0" algn="ctr">
                        <a:lnSpc>
                          <a:spcPct val="115000"/>
                        </a:lnSpc>
                        <a:spcBef>
                          <a:spcPts val="0"/>
                        </a:spcBef>
                        <a:spcAft>
                          <a:spcPts val="0"/>
                        </a:spcAft>
                      </a:pPr>
                      <a:r>
                        <a:rPr lang="en-US" sz="1000" dirty="0">
                          <a:latin typeface="Arial Narrow"/>
                          <a:ea typeface="Calibri"/>
                          <a:cs typeface="Times New Roman"/>
                        </a:rPr>
                        <a:t>37  to  </a:t>
                      </a:r>
                      <a:r>
                        <a:rPr lang="en-US" sz="1000" dirty="0" smtClean="0">
                          <a:latin typeface="Arial Narrow"/>
                          <a:ea typeface="Calibri"/>
                          <a:cs typeface="Times New Roman"/>
                        </a:rPr>
                        <a:t>64</a:t>
                      </a:r>
                      <a:endParaRPr lang="en-US" sz="1000" dirty="0">
                        <a:latin typeface="Calibri"/>
                        <a:ea typeface="Calibri"/>
                        <a:cs typeface="Times New Roman"/>
                      </a:endParaRPr>
                    </a:p>
                  </a:txBody>
                  <a:tcPr marL="34474" marR="34474" marT="0" marB="0" anchor="ctr">
                    <a:lnL w="12700" cap="flat" cmpd="sng" algn="ctr">
                      <a:solidFill>
                        <a:srgbClr val="404040"/>
                      </a:solidFill>
                      <a:prstDash val="solid"/>
                      <a:round/>
                      <a:headEnd type="none" w="med" len="med"/>
                      <a:tailEnd type="none" w="med" len="med"/>
                    </a:lnL>
                    <a:lnR w="12700" cap="flat" cmpd="sng" algn="ctr">
                      <a:solidFill>
                        <a:srgbClr val="404040"/>
                      </a:solidFill>
                      <a:prstDash val="solid"/>
                      <a:round/>
                      <a:headEnd type="none" w="med" len="med"/>
                      <a:tailEnd type="none" w="med" len="med"/>
                    </a:lnR>
                    <a:lnT w="12700" cap="flat" cmpd="sng" algn="ctr">
                      <a:solidFill>
                        <a:srgbClr val="404040"/>
                      </a:solidFill>
                      <a:prstDash val="solid"/>
                      <a:round/>
                      <a:headEnd type="none" w="med" len="med"/>
                      <a:tailEnd type="none" w="med" len="med"/>
                    </a:lnT>
                    <a:lnB w="12700" cap="flat" cmpd="sng" algn="ctr">
                      <a:solidFill>
                        <a:srgbClr val="404040"/>
                      </a:solidFill>
                      <a:prstDash val="solid"/>
                      <a:round/>
                      <a:headEnd type="none" w="med" len="med"/>
                      <a:tailEnd type="none" w="med" len="med"/>
                    </a:lnB>
                    <a:solidFill>
                      <a:srgbClr val="E5B8B7"/>
                    </a:solidFill>
                  </a:tcPr>
                </a:tc>
              </a:tr>
              <a:tr h="952141">
                <a:tc vMerge="1">
                  <a:txBody>
                    <a:bodyPr/>
                    <a:lstStyle/>
                    <a:p>
                      <a:endParaRPr lang="en-US"/>
                    </a:p>
                  </a:txBody>
                  <a:tcPr/>
                </a:tc>
                <a:tc>
                  <a:txBody>
                    <a:bodyPr/>
                    <a:lstStyle/>
                    <a:p>
                      <a:pPr marL="160655" marR="0" indent="-114300">
                        <a:lnSpc>
                          <a:spcPct val="115000"/>
                        </a:lnSpc>
                        <a:spcBef>
                          <a:spcPts val="0"/>
                        </a:spcBef>
                        <a:spcAft>
                          <a:spcPts val="0"/>
                        </a:spcAft>
                      </a:pPr>
                      <a:r>
                        <a:rPr lang="en-US" sz="1000" dirty="0">
                          <a:latin typeface="Arial Narrow"/>
                          <a:ea typeface="Calibri"/>
                          <a:cs typeface="Times New Roman"/>
                        </a:rPr>
                        <a:t># of days/year with minimum temperature </a:t>
                      </a:r>
                      <a:r>
                        <a:rPr lang="en-US" sz="1000" dirty="0" smtClean="0">
                          <a:latin typeface="Arial Narrow"/>
                          <a:ea typeface="Calibri"/>
                          <a:cs typeface="Times New Roman"/>
                        </a:rPr>
                        <a:t>at or</a:t>
                      </a:r>
                      <a:r>
                        <a:rPr lang="en-US" sz="1000" baseline="0" dirty="0" smtClean="0">
                          <a:latin typeface="Arial Narrow"/>
                          <a:ea typeface="Calibri"/>
                          <a:cs typeface="Times New Roman"/>
                        </a:rPr>
                        <a:t> </a:t>
                      </a:r>
                      <a:r>
                        <a:rPr lang="en-US" sz="1000" dirty="0" smtClean="0">
                          <a:latin typeface="Arial Narrow"/>
                          <a:ea typeface="Calibri"/>
                          <a:cs typeface="Times New Roman"/>
                        </a:rPr>
                        <a:t>below </a:t>
                      </a:r>
                      <a:r>
                        <a:rPr lang="en-US" sz="1000" dirty="0">
                          <a:latin typeface="Arial Narrow"/>
                          <a:ea typeface="Calibri"/>
                          <a:cs typeface="Times New Roman"/>
                        </a:rPr>
                        <a:t>32</a:t>
                      </a:r>
                      <a:r>
                        <a:rPr lang="en-US" sz="1000" dirty="0">
                          <a:latin typeface="Arial Narrow"/>
                          <a:ea typeface="Calibri"/>
                          <a:cs typeface="Arial Narrow"/>
                        </a:rPr>
                        <a:t>°F</a:t>
                      </a:r>
                      <a:endParaRPr lang="en-US" sz="1000" dirty="0">
                        <a:latin typeface="Calibri"/>
                        <a:ea typeface="Calibri"/>
                        <a:cs typeface="Times New Roman"/>
                      </a:endParaRPr>
                    </a:p>
                  </a:txBody>
                  <a:tcPr marL="34474" marR="34474" marT="0" marB="0" anchor="ctr">
                    <a:lnL w="12700" cap="flat" cmpd="sng" algn="ctr">
                      <a:solidFill>
                        <a:srgbClr val="404040"/>
                      </a:solidFill>
                      <a:prstDash val="solid"/>
                      <a:round/>
                      <a:headEnd type="none" w="med" len="med"/>
                      <a:tailEnd type="none" w="med" len="med"/>
                    </a:lnL>
                    <a:lnR w="12700" cap="flat" cmpd="sng" algn="ctr">
                      <a:solidFill>
                        <a:srgbClr val="404040"/>
                      </a:solidFill>
                      <a:prstDash val="solid"/>
                      <a:round/>
                      <a:headEnd type="none" w="med" len="med"/>
                      <a:tailEnd type="none" w="med" len="med"/>
                    </a:lnR>
                    <a:lnT w="12700" cap="flat" cmpd="sng" algn="ctr">
                      <a:solidFill>
                        <a:srgbClr val="404040"/>
                      </a:solidFill>
                      <a:prstDash val="solid"/>
                      <a:round/>
                      <a:headEnd type="none" w="med" len="med"/>
                      <a:tailEnd type="none" w="med" len="med"/>
                    </a:lnT>
                    <a:lnB w="12700" cap="flat" cmpd="sng" algn="ctr">
                      <a:solidFill>
                        <a:srgbClr val="404040"/>
                      </a:solidFill>
                      <a:prstDash val="solid"/>
                      <a:round/>
                      <a:headEnd type="none" w="med" len="med"/>
                      <a:tailEnd type="none" w="med" len="med"/>
                    </a:lnB>
                    <a:solidFill>
                      <a:srgbClr val="E5B8B7"/>
                    </a:solidFill>
                  </a:tcPr>
                </a:tc>
                <a:tc>
                  <a:txBody>
                    <a:bodyPr/>
                    <a:lstStyle/>
                    <a:p>
                      <a:pPr marL="0" marR="0" algn="ctr">
                        <a:lnSpc>
                          <a:spcPct val="115000"/>
                        </a:lnSpc>
                        <a:spcBef>
                          <a:spcPts val="0"/>
                        </a:spcBef>
                        <a:spcAft>
                          <a:spcPts val="0"/>
                        </a:spcAft>
                      </a:pPr>
                      <a:endParaRPr lang="en-US" sz="1000" dirty="0">
                        <a:latin typeface="Calibri"/>
                        <a:ea typeface="Calibri"/>
                        <a:cs typeface="Times New Roman"/>
                      </a:endParaRPr>
                    </a:p>
                    <a:p>
                      <a:pPr marL="0" marR="0" algn="ctr">
                        <a:lnSpc>
                          <a:spcPct val="115000"/>
                        </a:lnSpc>
                        <a:spcBef>
                          <a:spcPts val="0"/>
                        </a:spcBef>
                        <a:spcAft>
                          <a:spcPts val="0"/>
                        </a:spcAft>
                      </a:pPr>
                      <a:r>
                        <a:rPr lang="en-US" sz="1000" i="1" dirty="0">
                          <a:latin typeface="Arial Narrow"/>
                          <a:ea typeface="Calibri"/>
                          <a:cs typeface="Times New Roman"/>
                        </a:rPr>
                        <a:t>72</a:t>
                      </a:r>
                      <a:endParaRPr lang="en-US" sz="1000" dirty="0">
                        <a:latin typeface="Calibri"/>
                        <a:ea typeface="Calibri"/>
                        <a:cs typeface="Times New Roman"/>
                      </a:endParaRPr>
                    </a:p>
                  </a:txBody>
                  <a:tcPr marL="34474" marR="34474" marT="0" marB="0" anchor="ctr">
                    <a:lnL w="12700" cap="flat" cmpd="sng" algn="ctr">
                      <a:solidFill>
                        <a:srgbClr val="404040"/>
                      </a:solidFill>
                      <a:prstDash val="solid"/>
                      <a:round/>
                      <a:headEnd type="none" w="med" len="med"/>
                      <a:tailEnd type="none" w="med" len="med"/>
                    </a:lnL>
                    <a:lnR w="12700" cap="flat" cmpd="sng" algn="ctr">
                      <a:solidFill>
                        <a:srgbClr val="404040"/>
                      </a:solidFill>
                      <a:prstDash val="solid"/>
                      <a:round/>
                      <a:headEnd type="none" w="med" len="med"/>
                      <a:tailEnd type="none" w="med" len="med"/>
                    </a:lnR>
                    <a:lnT w="12700" cap="flat" cmpd="sng" algn="ctr">
                      <a:solidFill>
                        <a:srgbClr val="404040"/>
                      </a:solidFill>
                      <a:prstDash val="solid"/>
                      <a:round/>
                      <a:headEnd type="none" w="med" len="med"/>
                      <a:tailEnd type="none" w="med" len="med"/>
                    </a:lnT>
                    <a:lnB w="12700" cap="flat" cmpd="sng" algn="ctr">
                      <a:solidFill>
                        <a:srgbClr val="404040"/>
                      </a:solidFill>
                      <a:prstDash val="solid"/>
                      <a:round/>
                      <a:headEnd type="none" w="med" len="med"/>
                      <a:tailEnd type="none" w="med" len="med"/>
                    </a:lnB>
                    <a:solidFill>
                      <a:srgbClr val="E5B8B7"/>
                    </a:solidFill>
                  </a:tcPr>
                </a:tc>
                <a:tc>
                  <a:txBody>
                    <a:bodyPr/>
                    <a:lstStyle/>
                    <a:p>
                      <a:pPr marL="0" marR="0" algn="ctr">
                        <a:lnSpc>
                          <a:spcPct val="115000"/>
                        </a:lnSpc>
                        <a:spcBef>
                          <a:spcPts val="0"/>
                        </a:spcBef>
                        <a:spcAft>
                          <a:spcPts val="0"/>
                        </a:spcAft>
                      </a:pPr>
                      <a:endParaRPr lang="en-US" sz="1000" dirty="0">
                        <a:latin typeface="Arial Narrow"/>
                        <a:ea typeface="Calibri"/>
                        <a:cs typeface="Times New Roman"/>
                      </a:endParaRPr>
                    </a:p>
                    <a:p>
                      <a:pPr marL="0" marR="0" algn="ctr">
                        <a:lnSpc>
                          <a:spcPct val="115000"/>
                        </a:lnSpc>
                        <a:spcBef>
                          <a:spcPts val="0"/>
                        </a:spcBef>
                        <a:spcAft>
                          <a:spcPts val="0"/>
                        </a:spcAft>
                      </a:pPr>
                      <a:r>
                        <a:rPr lang="en-US" sz="1000" dirty="0">
                          <a:latin typeface="Arial Narrow"/>
                          <a:ea typeface="Calibri"/>
                          <a:cs typeface="Times New Roman"/>
                        </a:rPr>
                        <a:t>53  to  61</a:t>
                      </a:r>
                      <a:endParaRPr lang="en-US" sz="1000" dirty="0">
                        <a:latin typeface="Calibri"/>
                        <a:ea typeface="Calibri"/>
                        <a:cs typeface="Times New Roman"/>
                      </a:endParaRPr>
                    </a:p>
                  </a:txBody>
                  <a:tcPr marL="34474" marR="34474" marT="0" marB="0" anchor="ctr">
                    <a:lnL w="12700" cap="flat" cmpd="sng" algn="ctr">
                      <a:solidFill>
                        <a:srgbClr val="404040"/>
                      </a:solidFill>
                      <a:prstDash val="solid"/>
                      <a:round/>
                      <a:headEnd type="none" w="med" len="med"/>
                      <a:tailEnd type="none" w="med" len="med"/>
                    </a:lnL>
                    <a:lnR w="12700" cap="flat" cmpd="sng" algn="ctr">
                      <a:solidFill>
                        <a:srgbClr val="404040"/>
                      </a:solidFill>
                      <a:prstDash val="solid"/>
                      <a:round/>
                      <a:headEnd type="none" w="med" len="med"/>
                      <a:tailEnd type="none" w="med" len="med"/>
                    </a:lnR>
                    <a:lnT w="12700" cap="flat" cmpd="sng" algn="ctr">
                      <a:solidFill>
                        <a:srgbClr val="404040"/>
                      </a:solidFill>
                      <a:prstDash val="solid"/>
                      <a:round/>
                      <a:headEnd type="none" w="med" len="med"/>
                      <a:tailEnd type="none" w="med" len="med"/>
                    </a:lnT>
                    <a:lnB w="12700" cap="flat" cmpd="sng" algn="ctr">
                      <a:solidFill>
                        <a:srgbClr val="404040"/>
                      </a:solidFill>
                      <a:prstDash val="solid"/>
                      <a:round/>
                      <a:headEnd type="none" w="med" len="med"/>
                      <a:tailEnd type="none" w="med" len="med"/>
                    </a:lnB>
                    <a:solidFill>
                      <a:srgbClr val="E5B8B7"/>
                    </a:solidFill>
                  </a:tcPr>
                </a:tc>
                <a:tc>
                  <a:txBody>
                    <a:bodyPr/>
                    <a:lstStyle/>
                    <a:p>
                      <a:pPr marL="0" marR="0" algn="ctr">
                        <a:lnSpc>
                          <a:spcPct val="115000"/>
                        </a:lnSpc>
                        <a:spcBef>
                          <a:spcPts val="0"/>
                        </a:spcBef>
                        <a:spcAft>
                          <a:spcPts val="0"/>
                        </a:spcAft>
                      </a:pPr>
                      <a:endParaRPr lang="en-US" sz="1000" dirty="0">
                        <a:latin typeface="Arial Narrow"/>
                        <a:ea typeface="Calibri"/>
                        <a:cs typeface="Times New Roman"/>
                      </a:endParaRPr>
                    </a:p>
                    <a:p>
                      <a:pPr marL="0" marR="0" algn="ctr">
                        <a:lnSpc>
                          <a:spcPct val="115000"/>
                        </a:lnSpc>
                        <a:spcBef>
                          <a:spcPts val="0"/>
                        </a:spcBef>
                        <a:spcAft>
                          <a:spcPts val="0"/>
                        </a:spcAft>
                      </a:pPr>
                      <a:r>
                        <a:rPr lang="en-US" sz="1000" dirty="0">
                          <a:latin typeface="Arial Narrow"/>
                          <a:ea typeface="Calibri"/>
                          <a:cs typeface="Times New Roman"/>
                        </a:rPr>
                        <a:t>45  to  54 </a:t>
                      </a:r>
                      <a:endParaRPr lang="en-US" sz="1000" dirty="0">
                        <a:latin typeface="Calibri"/>
                        <a:ea typeface="Calibri"/>
                        <a:cs typeface="Times New Roman"/>
                      </a:endParaRPr>
                    </a:p>
                  </a:txBody>
                  <a:tcPr marL="34474" marR="34474" marT="0" marB="0" anchor="ctr">
                    <a:lnL w="12700" cap="flat" cmpd="sng" algn="ctr">
                      <a:solidFill>
                        <a:srgbClr val="404040"/>
                      </a:solidFill>
                      <a:prstDash val="solid"/>
                      <a:round/>
                      <a:headEnd type="none" w="med" len="med"/>
                      <a:tailEnd type="none" w="med" len="med"/>
                    </a:lnL>
                    <a:lnR w="12700" cap="flat" cmpd="sng" algn="ctr">
                      <a:solidFill>
                        <a:srgbClr val="404040"/>
                      </a:solidFill>
                      <a:prstDash val="solid"/>
                      <a:round/>
                      <a:headEnd type="none" w="med" len="med"/>
                      <a:tailEnd type="none" w="med" len="med"/>
                    </a:lnR>
                    <a:lnT w="12700" cap="flat" cmpd="sng" algn="ctr">
                      <a:solidFill>
                        <a:srgbClr val="404040"/>
                      </a:solidFill>
                      <a:prstDash val="solid"/>
                      <a:round/>
                      <a:headEnd type="none" w="med" len="med"/>
                      <a:tailEnd type="none" w="med" len="med"/>
                    </a:lnT>
                    <a:lnB w="12700" cap="flat" cmpd="sng" algn="ctr">
                      <a:solidFill>
                        <a:srgbClr val="404040"/>
                      </a:solidFill>
                      <a:prstDash val="solid"/>
                      <a:round/>
                      <a:headEnd type="none" w="med" len="med"/>
                      <a:tailEnd type="none" w="med" len="med"/>
                    </a:lnB>
                    <a:solidFill>
                      <a:srgbClr val="E5B8B7"/>
                    </a:solidFill>
                  </a:tcPr>
                </a:tc>
                <a:tc>
                  <a:txBody>
                    <a:bodyPr/>
                    <a:lstStyle/>
                    <a:p>
                      <a:pPr marL="0" marR="0" algn="ctr">
                        <a:lnSpc>
                          <a:spcPct val="115000"/>
                        </a:lnSpc>
                        <a:spcBef>
                          <a:spcPts val="0"/>
                        </a:spcBef>
                        <a:spcAft>
                          <a:spcPts val="0"/>
                        </a:spcAft>
                      </a:pPr>
                      <a:endParaRPr lang="en-US" sz="1000" dirty="0">
                        <a:latin typeface="Arial Narrow"/>
                        <a:ea typeface="Calibri"/>
                        <a:cs typeface="Times New Roman"/>
                      </a:endParaRPr>
                    </a:p>
                    <a:p>
                      <a:pPr marL="0" marR="0" algn="ctr">
                        <a:lnSpc>
                          <a:spcPct val="115000"/>
                        </a:lnSpc>
                        <a:spcBef>
                          <a:spcPts val="0"/>
                        </a:spcBef>
                        <a:spcAft>
                          <a:spcPts val="0"/>
                        </a:spcAft>
                      </a:pPr>
                      <a:r>
                        <a:rPr lang="en-US" sz="1000" dirty="0">
                          <a:latin typeface="Arial Narrow"/>
                          <a:ea typeface="Calibri"/>
                          <a:cs typeface="Times New Roman"/>
                        </a:rPr>
                        <a:t>36  to  49</a:t>
                      </a:r>
                      <a:endParaRPr lang="en-US" sz="1000" dirty="0">
                        <a:latin typeface="Calibri"/>
                        <a:ea typeface="Calibri"/>
                        <a:cs typeface="Times New Roman"/>
                      </a:endParaRPr>
                    </a:p>
                  </a:txBody>
                  <a:tcPr marL="34474" marR="34474" marT="0" marB="0" anchor="ctr">
                    <a:lnL w="12700" cap="flat" cmpd="sng" algn="ctr">
                      <a:solidFill>
                        <a:srgbClr val="404040"/>
                      </a:solidFill>
                      <a:prstDash val="solid"/>
                      <a:round/>
                      <a:headEnd type="none" w="med" len="med"/>
                      <a:tailEnd type="none" w="med" len="med"/>
                    </a:lnL>
                    <a:lnR w="12700" cap="flat" cmpd="sng" algn="ctr">
                      <a:solidFill>
                        <a:srgbClr val="404040"/>
                      </a:solidFill>
                      <a:prstDash val="solid"/>
                      <a:round/>
                      <a:headEnd type="none" w="med" len="med"/>
                      <a:tailEnd type="none" w="med" len="med"/>
                    </a:lnR>
                    <a:lnT w="12700" cap="flat" cmpd="sng" algn="ctr">
                      <a:solidFill>
                        <a:srgbClr val="404040"/>
                      </a:solidFill>
                      <a:prstDash val="solid"/>
                      <a:round/>
                      <a:headEnd type="none" w="med" len="med"/>
                      <a:tailEnd type="none" w="med" len="med"/>
                    </a:lnT>
                    <a:lnB w="12700" cap="flat" cmpd="sng" algn="ctr">
                      <a:solidFill>
                        <a:srgbClr val="404040"/>
                      </a:solidFill>
                      <a:prstDash val="solid"/>
                      <a:round/>
                      <a:headEnd type="none" w="med" len="med"/>
                      <a:tailEnd type="none" w="med" len="med"/>
                    </a:lnB>
                    <a:solidFill>
                      <a:srgbClr val="E5B8B7"/>
                    </a:solidFill>
                  </a:tcPr>
                </a:tc>
              </a:tr>
              <a:tr h="938540">
                <a:tc>
                  <a:txBody>
                    <a:bodyPr/>
                    <a:lstStyle/>
                    <a:p>
                      <a:pPr marL="71755" marR="71755" algn="ctr">
                        <a:lnSpc>
                          <a:spcPct val="115000"/>
                        </a:lnSpc>
                        <a:spcBef>
                          <a:spcPts val="0"/>
                        </a:spcBef>
                        <a:spcAft>
                          <a:spcPts val="0"/>
                        </a:spcAft>
                      </a:pPr>
                      <a:r>
                        <a:rPr lang="en-US" sz="1000" b="1" dirty="0">
                          <a:latin typeface="Arial Narrow"/>
                          <a:ea typeface="Calibri"/>
                          <a:cs typeface="Times New Roman"/>
                        </a:rPr>
                        <a:t>Intense </a:t>
                      </a:r>
                      <a:r>
                        <a:rPr lang="en-US" sz="1000" b="1" dirty="0" smtClean="0">
                          <a:latin typeface="Arial Narrow"/>
                          <a:ea typeface="Calibri"/>
                          <a:cs typeface="Times New Roman"/>
                        </a:rPr>
                        <a:t>Precipitation</a:t>
                      </a:r>
                      <a:endParaRPr lang="en-US" sz="1000" dirty="0">
                        <a:latin typeface="Calibri"/>
                        <a:ea typeface="Calibri"/>
                        <a:cs typeface="Times New Roman"/>
                      </a:endParaRPr>
                    </a:p>
                  </a:txBody>
                  <a:tcPr marL="34474" marR="34474" marT="0" marB="0" vert="vert270" anchor="ctr">
                    <a:lnL w="12700" cap="flat" cmpd="sng" algn="ctr">
                      <a:solidFill>
                        <a:srgbClr val="404040"/>
                      </a:solidFill>
                      <a:prstDash val="solid"/>
                      <a:round/>
                      <a:headEnd type="none" w="med" len="med"/>
                      <a:tailEnd type="none" w="med" len="med"/>
                    </a:lnL>
                    <a:lnR w="12700" cap="flat" cmpd="sng" algn="ctr">
                      <a:solidFill>
                        <a:srgbClr val="404040"/>
                      </a:solidFill>
                      <a:prstDash val="solid"/>
                      <a:round/>
                      <a:headEnd type="none" w="med" len="med"/>
                      <a:tailEnd type="none" w="med" len="med"/>
                    </a:lnR>
                    <a:lnT w="12700" cap="flat" cmpd="sng" algn="ctr">
                      <a:solidFill>
                        <a:srgbClr val="404040"/>
                      </a:solidFill>
                      <a:prstDash val="solid"/>
                      <a:round/>
                      <a:headEnd type="none" w="med" len="med"/>
                      <a:tailEnd type="none" w="med" len="med"/>
                    </a:lnT>
                    <a:lnB w="12700" cap="flat" cmpd="sng" algn="ctr">
                      <a:solidFill>
                        <a:srgbClr val="404040"/>
                      </a:solidFill>
                      <a:prstDash val="solid"/>
                      <a:round/>
                      <a:headEnd type="none" w="med" len="med"/>
                      <a:tailEnd type="none" w="med" len="med"/>
                    </a:lnB>
                    <a:solidFill>
                      <a:srgbClr val="9BBB59"/>
                    </a:solidFill>
                  </a:tcPr>
                </a:tc>
                <a:tc>
                  <a:txBody>
                    <a:bodyPr/>
                    <a:lstStyle/>
                    <a:p>
                      <a:pPr marL="160655" marR="0" indent="-114300">
                        <a:lnSpc>
                          <a:spcPct val="115000"/>
                        </a:lnSpc>
                        <a:spcBef>
                          <a:spcPts val="0"/>
                        </a:spcBef>
                        <a:spcAft>
                          <a:spcPts val="0"/>
                        </a:spcAft>
                      </a:pPr>
                      <a:r>
                        <a:rPr lang="en-US" sz="1000" dirty="0">
                          <a:latin typeface="Arial Narrow"/>
                          <a:ea typeface="Calibri"/>
                          <a:cs typeface="Times New Roman"/>
                        </a:rPr>
                        <a:t># of days per year with rainfall exceeding:</a:t>
                      </a:r>
                      <a:endParaRPr lang="en-US" sz="1000" dirty="0">
                        <a:latin typeface="Calibri"/>
                        <a:ea typeface="Calibri"/>
                        <a:cs typeface="Times New Roman"/>
                      </a:endParaRPr>
                    </a:p>
                    <a:p>
                      <a:pPr marL="160655" marR="0">
                        <a:lnSpc>
                          <a:spcPct val="115000"/>
                        </a:lnSpc>
                        <a:spcBef>
                          <a:spcPts val="0"/>
                        </a:spcBef>
                        <a:spcAft>
                          <a:spcPts val="0"/>
                        </a:spcAft>
                      </a:pPr>
                      <a:r>
                        <a:rPr lang="en-US" sz="1000" dirty="0">
                          <a:latin typeface="Arial Narrow"/>
                          <a:ea typeface="Calibri"/>
                          <a:cs typeface="Times New Roman"/>
                        </a:rPr>
                        <a:t>1 </a:t>
                      </a:r>
                      <a:r>
                        <a:rPr lang="en-US" sz="1000" dirty="0" smtClean="0">
                          <a:latin typeface="Arial Narrow"/>
                          <a:ea typeface="Calibri"/>
                          <a:cs typeface="Times New Roman"/>
                        </a:rPr>
                        <a:t>inch</a:t>
                      </a:r>
                      <a:endParaRPr lang="en-US" sz="1000" dirty="0">
                        <a:latin typeface="Calibri"/>
                        <a:ea typeface="Calibri"/>
                        <a:cs typeface="Times New Roman"/>
                      </a:endParaRPr>
                    </a:p>
                  </a:txBody>
                  <a:tcPr marL="34474" marR="34474" marT="0" marB="0" anchor="ctr">
                    <a:lnL w="12700" cap="flat" cmpd="sng" algn="ctr">
                      <a:solidFill>
                        <a:srgbClr val="404040"/>
                      </a:solidFill>
                      <a:prstDash val="solid"/>
                      <a:round/>
                      <a:headEnd type="none" w="med" len="med"/>
                      <a:tailEnd type="none" w="med" len="med"/>
                    </a:lnL>
                    <a:lnR w="12700" cap="flat" cmpd="sng" algn="ctr">
                      <a:solidFill>
                        <a:srgbClr val="404040"/>
                      </a:solidFill>
                      <a:prstDash val="solid"/>
                      <a:round/>
                      <a:headEnd type="none" w="med" len="med"/>
                      <a:tailEnd type="none" w="med" len="med"/>
                    </a:lnR>
                    <a:lnT w="12700" cap="flat" cmpd="sng" algn="ctr">
                      <a:solidFill>
                        <a:srgbClr val="404040"/>
                      </a:solidFill>
                      <a:prstDash val="solid"/>
                      <a:round/>
                      <a:headEnd type="none" w="med" len="med"/>
                      <a:tailEnd type="none" w="med" len="med"/>
                    </a:lnT>
                    <a:lnB w="12700" cap="flat" cmpd="sng" algn="ctr">
                      <a:solidFill>
                        <a:srgbClr val="404040"/>
                      </a:solidFill>
                      <a:prstDash val="solid"/>
                      <a:round/>
                      <a:headEnd type="none" w="med" len="med"/>
                      <a:tailEnd type="none" w="med" len="med"/>
                    </a:lnB>
                    <a:solidFill>
                      <a:srgbClr val="D6E3BC"/>
                    </a:solidFill>
                  </a:tcPr>
                </a:tc>
                <a:tc>
                  <a:txBody>
                    <a:bodyPr/>
                    <a:lstStyle/>
                    <a:p>
                      <a:pPr marL="0" marR="0" algn="ctr">
                        <a:lnSpc>
                          <a:spcPct val="115000"/>
                        </a:lnSpc>
                        <a:spcBef>
                          <a:spcPts val="0"/>
                        </a:spcBef>
                        <a:spcAft>
                          <a:spcPts val="0"/>
                        </a:spcAft>
                      </a:pPr>
                      <a:endParaRPr lang="en-US" sz="1000" dirty="0">
                        <a:latin typeface="Calibri"/>
                        <a:ea typeface="Calibri"/>
                        <a:cs typeface="Times New Roman"/>
                      </a:endParaRPr>
                    </a:p>
                    <a:p>
                      <a:pPr marL="0" marR="0" algn="ctr">
                        <a:lnSpc>
                          <a:spcPct val="115000"/>
                        </a:lnSpc>
                        <a:spcBef>
                          <a:spcPts val="0"/>
                        </a:spcBef>
                        <a:spcAft>
                          <a:spcPts val="0"/>
                        </a:spcAft>
                      </a:pPr>
                      <a:r>
                        <a:rPr lang="en-US" sz="1000" i="1" dirty="0" smtClean="0">
                          <a:latin typeface="Arial Narrow"/>
                          <a:ea typeface="Calibri"/>
                          <a:cs typeface="Times New Roman"/>
                        </a:rPr>
                        <a:t>13</a:t>
                      </a:r>
                      <a:endParaRPr lang="en-US" sz="1000" dirty="0">
                        <a:latin typeface="Calibri"/>
                        <a:ea typeface="Calibri"/>
                        <a:cs typeface="Times New Roman"/>
                      </a:endParaRPr>
                    </a:p>
                  </a:txBody>
                  <a:tcPr marL="34474" marR="34474" marT="0" marB="0" anchor="ctr">
                    <a:lnL w="12700" cap="flat" cmpd="sng" algn="ctr">
                      <a:solidFill>
                        <a:srgbClr val="404040"/>
                      </a:solidFill>
                      <a:prstDash val="solid"/>
                      <a:round/>
                      <a:headEnd type="none" w="med" len="med"/>
                      <a:tailEnd type="none" w="med" len="med"/>
                    </a:lnL>
                    <a:lnR w="12700" cap="flat" cmpd="sng" algn="ctr">
                      <a:solidFill>
                        <a:srgbClr val="404040"/>
                      </a:solidFill>
                      <a:prstDash val="solid"/>
                      <a:round/>
                      <a:headEnd type="none" w="med" len="med"/>
                      <a:tailEnd type="none" w="med" len="med"/>
                    </a:lnR>
                    <a:lnT w="12700" cap="flat" cmpd="sng" algn="ctr">
                      <a:solidFill>
                        <a:srgbClr val="404040"/>
                      </a:solidFill>
                      <a:prstDash val="solid"/>
                      <a:round/>
                      <a:headEnd type="none" w="med" len="med"/>
                      <a:tailEnd type="none" w="med" len="med"/>
                    </a:lnT>
                    <a:lnB w="12700" cap="flat" cmpd="sng" algn="ctr">
                      <a:solidFill>
                        <a:srgbClr val="404040"/>
                      </a:solidFill>
                      <a:prstDash val="solid"/>
                      <a:round/>
                      <a:headEnd type="none" w="med" len="med"/>
                      <a:tailEnd type="none" w="med" len="med"/>
                    </a:lnB>
                    <a:solidFill>
                      <a:srgbClr val="D6E3BC"/>
                    </a:solidFill>
                  </a:tcPr>
                </a:tc>
                <a:tc>
                  <a:txBody>
                    <a:bodyPr/>
                    <a:lstStyle/>
                    <a:p>
                      <a:pPr marL="0" marR="0" algn="ctr">
                        <a:lnSpc>
                          <a:spcPct val="115000"/>
                        </a:lnSpc>
                        <a:spcBef>
                          <a:spcPts val="0"/>
                        </a:spcBef>
                        <a:spcAft>
                          <a:spcPts val="0"/>
                        </a:spcAft>
                      </a:pPr>
                      <a:endParaRPr lang="en-US" sz="1000" dirty="0">
                        <a:latin typeface="Arial Narrow"/>
                        <a:ea typeface="Calibri"/>
                        <a:cs typeface="Times New Roman"/>
                      </a:endParaRPr>
                    </a:p>
                    <a:p>
                      <a:pPr marL="0" marR="0" algn="ctr">
                        <a:lnSpc>
                          <a:spcPct val="115000"/>
                        </a:lnSpc>
                        <a:spcBef>
                          <a:spcPts val="0"/>
                        </a:spcBef>
                        <a:spcAft>
                          <a:spcPts val="0"/>
                        </a:spcAft>
                      </a:pPr>
                      <a:r>
                        <a:rPr lang="en-US" sz="1000" dirty="0">
                          <a:latin typeface="Arial Narrow"/>
                          <a:ea typeface="Calibri"/>
                          <a:cs typeface="Times New Roman"/>
                        </a:rPr>
                        <a:t>13  to  </a:t>
                      </a:r>
                      <a:r>
                        <a:rPr lang="en-US" sz="1000" dirty="0" smtClean="0">
                          <a:latin typeface="Arial Narrow"/>
                          <a:ea typeface="Calibri"/>
                          <a:cs typeface="Times New Roman"/>
                        </a:rPr>
                        <a:t>14</a:t>
                      </a:r>
                      <a:endParaRPr lang="en-US" sz="1000" dirty="0">
                        <a:latin typeface="Calibri"/>
                        <a:ea typeface="Calibri"/>
                        <a:cs typeface="Times New Roman"/>
                      </a:endParaRPr>
                    </a:p>
                  </a:txBody>
                  <a:tcPr marL="34474" marR="34474" marT="0" marB="0" anchor="ctr">
                    <a:lnL w="12700" cap="flat" cmpd="sng" algn="ctr">
                      <a:solidFill>
                        <a:srgbClr val="404040"/>
                      </a:solidFill>
                      <a:prstDash val="solid"/>
                      <a:round/>
                      <a:headEnd type="none" w="med" len="med"/>
                      <a:tailEnd type="none" w="med" len="med"/>
                    </a:lnL>
                    <a:lnR w="12700" cap="flat" cmpd="sng" algn="ctr">
                      <a:solidFill>
                        <a:srgbClr val="404040"/>
                      </a:solidFill>
                      <a:prstDash val="solid"/>
                      <a:round/>
                      <a:headEnd type="none" w="med" len="med"/>
                      <a:tailEnd type="none" w="med" len="med"/>
                    </a:lnR>
                    <a:lnT w="12700" cap="flat" cmpd="sng" algn="ctr">
                      <a:solidFill>
                        <a:srgbClr val="404040"/>
                      </a:solidFill>
                      <a:prstDash val="solid"/>
                      <a:round/>
                      <a:headEnd type="none" w="med" len="med"/>
                      <a:tailEnd type="none" w="med" len="med"/>
                    </a:lnT>
                    <a:lnB w="12700" cap="flat" cmpd="sng" algn="ctr">
                      <a:solidFill>
                        <a:srgbClr val="404040"/>
                      </a:solidFill>
                      <a:prstDash val="solid"/>
                      <a:round/>
                      <a:headEnd type="none" w="med" len="med"/>
                      <a:tailEnd type="none" w="med" len="med"/>
                    </a:lnB>
                    <a:solidFill>
                      <a:srgbClr val="D6E3BC"/>
                    </a:solidFill>
                  </a:tcPr>
                </a:tc>
                <a:tc>
                  <a:txBody>
                    <a:bodyPr/>
                    <a:lstStyle/>
                    <a:p>
                      <a:pPr marL="0" marR="0" algn="ctr">
                        <a:lnSpc>
                          <a:spcPct val="115000"/>
                        </a:lnSpc>
                        <a:spcBef>
                          <a:spcPts val="0"/>
                        </a:spcBef>
                        <a:spcAft>
                          <a:spcPts val="0"/>
                        </a:spcAft>
                      </a:pPr>
                      <a:endParaRPr lang="en-US" sz="1000" dirty="0">
                        <a:latin typeface="Arial Narrow"/>
                        <a:ea typeface="Calibri"/>
                        <a:cs typeface="Times New Roman"/>
                      </a:endParaRPr>
                    </a:p>
                    <a:p>
                      <a:pPr marL="0" marR="0" algn="ctr">
                        <a:lnSpc>
                          <a:spcPct val="115000"/>
                        </a:lnSpc>
                        <a:spcBef>
                          <a:spcPts val="0"/>
                        </a:spcBef>
                        <a:spcAft>
                          <a:spcPts val="0"/>
                        </a:spcAft>
                      </a:pPr>
                      <a:r>
                        <a:rPr lang="en-US" sz="1000" dirty="0">
                          <a:latin typeface="Arial Narrow"/>
                          <a:ea typeface="Calibri"/>
                          <a:cs typeface="Times New Roman"/>
                        </a:rPr>
                        <a:t>13  to  </a:t>
                      </a:r>
                      <a:r>
                        <a:rPr lang="en-US" sz="1000" dirty="0" smtClean="0">
                          <a:latin typeface="Arial Narrow"/>
                          <a:ea typeface="Calibri"/>
                          <a:cs typeface="Times New Roman"/>
                        </a:rPr>
                        <a:t>15</a:t>
                      </a:r>
                      <a:endParaRPr lang="en-US" sz="1000" dirty="0">
                        <a:latin typeface="Calibri"/>
                        <a:ea typeface="Calibri"/>
                        <a:cs typeface="Times New Roman"/>
                      </a:endParaRPr>
                    </a:p>
                  </a:txBody>
                  <a:tcPr marL="34474" marR="34474" marT="0" marB="0" anchor="ctr">
                    <a:lnL w="12700" cap="flat" cmpd="sng" algn="ctr">
                      <a:solidFill>
                        <a:srgbClr val="404040"/>
                      </a:solidFill>
                      <a:prstDash val="solid"/>
                      <a:round/>
                      <a:headEnd type="none" w="med" len="med"/>
                      <a:tailEnd type="none" w="med" len="med"/>
                    </a:lnL>
                    <a:lnR w="12700" cap="flat" cmpd="sng" algn="ctr">
                      <a:solidFill>
                        <a:srgbClr val="404040"/>
                      </a:solidFill>
                      <a:prstDash val="solid"/>
                      <a:round/>
                      <a:headEnd type="none" w="med" len="med"/>
                      <a:tailEnd type="none" w="med" len="med"/>
                    </a:lnR>
                    <a:lnT w="12700" cap="flat" cmpd="sng" algn="ctr">
                      <a:solidFill>
                        <a:srgbClr val="404040"/>
                      </a:solidFill>
                      <a:prstDash val="solid"/>
                      <a:round/>
                      <a:headEnd type="none" w="med" len="med"/>
                      <a:tailEnd type="none" w="med" len="med"/>
                    </a:lnT>
                    <a:lnB w="12700" cap="flat" cmpd="sng" algn="ctr">
                      <a:solidFill>
                        <a:srgbClr val="404040"/>
                      </a:solidFill>
                      <a:prstDash val="solid"/>
                      <a:round/>
                      <a:headEnd type="none" w="med" len="med"/>
                      <a:tailEnd type="none" w="med" len="med"/>
                    </a:lnB>
                    <a:solidFill>
                      <a:srgbClr val="D6E3BC"/>
                    </a:solidFill>
                  </a:tcPr>
                </a:tc>
                <a:tc>
                  <a:txBody>
                    <a:bodyPr/>
                    <a:lstStyle/>
                    <a:p>
                      <a:pPr marL="0" marR="0" algn="ctr">
                        <a:lnSpc>
                          <a:spcPct val="115000"/>
                        </a:lnSpc>
                        <a:spcBef>
                          <a:spcPts val="0"/>
                        </a:spcBef>
                        <a:spcAft>
                          <a:spcPts val="0"/>
                        </a:spcAft>
                      </a:pPr>
                      <a:endParaRPr lang="en-US" sz="1000" dirty="0">
                        <a:latin typeface="Arial Narrow"/>
                        <a:ea typeface="Calibri"/>
                        <a:cs typeface="Times New Roman"/>
                      </a:endParaRPr>
                    </a:p>
                    <a:p>
                      <a:pPr marL="0" marR="0" algn="ctr">
                        <a:lnSpc>
                          <a:spcPct val="115000"/>
                        </a:lnSpc>
                        <a:spcBef>
                          <a:spcPts val="0"/>
                        </a:spcBef>
                        <a:spcAft>
                          <a:spcPts val="0"/>
                        </a:spcAft>
                      </a:pPr>
                      <a:r>
                        <a:rPr lang="en-US" sz="1000" dirty="0">
                          <a:latin typeface="Arial Narrow"/>
                          <a:ea typeface="Calibri"/>
                          <a:cs typeface="Times New Roman"/>
                        </a:rPr>
                        <a:t>14  to  </a:t>
                      </a:r>
                      <a:r>
                        <a:rPr lang="en-US" sz="1000" dirty="0" smtClean="0">
                          <a:latin typeface="Arial Narrow"/>
                          <a:ea typeface="Calibri"/>
                          <a:cs typeface="Times New Roman"/>
                        </a:rPr>
                        <a:t>16</a:t>
                      </a:r>
                      <a:endParaRPr lang="en-US" sz="1000" dirty="0">
                        <a:latin typeface="Calibri"/>
                        <a:ea typeface="Calibri"/>
                        <a:cs typeface="Times New Roman"/>
                      </a:endParaRPr>
                    </a:p>
                  </a:txBody>
                  <a:tcPr marL="34474" marR="34474" marT="0" marB="0" anchor="ctr">
                    <a:lnL w="12700" cap="flat" cmpd="sng" algn="ctr">
                      <a:solidFill>
                        <a:srgbClr val="404040"/>
                      </a:solidFill>
                      <a:prstDash val="solid"/>
                      <a:round/>
                      <a:headEnd type="none" w="med" len="med"/>
                      <a:tailEnd type="none" w="med" len="med"/>
                    </a:lnL>
                    <a:lnR w="12700" cap="flat" cmpd="sng" algn="ctr">
                      <a:solidFill>
                        <a:srgbClr val="404040"/>
                      </a:solidFill>
                      <a:prstDash val="solid"/>
                      <a:round/>
                      <a:headEnd type="none" w="med" len="med"/>
                      <a:tailEnd type="none" w="med" len="med"/>
                    </a:lnR>
                    <a:lnT w="12700" cap="flat" cmpd="sng" algn="ctr">
                      <a:solidFill>
                        <a:srgbClr val="404040"/>
                      </a:solidFill>
                      <a:prstDash val="solid"/>
                      <a:round/>
                      <a:headEnd type="none" w="med" len="med"/>
                      <a:tailEnd type="none" w="med" len="med"/>
                    </a:lnT>
                    <a:lnB w="12700" cap="flat" cmpd="sng" algn="ctr">
                      <a:solidFill>
                        <a:srgbClr val="404040"/>
                      </a:solidFill>
                      <a:prstDash val="solid"/>
                      <a:round/>
                      <a:headEnd type="none" w="med" len="med"/>
                      <a:tailEnd type="none" w="med" len="med"/>
                    </a:lnB>
                    <a:solidFill>
                      <a:srgbClr val="D6E3BC"/>
                    </a:solidFill>
                  </a:tcPr>
                </a:tc>
              </a:tr>
              <a:tr h="703903">
                <a:tc rowSpan="2">
                  <a:txBody>
                    <a:bodyPr/>
                    <a:lstStyle/>
                    <a:p>
                      <a:pPr marL="71755" marR="71755" algn="ctr">
                        <a:lnSpc>
                          <a:spcPct val="115000"/>
                        </a:lnSpc>
                        <a:spcBef>
                          <a:spcPts val="0"/>
                        </a:spcBef>
                        <a:spcAft>
                          <a:spcPts val="0"/>
                        </a:spcAft>
                      </a:pPr>
                      <a:r>
                        <a:rPr lang="en-US" sz="1000" b="1" dirty="0">
                          <a:latin typeface="Arial Narrow"/>
                          <a:ea typeface="Calibri"/>
                          <a:cs typeface="Times New Roman"/>
                        </a:rPr>
                        <a:t>Coastal Floods &amp; </a:t>
                      </a:r>
                      <a:r>
                        <a:rPr lang="en-US" sz="1000" b="1" dirty="0" smtClean="0">
                          <a:latin typeface="Arial Narrow"/>
                          <a:ea typeface="Calibri"/>
                          <a:cs typeface="Times New Roman"/>
                        </a:rPr>
                        <a:t>Storms</a:t>
                      </a:r>
                      <a:endParaRPr lang="en-US" sz="1000" dirty="0">
                        <a:latin typeface="Calibri"/>
                        <a:ea typeface="Calibri"/>
                        <a:cs typeface="Times New Roman"/>
                      </a:endParaRPr>
                    </a:p>
                  </a:txBody>
                  <a:tcPr marL="34474" marR="34474" marT="0" marB="0" vert="vert270" anchor="ctr">
                    <a:lnL w="12700" cap="flat" cmpd="sng" algn="ctr">
                      <a:solidFill>
                        <a:srgbClr val="404040"/>
                      </a:solidFill>
                      <a:prstDash val="solid"/>
                      <a:round/>
                      <a:headEnd type="none" w="med" len="med"/>
                      <a:tailEnd type="none" w="med" len="med"/>
                    </a:lnL>
                    <a:lnR w="12700" cap="flat" cmpd="sng" algn="ctr">
                      <a:solidFill>
                        <a:srgbClr val="404040"/>
                      </a:solidFill>
                      <a:prstDash val="solid"/>
                      <a:round/>
                      <a:headEnd type="none" w="med" len="med"/>
                      <a:tailEnd type="none" w="med" len="med"/>
                    </a:lnR>
                    <a:lnT w="12700" cap="flat" cmpd="sng" algn="ctr">
                      <a:solidFill>
                        <a:srgbClr val="404040"/>
                      </a:solidFill>
                      <a:prstDash val="solid"/>
                      <a:round/>
                      <a:headEnd type="none" w="med" len="med"/>
                      <a:tailEnd type="none" w="med" len="med"/>
                    </a:lnT>
                    <a:lnB w="12700" cap="flat" cmpd="sng" algn="ctr">
                      <a:solidFill>
                        <a:srgbClr val="404040"/>
                      </a:solidFill>
                      <a:prstDash val="solid"/>
                      <a:round/>
                      <a:headEnd type="none" w="med" len="med"/>
                      <a:tailEnd type="none" w="med" len="med"/>
                    </a:lnB>
                    <a:solidFill>
                      <a:srgbClr val="4F81BD"/>
                    </a:solidFill>
                  </a:tcPr>
                </a:tc>
                <a:tc>
                  <a:txBody>
                    <a:bodyPr/>
                    <a:lstStyle/>
                    <a:p>
                      <a:pPr marL="46355" marR="0">
                        <a:lnSpc>
                          <a:spcPct val="115000"/>
                        </a:lnSpc>
                        <a:spcBef>
                          <a:spcPts val="0"/>
                        </a:spcBef>
                        <a:spcAft>
                          <a:spcPts val="0"/>
                        </a:spcAft>
                      </a:pPr>
                      <a:r>
                        <a:rPr lang="en-US" sz="1000">
                          <a:latin typeface="Arial Narrow"/>
                          <a:ea typeface="Calibri"/>
                          <a:cs typeface="Times New Roman"/>
                        </a:rPr>
                        <a:t>1-in-100 yr flood to reoccur, on average</a:t>
                      </a:r>
                      <a:endParaRPr lang="en-US" sz="1000">
                        <a:latin typeface="Calibri"/>
                        <a:ea typeface="Calibri"/>
                        <a:cs typeface="Times New Roman"/>
                      </a:endParaRPr>
                    </a:p>
                  </a:txBody>
                  <a:tcPr marL="34474" marR="34474" marT="0" marB="0" anchor="ctr">
                    <a:lnL w="12700" cap="flat" cmpd="sng" algn="ctr">
                      <a:solidFill>
                        <a:srgbClr val="404040"/>
                      </a:solidFill>
                      <a:prstDash val="solid"/>
                      <a:round/>
                      <a:headEnd type="none" w="med" len="med"/>
                      <a:tailEnd type="none" w="med" len="med"/>
                    </a:lnL>
                    <a:lnR w="12700" cap="flat" cmpd="sng" algn="ctr">
                      <a:solidFill>
                        <a:srgbClr val="404040"/>
                      </a:solidFill>
                      <a:prstDash val="solid"/>
                      <a:round/>
                      <a:headEnd type="none" w="med" len="med"/>
                      <a:tailEnd type="none" w="med" len="med"/>
                    </a:lnR>
                    <a:lnT w="12700" cap="flat" cmpd="sng" algn="ctr">
                      <a:solidFill>
                        <a:srgbClr val="404040"/>
                      </a:solidFill>
                      <a:prstDash val="solid"/>
                      <a:round/>
                      <a:headEnd type="none" w="med" len="med"/>
                      <a:tailEnd type="none" w="med" len="med"/>
                    </a:lnT>
                    <a:lnB w="12700" cap="flat" cmpd="sng" algn="ctr">
                      <a:solidFill>
                        <a:srgbClr val="404040"/>
                      </a:solidFill>
                      <a:prstDash val="solid"/>
                      <a:round/>
                      <a:headEnd type="none" w="med" len="med"/>
                      <a:tailEnd type="none" w="med" len="med"/>
                    </a:lnB>
                    <a:solidFill>
                      <a:srgbClr val="B8CCE4"/>
                    </a:solidFill>
                  </a:tcPr>
                </a:tc>
                <a:tc>
                  <a:txBody>
                    <a:bodyPr/>
                    <a:lstStyle/>
                    <a:p>
                      <a:pPr marL="0" marR="0" algn="ctr">
                        <a:lnSpc>
                          <a:spcPct val="115000"/>
                        </a:lnSpc>
                        <a:spcBef>
                          <a:spcPts val="0"/>
                        </a:spcBef>
                        <a:spcAft>
                          <a:spcPts val="0"/>
                        </a:spcAft>
                      </a:pPr>
                      <a:r>
                        <a:rPr lang="en-US" sz="1000" dirty="0">
                          <a:latin typeface="Arial Narrow"/>
                          <a:ea typeface="Calibri"/>
                          <a:cs typeface="Times New Roman"/>
                        </a:rPr>
                        <a:t>~</a:t>
                      </a:r>
                      <a:r>
                        <a:rPr lang="en-US" sz="1000" i="1" dirty="0">
                          <a:latin typeface="Arial Narrow"/>
                          <a:ea typeface="Calibri"/>
                          <a:cs typeface="Times New Roman"/>
                        </a:rPr>
                        <a:t>once every 100 yrs</a:t>
                      </a:r>
                      <a:endParaRPr lang="en-US" sz="1000" dirty="0">
                        <a:latin typeface="Calibri"/>
                        <a:ea typeface="Calibri"/>
                        <a:cs typeface="Times New Roman"/>
                      </a:endParaRPr>
                    </a:p>
                  </a:txBody>
                  <a:tcPr marL="34474" marR="34474" marT="0" marB="0" anchor="ctr">
                    <a:lnL w="12700" cap="flat" cmpd="sng" algn="ctr">
                      <a:solidFill>
                        <a:srgbClr val="404040"/>
                      </a:solidFill>
                      <a:prstDash val="solid"/>
                      <a:round/>
                      <a:headEnd type="none" w="med" len="med"/>
                      <a:tailEnd type="none" w="med" len="med"/>
                    </a:lnL>
                    <a:lnR w="12700" cap="flat" cmpd="sng" algn="ctr">
                      <a:solidFill>
                        <a:srgbClr val="404040"/>
                      </a:solidFill>
                      <a:prstDash val="solid"/>
                      <a:round/>
                      <a:headEnd type="none" w="med" len="med"/>
                      <a:tailEnd type="none" w="med" len="med"/>
                    </a:lnR>
                    <a:lnT w="12700" cap="flat" cmpd="sng" algn="ctr">
                      <a:solidFill>
                        <a:srgbClr val="404040"/>
                      </a:solidFill>
                      <a:prstDash val="solid"/>
                      <a:round/>
                      <a:headEnd type="none" w="med" len="med"/>
                      <a:tailEnd type="none" w="med" len="med"/>
                    </a:lnT>
                    <a:lnB w="12700" cap="flat" cmpd="sng" algn="ctr">
                      <a:solidFill>
                        <a:srgbClr val="404040"/>
                      </a:solidFill>
                      <a:prstDash val="solid"/>
                      <a:round/>
                      <a:headEnd type="none" w="med" len="med"/>
                      <a:tailEnd type="none" w="med" len="med"/>
                    </a:lnB>
                    <a:solidFill>
                      <a:srgbClr val="B8CCE4"/>
                    </a:solidFill>
                  </a:tcPr>
                </a:tc>
                <a:tc>
                  <a:txBody>
                    <a:bodyPr/>
                    <a:lstStyle/>
                    <a:p>
                      <a:pPr marL="0" marR="0" algn="ctr">
                        <a:lnSpc>
                          <a:spcPct val="115000"/>
                        </a:lnSpc>
                        <a:spcBef>
                          <a:spcPts val="0"/>
                        </a:spcBef>
                        <a:spcAft>
                          <a:spcPts val="0"/>
                        </a:spcAft>
                      </a:pPr>
                      <a:r>
                        <a:rPr lang="en-US" sz="1000" dirty="0">
                          <a:latin typeface="Arial Narrow"/>
                          <a:ea typeface="Calibri"/>
                          <a:cs typeface="Times New Roman"/>
                        </a:rPr>
                        <a:t>~once every 65  to  80 yrs</a:t>
                      </a:r>
                      <a:endParaRPr lang="en-US" sz="1000" dirty="0">
                        <a:latin typeface="Calibri"/>
                        <a:ea typeface="Calibri"/>
                        <a:cs typeface="Times New Roman"/>
                      </a:endParaRPr>
                    </a:p>
                  </a:txBody>
                  <a:tcPr marL="34474" marR="34474" marT="0" marB="0" anchor="ctr">
                    <a:lnL w="12700" cap="flat" cmpd="sng" algn="ctr">
                      <a:solidFill>
                        <a:srgbClr val="404040"/>
                      </a:solidFill>
                      <a:prstDash val="solid"/>
                      <a:round/>
                      <a:headEnd type="none" w="med" len="med"/>
                      <a:tailEnd type="none" w="med" len="med"/>
                    </a:lnL>
                    <a:lnR w="12700" cap="flat" cmpd="sng" algn="ctr">
                      <a:solidFill>
                        <a:srgbClr val="404040"/>
                      </a:solidFill>
                      <a:prstDash val="solid"/>
                      <a:round/>
                      <a:headEnd type="none" w="med" len="med"/>
                      <a:tailEnd type="none" w="med" len="med"/>
                    </a:lnR>
                    <a:lnT w="12700" cap="flat" cmpd="sng" algn="ctr">
                      <a:solidFill>
                        <a:srgbClr val="404040"/>
                      </a:solidFill>
                      <a:prstDash val="solid"/>
                      <a:round/>
                      <a:headEnd type="none" w="med" len="med"/>
                      <a:tailEnd type="none" w="med" len="med"/>
                    </a:lnT>
                    <a:lnB w="12700" cap="flat" cmpd="sng" algn="ctr">
                      <a:solidFill>
                        <a:srgbClr val="404040"/>
                      </a:solidFill>
                      <a:prstDash val="solid"/>
                      <a:round/>
                      <a:headEnd type="none" w="med" len="med"/>
                      <a:tailEnd type="none" w="med" len="med"/>
                    </a:lnB>
                    <a:solidFill>
                      <a:srgbClr val="B8CCE4"/>
                    </a:solidFill>
                  </a:tcPr>
                </a:tc>
                <a:tc>
                  <a:txBody>
                    <a:bodyPr/>
                    <a:lstStyle/>
                    <a:p>
                      <a:pPr marL="0" marR="0" algn="ctr">
                        <a:lnSpc>
                          <a:spcPct val="115000"/>
                        </a:lnSpc>
                        <a:spcBef>
                          <a:spcPts val="0"/>
                        </a:spcBef>
                        <a:spcAft>
                          <a:spcPts val="0"/>
                        </a:spcAft>
                      </a:pPr>
                      <a:r>
                        <a:rPr lang="en-US" sz="1000" dirty="0">
                          <a:latin typeface="Arial Narrow"/>
                          <a:ea typeface="Calibri"/>
                          <a:cs typeface="Times New Roman"/>
                        </a:rPr>
                        <a:t>~once every 35  to  55 yrs</a:t>
                      </a:r>
                      <a:endParaRPr lang="en-US" sz="1000" dirty="0">
                        <a:latin typeface="Calibri"/>
                        <a:ea typeface="Calibri"/>
                        <a:cs typeface="Times New Roman"/>
                      </a:endParaRPr>
                    </a:p>
                  </a:txBody>
                  <a:tcPr marL="34474" marR="34474" marT="0" marB="0" anchor="ctr">
                    <a:lnL w="12700" cap="flat" cmpd="sng" algn="ctr">
                      <a:solidFill>
                        <a:srgbClr val="404040"/>
                      </a:solidFill>
                      <a:prstDash val="solid"/>
                      <a:round/>
                      <a:headEnd type="none" w="med" len="med"/>
                      <a:tailEnd type="none" w="med" len="med"/>
                    </a:lnL>
                    <a:lnR w="12700" cap="flat" cmpd="sng" algn="ctr">
                      <a:solidFill>
                        <a:srgbClr val="404040"/>
                      </a:solidFill>
                      <a:prstDash val="solid"/>
                      <a:round/>
                      <a:headEnd type="none" w="med" len="med"/>
                      <a:tailEnd type="none" w="med" len="med"/>
                    </a:lnR>
                    <a:lnT w="12700" cap="flat" cmpd="sng" algn="ctr">
                      <a:solidFill>
                        <a:srgbClr val="404040"/>
                      </a:solidFill>
                      <a:prstDash val="solid"/>
                      <a:round/>
                      <a:headEnd type="none" w="med" len="med"/>
                      <a:tailEnd type="none" w="med" len="med"/>
                    </a:lnT>
                    <a:lnB w="12700" cap="flat" cmpd="sng" algn="ctr">
                      <a:solidFill>
                        <a:srgbClr val="404040"/>
                      </a:solidFill>
                      <a:prstDash val="solid"/>
                      <a:round/>
                      <a:headEnd type="none" w="med" len="med"/>
                      <a:tailEnd type="none" w="med" len="med"/>
                    </a:lnB>
                    <a:solidFill>
                      <a:srgbClr val="B8CCE4"/>
                    </a:solidFill>
                  </a:tcPr>
                </a:tc>
                <a:tc>
                  <a:txBody>
                    <a:bodyPr/>
                    <a:lstStyle/>
                    <a:p>
                      <a:pPr marL="0" marR="0" algn="ctr">
                        <a:lnSpc>
                          <a:spcPct val="115000"/>
                        </a:lnSpc>
                        <a:spcBef>
                          <a:spcPts val="0"/>
                        </a:spcBef>
                        <a:spcAft>
                          <a:spcPts val="0"/>
                        </a:spcAft>
                      </a:pPr>
                      <a:r>
                        <a:rPr lang="en-US" sz="1000">
                          <a:latin typeface="Arial Narrow"/>
                          <a:ea typeface="Calibri"/>
                          <a:cs typeface="Times New Roman"/>
                        </a:rPr>
                        <a:t>~once every   15  to  35 yrs</a:t>
                      </a:r>
                      <a:endParaRPr lang="en-US" sz="1000">
                        <a:latin typeface="Calibri"/>
                        <a:ea typeface="Calibri"/>
                        <a:cs typeface="Times New Roman"/>
                      </a:endParaRPr>
                    </a:p>
                  </a:txBody>
                  <a:tcPr marL="34474" marR="34474" marT="0" marB="0" anchor="ctr">
                    <a:lnL w="12700" cap="flat" cmpd="sng" algn="ctr">
                      <a:solidFill>
                        <a:srgbClr val="404040"/>
                      </a:solidFill>
                      <a:prstDash val="solid"/>
                      <a:round/>
                      <a:headEnd type="none" w="med" len="med"/>
                      <a:tailEnd type="none" w="med" len="med"/>
                    </a:lnL>
                    <a:lnR w="12700" cap="flat" cmpd="sng" algn="ctr">
                      <a:solidFill>
                        <a:srgbClr val="404040"/>
                      </a:solidFill>
                      <a:prstDash val="solid"/>
                      <a:round/>
                      <a:headEnd type="none" w="med" len="med"/>
                      <a:tailEnd type="none" w="med" len="med"/>
                    </a:lnR>
                    <a:lnT w="12700" cap="flat" cmpd="sng" algn="ctr">
                      <a:solidFill>
                        <a:srgbClr val="404040"/>
                      </a:solidFill>
                      <a:prstDash val="solid"/>
                      <a:round/>
                      <a:headEnd type="none" w="med" len="med"/>
                      <a:tailEnd type="none" w="med" len="med"/>
                    </a:lnT>
                    <a:lnB w="12700" cap="flat" cmpd="sng" algn="ctr">
                      <a:solidFill>
                        <a:srgbClr val="404040"/>
                      </a:solidFill>
                      <a:prstDash val="solid"/>
                      <a:round/>
                      <a:headEnd type="none" w="med" len="med"/>
                      <a:tailEnd type="none" w="med" len="med"/>
                    </a:lnB>
                    <a:solidFill>
                      <a:srgbClr val="B8CCE4"/>
                    </a:solidFill>
                  </a:tcPr>
                </a:tc>
              </a:tr>
              <a:tr h="938540">
                <a:tc vMerge="1">
                  <a:txBody>
                    <a:bodyPr/>
                    <a:lstStyle/>
                    <a:p>
                      <a:endParaRPr lang="en-US"/>
                    </a:p>
                  </a:txBody>
                  <a:tcPr/>
                </a:tc>
                <a:tc>
                  <a:txBody>
                    <a:bodyPr/>
                    <a:lstStyle/>
                    <a:p>
                      <a:pPr marL="46355" marR="0">
                        <a:lnSpc>
                          <a:spcPct val="115000"/>
                        </a:lnSpc>
                        <a:spcBef>
                          <a:spcPts val="0"/>
                        </a:spcBef>
                        <a:spcAft>
                          <a:spcPts val="0"/>
                        </a:spcAft>
                      </a:pPr>
                      <a:r>
                        <a:rPr lang="en-US" sz="1000">
                          <a:latin typeface="Arial Narrow"/>
                          <a:ea typeface="Calibri"/>
                          <a:cs typeface="Times New Roman"/>
                        </a:rPr>
                        <a:t>Flood heights (in ft)                   associated with 1-in-100 yr flood</a:t>
                      </a:r>
                      <a:endParaRPr lang="en-US" sz="1000">
                        <a:latin typeface="Calibri"/>
                        <a:ea typeface="Calibri"/>
                        <a:cs typeface="Times New Roman"/>
                      </a:endParaRPr>
                    </a:p>
                  </a:txBody>
                  <a:tcPr marL="34474" marR="34474" marT="0" marB="0" anchor="ctr">
                    <a:lnL w="12700" cap="flat" cmpd="sng" algn="ctr">
                      <a:solidFill>
                        <a:srgbClr val="404040"/>
                      </a:solidFill>
                      <a:prstDash val="solid"/>
                      <a:round/>
                      <a:headEnd type="none" w="med" len="med"/>
                      <a:tailEnd type="none" w="med" len="med"/>
                    </a:lnL>
                    <a:lnR w="12700" cap="flat" cmpd="sng" algn="ctr">
                      <a:solidFill>
                        <a:srgbClr val="404040"/>
                      </a:solidFill>
                      <a:prstDash val="solid"/>
                      <a:round/>
                      <a:headEnd type="none" w="med" len="med"/>
                      <a:tailEnd type="none" w="med" len="med"/>
                    </a:lnR>
                    <a:lnT w="12700" cap="flat" cmpd="sng" algn="ctr">
                      <a:solidFill>
                        <a:srgbClr val="404040"/>
                      </a:solidFill>
                      <a:prstDash val="solid"/>
                      <a:round/>
                      <a:headEnd type="none" w="med" len="med"/>
                      <a:tailEnd type="none" w="med" len="med"/>
                    </a:lnT>
                    <a:lnB w="12700" cap="flat" cmpd="sng" algn="ctr">
                      <a:solidFill>
                        <a:srgbClr val="404040"/>
                      </a:solidFill>
                      <a:prstDash val="solid"/>
                      <a:round/>
                      <a:headEnd type="none" w="med" len="med"/>
                      <a:tailEnd type="none" w="med" len="med"/>
                    </a:lnB>
                    <a:solidFill>
                      <a:srgbClr val="B8CCE4"/>
                    </a:solidFill>
                  </a:tcPr>
                </a:tc>
                <a:tc>
                  <a:txBody>
                    <a:bodyPr/>
                    <a:lstStyle/>
                    <a:p>
                      <a:pPr marL="0" marR="0" algn="ctr">
                        <a:lnSpc>
                          <a:spcPct val="115000"/>
                        </a:lnSpc>
                        <a:spcBef>
                          <a:spcPts val="0"/>
                        </a:spcBef>
                        <a:spcAft>
                          <a:spcPts val="0"/>
                        </a:spcAft>
                      </a:pPr>
                      <a:r>
                        <a:rPr lang="en-US" sz="1000" i="1">
                          <a:latin typeface="Arial Narrow"/>
                          <a:ea typeface="Calibri"/>
                          <a:cs typeface="Times New Roman"/>
                        </a:rPr>
                        <a:t>8.6</a:t>
                      </a:r>
                      <a:endParaRPr lang="en-US" sz="1000">
                        <a:latin typeface="Calibri"/>
                        <a:ea typeface="Calibri"/>
                        <a:cs typeface="Times New Roman"/>
                      </a:endParaRPr>
                    </a:p>
                  </a:txBody>
                  <a:tcPr marL="34474" marR="34474" marT="0" marB="0" anchor="ctr">
                    <a:lnL w="12700" cap="flat" cmpd="sng" algn="ctr">
                      <a:solidFill>
                        <a:srgbClr val="404040"/>
                      </a:solidFill>
                      <a:prstDash val="solid"/>
                      <a:round/>
                      <a:headEnd type="none" w="med" len="med"/>
                      <a:tailEnd type="none" w="med" len="med"/>
                    </a:lnL>
                    <a:lnR w="12700" cap="flat" cmpd="sng" algn="ctr">
                      <a:solidFill>
                        <a:srgbClr val="404040"/>
                      </a:solidFill>
                      <a:prstDash val="solid"/>
                      <a:round/>
                      <a:headEnd type="none" w="med" len="med"/>
                      <a:tailEnd type="none" w="med" len="med"/>
                    </a:lnR>
                    <a:lnT w="12700" cap="flat" cmpd="sng" algn="ctr">
                      <a:solidFill>
                        <a:srgbClr val="404040"/>
                      </a:solidFill>
                      <a:prstDash val="solid"/>
                      <a:round/>
                      <a:headEnd type="none" w="med" len="med"/>
                      <a:tailEnd type="none" w="med" len="med"/>
                    </a:lnT>
                    <a:lnB w="12700" cap="flat" cmpd="sng" algn="ctr">
                      <a:solidFill>
                        <a:srgbClr val="404040"/>
                      </a:solidFill>
                      <a:prstDash val="solid"/>
                      <a:round/>
                      <a:headEnd type="none" w="med" len="med"/>
                      <a:tailEnd type="none" w="med" len="med"/>
                    </a:lnB>
                    <a:solidFill>
                      <a:srgbClr val="B8CCE4"/>
                    </a:solidFill>
                  </a:tcPr>
                </a:tc>
                <a:tc>
                  <a:txBody>
                    <a:bodyPr/>
                    <a:lstStyle/>
                    <a:p>
                      <a:pPr marL="0" marR="0" algn="ctr">
                        <a:lnSpc>
                          <a:spcPct val="115000"/>
                        </a:lnSpc>
                        <a:spcBef>
                          <a:spcPts val="0"/>
                        </a:spcBef>
                        <a:spcAft>
                          <a:spcPts val="0"/>
                        </a:spcAft>
                      </a:pPr>
                      <a:r>
                        <a:rPr lang="en-US" sz="1000">
                          <a:latin typeface="Arial Narrow"/>
                          <a:ea typeface="Calibri"/>
                          <a:cs typeface="Times New Roman"/>
                        </a:rPr>
                        <a:t>8.8  to  9.0</a:t>
                      </a:r>
                      <a:endParaRPr lang="en-US" sz="1000">
                        <a:latin typeface="Calibri"/>
                        <a:ea typeface="Calibri"/>
                        <a:cs typeface="Times New Roman"/>
                      </a:endParaRPr>
                    </a:p>
                  </a:txBody>
                  <a:tcPr marL="34474" marR="34474" marT="0" marB="0" anchor="ctr">
                    <a:lnL w="12700" cap="flat" cmpd="sng" algn="ctr">
                      <a:solidFill>
                        <a:srgbClr val="404040"/>
                      </a:solidFill>
                      <a:prstDash val="solid"/>
                      <a:round/>
                      <a:headEnd type="none" w="med" len="med"/>
                      <a:tailEnd type="none" w="med" len="med"/>
                    </a:lnL>
                    <a:lnR w="12700" cap="flat" cmpd="sng" algn="ctr">
                      <a:solidFill>
                        <a:srgbClr val="404040"/>
                      </a:solidFill>
                      <a:prstDash val="solid"/>
                      <a:round/>
                      <a:headEnd type="none" w="med" len="med"/>
                      <a:tailEnd type="none" w="med" len="med"/>
                    </a:lnR>
                    <a:lnT w="12700" cap="flat" cmpd="sng" algn="ctr">
                      <a:solidFill>
                        <a:srgbClr val="404040"/>
                      </a:solidFill>
                      <a:prstDash val="solid"/>
                      <a:round/>
                      <a:headEnd type="none" w="med" len="med"/>
                      <a:tailEnd type="none" w="med" len="med"/>
                    </a:lnT>
                    <a:lnB w="12700" cap="flat" cmpd="sng" algn="ctr">
                      <a:solidFill>
                        <a:srgbClr val="404040"/>
                      </a:solidFill>
                      <a:prstDash val="solid"/>
                      <a:round/>
                      <a:headEnd type="none" w="med" len="med"/>
                      <a:tailEnd type="none" w="med" len="med"/>
                    </a:lnB>
                    <a:solidFill>
                      <a:srgbClr val="B8CCE4"/>
                    </a:solidFill>
                  </a:tcPr>
                </a:tc>
                <a:tc>
                  <a:txBody>
                    <a:bodyPr/>
                    <a:lstStyle/>
                    <a:p>
                      <a:pPr marL="0" marR="0" algn="ctr">
                        <a:lnSpc>
                          <a:spcPct val="115000"/>
                        </a:lnSpc>
                        <a:spcBef>
                          <a:spcPts val="0"/>
                        </a:spcBef>
                        <a:spcAft>
                          <a:spcPts val="0"/>
                        </a:spcAft>
                      </a:pPr>
                      <a:r>
                        <a:rPr lang="en-US" sz="1000" dirty="0">
                          <a:latin typeface="Arial Narrow"/>
                          <a:ea typeface="Calibri"/>
                          <a:cs typeface="Times New Roman"/>
                        </a:rPr>
                        <a:t>9.2  to  9.6</a:t>
                      </a:r>
                      <a:endParaRPr lang="en-US" sz="1000" dirty="0">
                        <a:latin typeface="Calibri"/>
                        <a:ea typeface="Calibri"/>
                        <a:cs typeface="Times New Roman"/>
                      </a:endParaRPr>
                    </a:p>
                  </a:txBody>
                  <a:tcPr marL="34474" marR="34474" marT="0" marB="0" anchor="ctr">
                    <a:lnL w="12700" cap="flat" cmpd="sng" algn="ctr">
                      <a:solidFill>
                        <a:srgbClr val="404040"/>
                      </a:solidFill>
                      <a:prstDash val="solid"/>
                      <a:round/>
                      <a:headEnd type="none" w="med" len="med"/>
                      <a:tailEnd type="none" w="med" len="med"/>
                    </a:lnL>
                    <a:lnR w="12700" cap="flat" cmpd="sng" algn="ctr">
                      <a:solidFill>
                        <a:srgbClr val="404040"/>
                      </a:solidFill>
                      <a:prstDash val="solid"/>
                      <a:round/>
                      <a:headEnd type="none" w="med" len="med"/>
                      <a:tailEnd type="none" w="med" len="med"/>
                    </a:lnR>
                    <a:lnT w="12700" cap="flat" cmpd="sng" algn="ctr">
                      <a:solidFill>
                        <a:srgbClr val="404040"/>
                      </a:solidFill>
                      <a:prstDash val="solid"/>
                      <a:round/>
                      <a:headEnd type="none" w="med" len="med"/>
                      <a:tailEnd type="none" w="med" len="med"/>
                    </a:lnT>
                    <a:lnB w="12700" cap="flat" cmpd="sng" algn="ctr">
                      <a:solidFill>
                        <a:srgbClr val="404040"/>
                      </a:solidFill>
                      <a:prstDash val="solid"/>
                      <a:round/>
                      <a:headEnd type="none" w="med" len="med"/>
                      <a:tailEnd type="none" w="med" len="med"/>
                    </a:lnB>
                    <a:solidFill>
                      <a:srgbClr val="B8CCE4"/>
                    </a:solidFill>
                  </a:tcPr>
                </a:tc>
                <a:tc>
                  <a:txBody>
                    <a:bodyPr/>
                    <a:lstStyle/>
                    <a:p>
                      <a:pPr marL="0" marR="0" algn="ctr">
                        <a:lnSpc>
                          <a:spcPct val="115000"/>
                        </a:lnSpc>
                        <a:spcBef>
                          <a:spcPts val="0"/>
                        </a:spcBef>
                        <a:spcAft>
                          <a:spcPts val="0"/>
                        </a:spcAft>
                      </a:pPr>
                      <a:r>
                        <a:rPr lang="en-US" sz="1000" dirty="0">
                          <a:latin typeface="Arial Narrow"/>
                          <a:ea typeface="Calibri"/>
                          <a:cs typeface="Times New Roman"/>
                        </a:rPr>
                        <a:t>9.6  to  10.5</a:t>
                      </a:r>
                      <a:endParaRPr lang="en-US" sz="1000" dirty="0">
                        <a:latin typeface="Calibri"/>
                        <a:ea typeface="Calibri"/>
                        <a:cs typeface="Times New Roman"/>
                      </a:endParaRPr>
                    </a:p>
                  </a:txBody>
                  <a:tcPr marL="34474" marR="34474" marT="0" marB="0" anchor="ctr">
                    <a:lnL w="12700" cap="flat" cmpd="sng" algn="ctr">
                      <a:solidFill>
                        <a:srgbClr val="404040"/>
                      </a:solidFill>
                      <a:prstDash val="solid"/>
                      <a:round/>
                      <a:headEnd type="none" w="med" len="med"/>
                      <a:tailEnd type="none" w="med" len="med"/>
                    </a:lnL>
                    <a:lnR w="12700" cap="flat" cmpd="sng" algn="ctr">
                      <a:solidFill>
                        <a:srgbClr val="404040"/>
                      </a:solidFill>
                      <a:prstDash val="solid"/>
                      <a:round/>
                      <a:headEnd type="none" w="med" len="med"/>
                      <a:tailEnd type="none" w="med" len="med"/>
                    </a:lnR>
                    <a:lnT w="12700" cap="flat" cmpd="sng" algn="ctr">
                      <a:solidFill>
                        <a:srgbClr val="404040"/>
                      </a:solidFill>
                      <a:prstDash val="solid"/>
                      <a:round/>
                      <a:headEnd type="none" w="med" len="med"/>
                      <a:tailEnd type="none" w="med" len="med"/>
                    </a:lnT>
                    <a:lnB w="12700" cap="flat" cmpd="sng" algn="ctr">
                      <a:solidFill>
                        <a:srgbClr val="404040"/>
                      </a:solidFill>
                      <a:prstDash val="solid"/>
                      <a:round/>
                      <a:headEnd type="none" w="med" len="med"/>
                      <a:tailEnd type="none" w="med" len="med"/>
                    </a:lnB>
                    <a:solidFill>
                      <a:srgbClr val="B8CCE4"/>
                    </a:solidFill>
                  </a:tcPr>
                </a:tc>
              </a:tr>
            </a:tbl>
          </a:graphicData>
        </a:graphic>
      </p:graphicFrame>
      <p:sp>
        <p:nvSpPr>
          <p:cNvPr id="27653" name="Rectangle 8"/>
          <p:cNvSpPr>
            <a:spLocks noChangeArrowheads="1"/>
          </p:cNvSpPr>
          <p:nvPr/>
        </p:nvSpPr>
        <p:spPr bwMode="auto">
          <a:xfrm>
            <a:off x="152400" y="548065"/>
            <a:ext cx="7467600" cy="677108"/>
          </a:xfrm>
          <a:prstGeom prst="rect">
            <a:avLst/>
          </a:prstGeom>
          <a:noFill/>
          <a:ln w="9525">
            <a:noFill/>
            <a:miter lim="800000"/>
            <a:headEnd/>
            <a:tailEnd/>
          </a:ln>
        </p:spPr>
        <p:txBody>
          <a:bodyPr anchor="ctr">
            <a:spAutoFit/>
          </a:bodyPr>
          <a:lstStyle/>
          <a:p>
            <a:pPr algn="just" eaLnBrk="0" hangingPunct="0"/>
            <a:r>
              <a:rPr lang="en-US" sz="2000" b="1" dirty="0"/>
              <a:t>Quantitative Changes </a:t>
            </a:r>
            <a:endParaRPr lang="en-US" sz="1000" dirty="0"/>
          </a:p>
          <a:p>
            <a:pPr algn="just" eaLnBrk="0" hangingPunct="0"/>
            <a:r>
              <a:rPr lang="en-US" sz="900" i="1" dirty="0"/>
              <a:t>The central range (middle 67% of values from model-based probabilities) across</a:t>
            </a:r>
          </a:p>
          <a:p>
            <a:pPr algn="just" eaLnBrk="0" hangingPunct="0"/>
            <a:r>
              <a:rPr lang="en-US" sz="900" i="1" dirty="0"/>
              <a:t> the GCMs and greenhouse gas emissions scenarios is shown.  </a:t>
            </a:r>
            <a:endParaRPr lang="en-US" dirty="0"/>
          </a:p>
        </p:txBody>
      </p:sp>
      <p:sp>
        <p:nvSpPr>
          <p:cNvPr id="27654" name="TextBox 9"/>
          <p:cNvSpPr txBox="1">
            <a:spLocks noChangeArrowheads="1"/>
          </p:cNvSpPr>
          <p:nvPr/>
        </p:nvSpPr>
        <p:spPr bwMode="auto">
          <a:xfrm>
            <a:off x="7239000" y="6400800"/>
            <a:ext cx="1143000" cy="215900"/>
          </a:xfrm>
          <a:prstGeom prst="rect">
            <a:avLst/>
          </a:prstGeom>
          <a:noFill/>
          <a:ln w="9525">
            <a:noFill/>
            <a:miter lim="800000"/>
            <a:headEnd/>
            <a:tailEnd/>
          </a:ln>
        </p:spPr>
        <p:txBody>
          <a:bodyPr>
            <a:spAutoFit/>
          </a:bodyPr>
          <a:lstStyle/>
          <a:p>
            <a:r>
              <a:rPr lang="en-US" sz="800"/>
              <a:t>Source: NPCC, 2010</a:t>
            </a:r>
          </a:p>
        </p:txBody>
      </p:sp>
      <p:pic>
        <p:nvPicPr>
          <p:cNvPr id="10" name="Picture 77"/>
          <p:cNvPicPr>
            <a:picLocks noChangeAspect="1" noChangeArrowheads="1"/>
          </p:cNvPicPr>
          <p:nvPr/>
        </p:nvPicPr>
        <p:blipFill>
          <a:blip r:embed="rId3" cstate="print"/>
          <a:srcRect/>
          <a:stretch>
            <a:fillRect/>
          </a:stretch>
        </p:blipFill>
        <p:spPr bwMode="auto">
          <a:xfrm>
            <a:off x="5638800" y="1159750"/>
            <a:ext cx="3172634" cy="3352800"/>
          </a:xfrm>
          <a:prstGeom prst="rect">
            <a:avLst/>
          </a:prstGeom>
          <a:noFill/>
          <a:ln w="9525">
            <a:noFill/>
            <a:miter lim="800000"/>
            <a:headEnd/>
            <a:tailEnd/>
          </a:ln>
        </p:spPr>
      </p:pic>
      <p:sp>
        <p:nvSpPr>
          <p:cNvPr id="12" name="Rectangle 8"/>
          <p:cNvSpPr>
            <a:spLocks noChangeArrowheads="1"/>
          </p:cNvSpPr>
          <p:nvPr/>
        </p:nvSpPr>
        <p:spPr bwMode="auto">
          <a:xfrm>
            <a:off x="5562601" y="609600"/>
            <a:ext cx="3581400" cy="538609"/>
          </a:xfrm>
          <a:prstGeom prst="rect">
            <a:avLst/>
          </a:prstGeom>
          <a:noFill/>
          <a:ln w="9525">
            <a:noFill/>
            <a:miter lim="800000"/>
            <a:headEnd/>
            <a:tailEnd/>
          </a:ln>
        </p:spPr>
        <p:txBody>
          <a:bodyPr wrap="square" anchor="ctr">
            <a:spAutoFit/>
          </a:bodyPr>
          <a:lstStyle/>
          <a:p>
            <a:pPr algn="just" eaLnBrk="0" hangingPunct="0"/>
            <a:r>
              <a:rPr lang="en-US" sz="2000" b="1" dirty="0"/>
              <a:t>Qualitative Changes</a:t>
            </a:r>
          </a:p>
          <a:p>
            <a:pPr algn="just" eaLnBrk="0" hangingPunct="0"/>
            <a:r>
              <a:rPr lang="en-US" sz="900" i="1" dirty="0"/>
              <a:t>Based on observations, model process </a:t>
            </a:r>
            <a:r>
              <a:rPr lang="en-US" sz="900" i="1" dirty="0" smtClean="0"/>
              <a:t>studies, and </a:t>
            </a:r>
            <a:r>
              <a:rPr lang="en-US" sz="900" i="1" dirty="0"/>
              <a:t>expert </a:t>
            </a:r>
            <a:r>
              <a:rPr lang="en-US" sz="900" i="1" dirty="0" smtClean="0"/>
              <a:t>judgment</a:t>
            </a:r>
            <a:endParaRPr lang="en-US" sz="200" dirty="0"/>
          </a:p>
        </p:txBody>
      </p:sp>
      <p:pic>
        <p:nvPicPr>
          <p:cNvPr id="1026" name="Picture 2"/>
          <p:cNvPicPr>
            <a:picLocks noChangeAspect="1" noChangeArrowheads="1"/>
          </p:cNvPicPr>
          <p:nvPr/>
        </p:nvPicPr>
        <p:blipFill>
          <a:blip r:embed="rId4" cstate="print"/>
          <a:srcRect/>
          <a:stretch>
            <a:fillRect/>
          </a:stretch>
        </p:blipFill>
        <p:spPr bwMode="auto">
          <a:xfrm>
            <a:off x="6172200" y="4724400"/>
            <a:ext cx="2383870" cy="1451637"/>
          </a:xfrm>
          <a:prstGeom prst="rect">
            <a:avLst/>
          </a:prstGeom>
          <a:noFill/>
          <a:ln w="9525">
            <a:noFill/>
            <a:miter lim="800000"/>
            <a:headEnd/>
            <a:tailEnd/>
          </a:ln>
        </p:spPr>
      </p:pic>
      <p:sp>
        <p:nvSpPr>
          <p:cNvPr id="11" name="TextBox 10"/>
          <p:cNvSpPr txBox="1"/>
          <p:nvPr/>
        </p:nvSpPr>
        <p:spPr>
          <a:xfrm>
            <a:off x="7162800" y="76200"/>
            <a:ext cx="1828800" cy="461665"/>
          </a:xfrm>
          <a:prstGeom prst="rect">
            <a:avLst/>
          </a:prstGeom>
          <a:noFill/>
        </p:spPr>
        <p:txBody>
          <a:bodyPr wrap="square" rtlCol="0">
            <a:spAutoFit/>
          </a:bodyPr>
          <a:lstStyle/>
          <a:p>
            <a:pPr algn="r"/>
            <a:r>
              <a:rPr lang="en-US" sz="1200" b="1" i="1" dirty="0" smtClean="0"/>
              <a:t>New York City Infrastructure-shed</a:t>
            </a:r>
            <a:r>
              <a:rPr lang="en-US" sz="1200" b="1" dirty="0" smtClean="0"/>
              <a:t> </a:t>
            </a:r>
            <a:endParaRPr lang="en-US" sz="1200" dirty="0"/>
          </a:p>
        </p:txBody>
      </p:sp>
      <p:sp>
        <p:nvSpPr>
          <p:cNvPr id="13" name="Rounded Rectangle 12"/>
          <p:cNvSpPr/>
          <p:nvPr/>
        </p:nvSpPr>
        <p:spPr>
          <a:xfrm>
            <a:off x="0" y="4953000"/>
            <a:ext cx="5562600" cy="1752600"/>
          </a:xfrm>
          <a:prstGeom prst="roundRect">
            <a:avLst/>
          </a:prstGeom>
          <a:solidFill>
            <a:schemeClr val="accent6">
              <a:lumMod val="50000"/>
              <a:alpha val="1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2438400" y="0"/>
            <a:ext cx="4267200" cy="609600"/>
          </a:xfrm>
          <a:prstGeom prst="roundRect">
            <a:avLst/>
          </a:prstGeom>
          <a:solidFill>
            <a:schemeClr val="accent6">
              <a:lumMod val="50000"/>
              <a:alpha val="1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85766004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1545</TotalTime>
  <Words>2147</Words>
  <Application>Microsoft Office PowerPoint</Application>
  <PresentationFormat>On-screen Show (4:3)</PresentationFormat>
  <Paragraphs>391</Paragraphs>
  <Slides>42</Slides>
  <Notes>42</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Office Theme</vt:lpstr>
      <vt:lpstr>Slide 1</vt:lpstr>
      <vt:lpstr>Objective and Outline</vt:lpstr>
      <vt:lpstr>Slide 3</vt:lpstr>
      <vt:lpstr>Slide 4</vt:lpstr>
      <vt:lpstr>Climate Change Adaptation Assessment</vt:lpstr>
      <vt:lpstr>Observed Climate in New York Region</vt:lpstr>
      <vt:lpstr>Climate Scenario Methods</vt:lpstr>
      <vt:lpstr>Mean Annual Changes New York City Infrastructure shed </vt:lpstr>
      <vt:lpstr>Extreme Events </vt:lpstr>
      <vt:lpstr>Slide 10</vt:lpstr>
      <vt:lpstr>Slide 11</vt:lpstr>
      <vt:lpstr>  Adaptive Urbanization - Climate Risk Management,  Flexible Adaptation Pathways and Interactive Mitigation and Adaptation  </vt:lpstr>
      <vt:lpstr>Impact of Hurricane Sandy: Science and Adaptation  </vt:lpstr>
      <vt:lpstr>Slide 14</vt:lpstr>
      <vt:lpstr>Slide 15</vt:lpstr>
      <vt:lpstr>Slide 16</vt:lpstr>
      <vt:lpstr>Sandy, Science and Forecasting  </vt:lpstr>
      <vt:lpstr>Sandy, Science and Preparation</vt:lpstr>
      <vt:lpstr>Sandy, Science, and Extreme Events</vt:lpstr>
      <vt:lpstr>Slide 20</vt:lpstr>
      <vt:lpstr>Slide 21</vt:lpstr>
      <vt:lpstr>Metropolitan Region Lifelines and Infrastructure System Failures</vt:lpstr>
      <vt:lpstr>Slide 23</vt:lpstr>
      <vt:lpstr>All Resilience (Adaptation) Approaches Reviewed</vt:lpstr>
      <vt:lpstr>NYC Special Initiative for Rebuilding and Resiliency</vt:lpstr>
      <vt:lpstr>New York City Panel of Climate Change – Current Work</vt:lpstr>
      <vt:lpstr>Large Scale Adaptation Infrastructure</vt:lpstr>
      <vt:lpstr>Slide 28</vt:lpstr>
      <vt:lpstr>Slide 29</vt:lpstr>
      <vt:lpstr>Slide 30</vt:lpstr>
      <vt:lpstr>Slide 31</vt:lpstr>
      <vt:lpstr>Slide 32</vt:lpstr>
      <vt:lpstr>Slide 33</vt:lpstr>
      <vt:lpstr>What Does Hurricane Sandy Mean? </vt:lpstr>
      <vt:lpstr>Post Hurricane Sandy Adaptation Emerging Challenges and Opportunities</vt:lpstr>
      <vt:lpstr>Disaster Response and How Might  Hurricane Sandy Points to Wider Transitions and Transformations </vt:lpstr>
      <vt:lpstr>Urban Environment Crises in the New York Region</vt:lpstr>
      <vt:lpstr>Slide 38</vt:lpstr>
      <vt:lpstr>Hurricane Sandy Impacts – as the “New Normal” has pushed forward a set of new science and planning issues</vt:lpstr>
      <vt:lpstr>Final Conclusions</vt:lpstr>
      <vt:lpstr>Conclusion – Hurricane Sandy Seems to be Ushering in a New Era of Disaster Risk Reduction-Climate Change Adaptation Dialogue in the U.S. – Challenges Lie ahead for a Non-Stationary Climate Policy</vt:lpstr>
      <vt:lpstr>Thank You.</vt:lpstr>
    </vt:vector>
  </TitlesOfParts>
  <Company>Columbia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Daniel Bader</dc:creator>
  <cp:lastModifiedBy>BS</cp:lastModifiedBy>
  <cp:revision>182</cp:revision>
  <dcterms:created xsi:type="dcterms:W3CDTF">2011-09-12T13:32:58Z</dcterms:created>
  <dcterms:modified xsi:type="dcterms:W3CDTF">2013-04-24T11:26:01Z</dcterms:modified>
</cp:coreProperties>
</file>