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80" r:id="rId10"/>
    <p:sldId id="267" r:id="rId11"/>
    <p:sldId id="271" r:id="rId12"/>
    <p:sldId id="272" r:id="rId13"/>
    <p:sldId id="273" r:id="rId14"/>
    <p:sldId id="277" r:id="rId15"/>
    <p:sldId id="268" r:id="rId16"/>
    <p:sldId id="278" r:id="rId17"/>
    <p:sldId id="269" r:id="rId18"/>
    <p:sldId id="270" r:id="rId19"/>
    <p:sldId id="279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ndlays\AppData\Local\Microsoft\Windows\Temporary%20Internet%20Files\Content.Outlook\F3D1OV1D\habitat%20for%20tracking%20ATS%20and%20AS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All</a:t>
            </a:r>
            <a:r>
              <a:rPr lang="en-US" baseline="0"/>
              <a:t> year average %</a:t>
            </a:r>
            <a:r>
              <a:rPr lang="en-US"/>
              <a:t> of founds in habitat vs. the</a:t>
            </a:r>
            <a:r>
              <a:rPr lang="en-US" baseline="0"/>
              <a:t> habitat available</a:t>
            </a:r>
            <a:endParaRPr lang="en-US"/>
          </a:p>
        </c:rich>
      </c:tx>
      <c:layout>
        <c:manualLayout>
          <c:xMode val="edge"/>
          <c:yMode val="edge"/>
          <c:x val="0.10947308593725068"/>
          <c:y val="1.4480033707143541E-2"/>
        </c:manualLayout>
      </c:layout>
      <c:overlay val="1"/>
    </c:title>
    <c:plotArea>
      <c:layout/>
      <c:barChart>
        <c:barDir val="col"/>
        <c:grouping val="clustered"/>
        <c:ser>
          <c:idx val="1"/>
          <c:order val="0"/>
          <c:tx>
            <c:strRef>
              <c:f>'C:\Users\findlays\AppData\Local\Microsoft\Windows\Temporary Internet Files\Content.Outlook\F3D1OV1D\American shad\[2009-2012_habitat_use_shad.xlsx]pivot tables'!$B$14</c:f>
              <c:strCache>
                <c:ptCount val="1"/>
                <c:pt idx="0">
                  <c:v>Available</c:v>
                </c:pt>
              </c:strCache>
            </c:strRef>
          </c:tx>
          <c:cat>
            <c:strRef>
              <c:f>'C:\Users\findlays\AppData\Local\Microsoft\Windows\Temporary Internet Files\Content.Outlook\F3D1OV1D\American shad\[2009-2012_habitat_use_shad.xlsx]pivot tables'!$A$27:$A$35</c:f>
              <c:strCache>
                <c:ptCount val="9"/>
                <c:pt idx="0">
                  <c:v>deposition_gravel</c:v>
                </c:pt>
                <c:pt idx="1">
                  <c:v>deposition_mud</c:v>
                </c:pt>
                <c:pt idx="2">
                  <c:v>deposition_sand</c:v>
                </c:pt>
                <c:pt idx="3">
                  <c:v>dynamic_gravel</c:v>
                </c:pt>
                <c:pt idx="4">
                  <c:v>dynamic_mud</c:v>
                </c:pt>
                <c:pt idx="5">
                  <c:v>dynamic_sand</c:v>
                </c:pt>
                <c:pt idx="6">
                  <c:v>erosion_gravel</c:v>
                </c:pt>
                <c:pt idx="7">
                  <c:v>erosion_mud</c:v>
                </c:pt>
                <c:pt idx="8">
                  <c:v>erosion_sand</c:v>
                </c:pt>
              </c:strCache>
            </c:strRef>
          </c:cat>
          <c:val>
            <c:numRef>
              <c:f>'C:\Users\findlays\AppData\Local\Microsoft\Windows\Temporary Internet Files\Content.Outlook\F3D1OV1D\American shad\[2009-2012_habitat_use_shad.xlsx]pivot tables'!$B$15:$B$23</c:f>
              <c:numCache>
                <c:formatCode>General</c:formatCode>
                <c:ptCount val="9"/>
                <c:pt idx="0">
                  <c:v>9.7338601495442379E-4</c:v>
                </c:pt>
                <c:pt idx="1">
                  <c:v>0.32138904069710889</c:v>
                </c:pt>
                <c:pt idx="2">
                  <c:v>7.8937182059586747E-2</c:v>
                </c:pt>
                <c:pt idx="3">
                  <c:v>1.0959912733821171E-2</c:v>
                </c:pt>
                <c:pt idx="4">
                  <c:v>0.20409888946154464</c:v>
                </c:pt>
                <c:pt idx="5">
                  <c:v>0.15731856806929925</c:v>
                </c:pt>
                <c:pt idx="6">
                  <c:v>6.5758459020156283E-3</c:v>
                </c:pt>
                <c:pt idx="7">
                  <c:v>0.15842760513087162</c:v>
                </c:pt>
                <c:pt idx="8">
                  <c:v>6.1319569930797659E-2</c:v>
                </c:pt>
              </c:numCache>
            </c:numRef>
          </c:val>
        </c:ser>
        <c:ser>
          <c:idx val="0"/>
          <c:order val="1"/>
          <c:tx>
            <c:strRef>
              <c:f>'C:\Users\findlays\AppData\Local\Microsoft\Windows\Temporary Internet Files\Content.Outlook\F3D1OV1D\American shad\[2009-2012_habitat_use_shad.xlsx]pivot tables'!$C$26</c:f>
              <c:strCache>
                <c:ptCount val="1"/>
                <c:pt idx="0">
                  <c:v>Average for all years</c:v>
                </c:pt>
              </c:strCache>
            </c:strRef>
          </c:tx>
          <c:cat>
            <c:strRef>
              <c:f>'C:\Users\findlays\AppData\Local\Microsoft\Windows\Temporary Internet Files\Content.Outlook\F3D1OV1D\American shad\[2009-2012_habitat_use_shad.xlsx]pivot tables'!$A$27:$A$35</c:f>
              <c:strCache>
                <c:ptCount val="9"/>
                <c:pt idx="0">
                  <c:v>deposition_gravel</c:v>
                </c:pt>
                <c:pt idx="1">
                  <c:v>deposition_mud</c:v>
                </c:pt>
                <c:pt idx="2">
                  <c:v>deposition_sand</c:v>
                </c:pt>
                <c:pt idx="3">
                  <c:v>dynamic_gravel</c:v>
                </c:pt>
                <c:pt idx="4">
                  <c:v>dynamic_mud</c:v>
                </c:pt>
                <c:pt idx="5">
                  <c:v>dynamic_sand</c:v>
                </c:pt>
                <c:pt idx="6">
                  <c:v>erosion_gravel</c:v>
                </c:pt>
                <c:pt idx="7">
                  <c:v>erosion_mud</c:v>
                </c:pt>
                <c:pt idx="8">
                  <c:v>erosion_sand</c:v>
                </c:pt>
              </c:strCache>
            </c:strRef>
          </c:cat>
          <c:val>
            <c:numRef>
              <c:f>'C:\Users\findlays\AppData\Local\Microsoft\Windows\Temporary Internet Files\Content.Outlook\F3D1OV1D\American shad\[2009-2012_habitat_use_shad.xlsx]pivot tables'!$C$27:$C$35</c:f>
              <c:numCache>
                <c:formatCode>General</c:formatCode>
                <c:ptCount val="9"/>
                <c:pt idx="1">
                  <c:v>4.4320804782409615E-2</c:v>
                </c:pt>
                <c:pt idx="2">
                  <c:v>0.13129192971729642</c:v>
                </c:pt>
                <c:pt idx="3">
                  <c:v>0.11654475330057729</c:v>
                </c:pt>
                <c:pt idx="4">
                  <c:v>6.8543167119526044E-2</c:v>
                </c:pt>
                <c:pt idx="5">
                  <c:v>0.35446579352964169</c:v>
                </c:pt>
                <c:pt idx="6">
                  <c:v>5.7692307692307696E-2</c:v>
                </c:pt>
                <c:pt idx="7">
                  <c:v>4.9376701016045278E-2</c:v>
                </c:pt>
                <c:pt idx="8">
                  <c:v>0.23337794886543808</c:v>
                </c:pt>
              </c:numCache>
            </c:numRef>
          </c:val>
        </c:ser>
        <c:axId val="91071616"/>
        <c:axId val="120514048"/>
      </c:barChart>
      <c:catAx>
        <c:axId val="91071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Habitat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0514048"/>
        <c:crosses val="autoZero"/>
        <c:auto val="1"/>
        <c:lblAlgn val="ctr"/>
        <c:lblOffset val="100"/>
      </c:catAx>
      <c:valAx>
        <c:axId val="1205140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time found in habitat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10716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7618-6588-4A84-B003-934938A38DFE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F7D64-0D87-4C1C-908A-DB419B53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267A8-E8F2-48DF-A4B2-48CD058194B2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F24-F920-4E67-BB57-52FE8C88CA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205A-42D9-487C-A395-6D4FF2C5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F24-F920-4E67-BB57-52FE8C88CA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205A-42D9-487C-A395-6D4FF2C5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F24-F920-4E67-BB57-52FE8C88CA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205A-42D9-487C-A395-6D4FF2C5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F24-F920-4E67-BB57-52FE8C88CA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205A-42D9-487C-A395-6D4FF2C5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F24-F920-4E67-BB57-52FE8C88CA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205A-42D9-487C-A395-6D4FF2C5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F24-F920-4E67-BB57-52FE8C88CA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205A-42D9-487C-A395-6D4FF2C5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F24-F920-4E67-BB57-52FE8C88CA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205A-42D9-487C-A395-6D4FF2C5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F24-F920-4E67-BB57-52FE8C88CA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205A-42D9-487C-A395-6D4FF2C5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F24-F920-4E67-BB57-52FE8C88CA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205A-42D9-487C-A395-6D4FF2C5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F24-F920-4E67-BB57-52FE8C88CA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205A-42D9-487C-A395-6D4FF2C5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F24-F920-4E67-BB57-52FE8C88CA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205A-42D9-487C-A395-6D4FF2C5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CF24-F920-4E67-BB57-52FE8C88CA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205A-42D9-487C-A395-6D4FF2C5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1470025"/>
          </a:xfrm>
        </p:spPr>
        <p:txBody>
          <a:bodyPr/>
          <a:lstStyle/>
          <a:p>
            <a:r>
              <a:rPr lang="en-US" dirty="0" smtClean="0"/>
              <a:t>Science Underpinning Restoration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Are we ready?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4724400"/>
            <a:ext cx="8991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Today’s snippets are my opinion, examples – not answers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276600"/>
            <a:ext cx="661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!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Tidal FW Marshes (WQ Benefit)</a:t>
            </a:r>
            <a:endParaRPr lang="en-US" dirty="0"/>
          </a:p>
        </p:txBody>
      </p:sp>
      <p:pic>
        <p:nvPicPr>
          <p:cNvPr id="3" name="Picture 2" descr="Moodna-mar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8939213" cy="6553200"/>
        </p:xfrm>
        <a:graphic>
          <a:graphicData uri="http://schemas.openxmlformats.org/presentationml/2006/ole">
            <p:oleObj spid="_x0000_s2050" name="SPW 11.0 Graph" r:id="rId4" imgW="6600960" imgH="4322160" progId="SigmaPlotGraphicObject.10">
              <p:embed/>
            </p:oleObj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81200" y="152400"/>
            <a:ext cx="3882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TIVOLI  NORTH  </a:t>
            </a:r>
            <a:r>
              <a:rPr lang="en-US" sz="3600" dirty="0" smtClean="0"/>
              <a:t>BAY</a:t>
            </a:r>
            <a:endParaRPr lang="en-US" sz="36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47800" y="4038600"/>
            <a:ext cx="9804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Stage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91200" y="1752600"/>
            <a:ext cx="837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NO3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95400" y="4800600"/>
            <a:ext cx="628556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Marshes are sinks for </a:t>
            </a:r>
            <a:r>
              <a:rPr lang="en-US" sz="2400" dirty="0" smtClean="0"/>
              <a:t>NO3</a:t>
            </a:r>
          </a:p>
          <a:p>
            <a:r>
              <a:rPr lang="en-US" sz="2400" dirty="0" smtClean="0"/>
              <a:t>Rate of decline as tide ebbs-compare across sites</a:t>
            </a:r>
            <a:endParaRPr lang="en-US" sz="2400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733800" y="6334780"/>
            <a:ext cx="1420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TIME (h)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124200" y="1752600"/>
            <a:ext cx="1600200" cy="2895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"/>
            <a:ext cx="641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NITRATE REMOVAL ACROSS SITES</a:t>
            </a:r>
            <a:endParaRPr lang="en-US" sz="3600" dirty="0"/>
          </a:p>
        </p:txBody>
      </p:sp>
      <p:pic>
        <p:nvPicPr>
          <p:cNvPr id="5123" name="Picture 3" descr="C:\Users\findlays\Documents\sfmydocs\MARSH 2011\MS Files\NITRSLOP vs. PCTHIGHINTERTID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066800"/>
            <a:ext cx="121860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 = 0.01</a:t>
            </a:r>
          </a:p>
          <a:p>
            <a:r>
              <a:rPr lang="en-US" sz="2400" dirty="0" smtClean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42%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1905000"/>
            <a:ext cx="1655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Fast decline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715000"/>
            <a:ext cx="174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Slow decline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 field sampling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298"/>
            <a:ext cx="9144000" cy="6815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0"/>
            <a:ext cx="7388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err="1" smtClean="0"/>
              <a:t>Typha</a:t>
            </a:r>
            <a:r>
              <a:rPr lang="en-US" sz="3200" i="1" dirty="0" smtClean="0"/>
              <a:t>-</a:t>
            </a:r>
            <a:r>
              <a:rPr lang="en-US" sz="3200" dirty="0" smtClean="0"/>
              <a:t>dominated high marsh plane affects </a:t>
            </a:r>
          </a:p>
          <a:p>
            <a:pPr algn="ctr"/>
            <a:r>
              <a:rPr lang="en-US" sz="3200" dirty="0" smtClean="0"/>
              <a:t>capacity for nitrate removal</a:t>
            </a:r>
            <a:endParaRPr lang="en-US" sz="32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Some (arbitrary) 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914399"/>
          <a:ext cx="9144002" cy="579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2"/>
                <a:gridCol w="1905000"/>
                <a:gridCol w="1066800"/>
                <a:gridCol w="1143000"/>
                <a:gridCol w="1295400"/>
                <a:gridCol w="1066800"/>
                <a:gridCol w="1295400"/>
              </a:tblGrid>
              <a:tr h="14725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Marsh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Water 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Quality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Diadromous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Fish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Habitat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Side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Channel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Submerged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Aquatic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Vegetation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Tributary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Barriers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Invasive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Management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Re-connect</a:t>
                      </a:r>
                    </a:p>
                    <a:p>
                      <a:r>
                        <a:rPr lang="en-US" dirty="0" smtClean="0"/>
                        <a:t>Room to move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WQ</a:t>
                      </a:r>
                    </a:p>
                    <a:p>
                      <a:r>
                        <a:rPr lang="en-US" dirty="0" smtClean="0"/>
                        <a:t>Habitat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Sedimentation</a:t>
                      </a:r>
                    </a:p>
                    <a:p>
                      <a:r>
                        <a:rPr lang="en-US" dirty="0" smtClean="0"/>
                        <a:t>Salinity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FISH </a:t>
            </a:r>
            <a:r>
              <a:rPr lang="en-US" dirty="0" smtClean="0"/>
              <a:t>MAIN CHANNEL </a:t>
            </a:r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99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DEC Tracking – Shad and Sturgeon </a:t>
            </a:r>
          </a:p>
          <a:p>
            <a:pPr lvl="1"/>
            <a:r>
              <a:rPr lang="en-US" sz="2400" dirty="0" smtClean="0"/>
              <a:t>(Thanks to Amanda Higgs and Andy Kahnle)</a:t>
            </a:r>
          </a:p>
          <a:p>
            <a:pPr lvl="1"/>
            <a:r>
              <a:rPr lang="en-US" sz="2400" dirty="0" smtClean="0"/>
              <a:t>Similar question – Benthic Invertebrates - Strayer et al 2006 FW Biology</a:t>
            </a:r>
            <a:endParaRPr lang="en-US" sz="2400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828799"/>
          <a:ext cx="7829550" cy="50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818" name="Picture 2" descr="http://t2.gstatic.com/images?q=tbn:ANd9GcQ-8H652XaX-QX2nP2pAq5uteMnMod04USSQjy88My4hTjm8_jM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362200"/>
            <a:ext cx="2247900" cy="93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Some (arbitrary) 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914399"/>
          <a:ext cx="9144002" cy="579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2"/>
                <a:gridCol w="914400"/>
                <a:gridCol w="1632856"/>
                <a:gridCol w="1306286"/>
                <a:gridCol w="1306286"/>
                <a:gridCol w="1088572"/>
                <a:gridCol w="1524000"/>
              </a:tblGrid>
              <a:tr h="14725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Marsh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Water 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Quality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Diadromous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Fish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Habitat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Side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Channel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Submerged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Aquatic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Vegetation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Tributary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Barriers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Invasive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Management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Preservation</a:t>
                      </a:r>
                    </a:p>
                    <a:p>
                      <a:r>
                        <a:rPr lang="en-US" dirty="0" smtClean="0"/>
                        <a:t>Creation</a:t>
                      </a:r>
                    </a:p>
                    <a:p>
                      <a:r>
                        <a:rPr lang="en-US" dirty="0" smtClean="0"/>
                        <a:t>Access?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Replenish Stocks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River Habitat Limiting?</a:t>
                      </a:r>
                    </a:p>
                    <a:p>
                      <a:r>
                        <a:rPr lang="en-US" dirty="0" smtClean="0"/>
                        <a:t>True</a:t>
                      </a:r>
                      <a:r>
                        <a:rPr lang="en-US" baseline="0" dirty="0" smtClean="0"/>
                        <a:t> at higher pop. density?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629400" cy="914400"/>
          </a:xfrm>
        </p:spPr>
        <p:txBody>
          <a:bodyPr/>
          <a:lstStyle/>
          <a:p>
            <a:r>
              <a:rPr lang="en-US" dirty="0" smtClean="0"/>
              <a:t>Side </a:t>
            </a:r>
            <a:r>
              <a:rPr lang="en-US" dirty="0" smtClean="0"/>
              <a:t>Channel Re-connection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r>
              <a:rPr lang="en-US" dirty="0" smtClean="0"/>
              <a:t>Slow water, vegetated, adjacent wetlands</a:t>
            </a:r>
          </a:p>
          <a:p>
            <a:r>
              <a:rPr lang="en-US" dirty="0" smtClean="0"/>
              <a:t>Historical modification</a:t>
            </a:r>
            <a:endParaRPr lang="en-US" dirty="0" smtClean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49720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Stouthamer</a:t>
            </a:r>
            <a:r>
              <a:rPr lang="en-US" sz="1400" dirty="0" smtClean="0"/>
              <a:t>, C. E. and M. B. Bain. 2012. Quantifying Larval Fish Habitat in Shoreline and Shallow Waters of the Tidal Hudson River. Section VII: 1-25 pp. </a:t>
            </a:r>
            <a:r>
              <a:rPr lang="en-US" sz="1400" i="1" dirty="0" smtClean="0"/>
              <a:t>In S.H. Fernald, D.J. Yozzo and H. </a:t>
            </a:r>
            <a:r>
              <a:rPr lang="en-US" sz="1400" i="1" dirty="0" err="1" smtClean="0"/>
              <a:t>Andreyko</a:t>
            </a:r>
            <a:r>
              <a:rPr lang="en-US" sz="1400" i="1" dirty="0" smtClean="0"/>
              <a:t> (eds.), Final Reports of the </a:t>
            </a:r>
            <a:r>
              <a:rPr lang="en-US" sz="1400" i="1" dirty="0" err="1" smtClean="0"/>
              <a:t>Tibor</a:t>
            </a:r>
            <a:r>
              <a:rPr lang="en-US" sz="1400" i="1" dirty="0" smtClean="0"/>
              <a:t> T. </a:t>
            </a:r>
            <a:r>
              <a:rPr lang="en-US" sz="1400" i="1" dirty="0" err="1" smtClean="0"/>
              <a:t>Polgar</a:t>
            </a:r>
            <a:r>
              <a:rPr lang="en-US" sz="1400" i="1" dirty="0" smtClean="0"/>
              <a:t> Fellowship Program, 2010. Hudson River Foundation. 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181600"/>
            <a:ext cx="281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vel</a:t>
            </a:r>
            <a:r>
              <a:rPr lang="en-US" dirty="0" smtClean="0"/>
              <a:t>, shallow, near shore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30025" y="5181600"/>
            <a:ext cx="254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vel</a:t>
            </a:r>
            <a:r>
              <a:rPr lang="en-US" dirty="0" smtClean="0"/>
              <a:t>, deep, far shore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2709" y="5562600"/>
            <a:ext cx="8931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HABITAT PREFERENCE – Post Yolk Sac Minnows and Herrings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Some (arbitrary) 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914399"/>
          <a:ext cx="9144002" cy="6089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2"/>
                <a:gridCol w="1066800"/>
                <a:gridCol w="990600"/>
                <a:gridCol w="1796142"/>
                <a:gridCol w="1306286"/>
                <a:gridCol w="1088572"/>
                <a:gridCol w="1524000"/>
              </a:tblGrid>
              <a:tr h="14725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Marsh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Water 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Quality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Diadromous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Fish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Habitat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Side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Channel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Submerged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Aquatic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Vegetation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Tributary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Barriers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Invasive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Management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Re-connect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Young fishes</a:t>
                      </a:r>
                    </a:p>
                    <a:p>
                      <a:r>
                        <a:rPr lang="en-US" dirty="0" smtClean="0"/>
                        <a:t>More “edge”</a:t>
                      </a:r>
                    </a:p>
                    <a:p>
                      <a:r>
                        <a:rPr lang="en-US" dirty="0" smtClean="0"/>
                        <a:t>Adjacent wetlands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Better flushing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Invasives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Sediment quality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better be!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and re-invigorated Restoration efforts</a:t>
            </a:r>
          </a:p>
          <a:p>
            <a:pPr lvl="1"/>
            <a:r>
              <a:rPr lang="en-US" dirty="0" smtClean="0"/>
              <a:t>HREP Restoration Plan (Dan Miller)</a:t>
            </a:r>
          </a:p>
          <a:p>
            <a:pPr lvl="1"/>
            <a:r>
              <a:rPr lang="en-US" dirty="0" smtClean="0"/>
              <a:t>TNC Re-start of Army Corps process (Andy Peck)</a:t>
            </a:r>
          </a:p>
          <a:p>
            <a:pPr lvl="1"/>
            <a:endParaRPr lang="en-US" dirty="0"/>
          </a:p>
          <a:p>
            <a:r>
              <a:rPr lang="en-US" dirty="0" smtClean="0"/>
              <a:t>New potential funding streams</a:t>
            </a:r>
          </a:p>
          <a:p>
            <a:endParaRPr lang="en-US" dirty="0"/>
          </a:p>
          <a:p>
            <a:r>
              <a:rPr lang="en-US" dirty="0" smtClean="0"/>
              <a:t>Hudson is a well-studied ecosystem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Some (arbitrary) 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914399"/>
          <a:ext cx="9144002" cy="579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2"/>
                <a:gridCol w="1066800"/>
                <a:gridCol w="1480456"/>
                <a:gridCol w="1306286"/>
                <a:gridCol w="1306286"/>
                <a:gridCol w="1088572"/>
                <a:gridCol w="1524000"/>
              </a:tblGrid>
              <a:tr h="14725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Marsh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Water 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Quality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Diadromous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Fish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Habitat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Side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Channel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Submerged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Aquatic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Vegetation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Tributary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Barriers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Invasive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Management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2743200"/>
            <a:ext cx="6629400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Are we ready?</a:t>
            </a:r>
          </a:p>
          <a:p>
            <a:pPr algn="ctr"/>
            <a:r>
              <a:rPr lang="en-US" sz="3200" dirty="0" smtClean="0"/>
              <a:t>Argue for preservation/prevention</a:t>
            </a:r>
          </a:p>
          <a:p>
            <a:pPr algn="ctr"/>
            <a:r>
              <a:rPr lang="en-US" sz="3200" dirty="0" smtClean="0"/>
              <a:t>Quantified benefits</a:t>
            </a:r>
          </a:p>
          <a:p>
            <a:pPr algn="ctr"/>
            <a:r>
              <a:rPr lang="en-US" sz="3200" dirty="0" smtClean="0"/>
              <a:t>Informed debate on relative merits</a:t>
            </a:r>
          </a:p>
          <a:p>
            <a:pPr algn="ctr"/>
            <a:r>
              <a:rPr lang="en-US" sz="3200" dirty="0" smtClean="0"/>
              <a:t>Anticipate trade-offs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Restore?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Hudson has been damaged in the past</a:t>
            </a:r>
          </a:p>
          <a:p>
            <a:pPr lvl="1"/>
            <a:r>
              <a:rPr lang="en-US" dirty="0" smtClean="0"/>
              <a:t>Physically (dredge and fill, hardening)</a:t>
            </a:r>
          </a:p>
          <a:p>
            <a:pPr lvl="1"/>
            <a:r>
              <a:rPr lang="en-US" dirty="0" smtClean="0"/>
              <a:t>Chemically (contaminants, nutrients, wastewater)</a:t>
            </a:r>
          </a:p>
          <a:p>
            <a:pPr lvl="1"/>
            <a:r>
              <a:rPr lang="en-US" dirty="0" smtClean="0"/>
              <a:t>Biologically (stock declines, </a:t>
            </a:r>
            <a:r>
              <a:rPr lang="en-US" dirty="0" err="1" smtClean="0"/>
              <a:t>invasives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Hudson has demonstrated resilience yet still has room to improve</a:t>
            </a:r>
          </a:p>
          <a:p>
            <a:r>
              <a:rPr lang="en-US" dirty="0" smtClean="0"/>
              <a:t>Public is re-embracing their River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1904999"/>
          </a:xfrm>
        </p:spPr>
        <p:txBody>
          <a:bodyPr/>
          <a:lstStyle/>
          <a:p>
            <a:r>
              <a:rPr lang="en-US" dirty="0" smtClean="0"/>
              <a:t>Support (</a:t>
            </a:r>
            <a:r>
              <a:rPr lang="en-US" dirty="0" err="1" smtClean="0"/>
              <a:t>Gov’t</a:t>
            </a:r>
            <a:r>
              <a:rPr lang="en-US" dirty="0" smtClean="0"/>
              <a:t>, public and </a:t>
            </a:r>
            <a:r>
              <a:rPr lang="en-US" dirty="0" smtClean="0"/>
              <a:t>$$$)</a:t>
            </a:r>
            <a:endParaRPr lang="en-US" dirty="0" smtClean="0"/>
          </a:p>
          <a:p>
            <a:r>
              <a:rPr lang="en-US" dirty="0" smtClean="0"/>
              <a:t>Partner collaboration/coordination</a:t>
            </a:r>
          </a:p>
          <a:p>
            <a:r>
              <a:rPr lang="en-US" dirty="0" smtClean="0"/>
              <a:t>Science foundation : what to do, where and why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191000"/>
            <a:ext cx="7741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Each of these is hard work!  </a:t>
            </a:r>
            <a:r>
              <a:rPr lang="en-US" sz="3200" u="sng" dirty="0" smtClean="0"/>
              <a:t>All</a:t>
            </a:r>
            <a:r>
              <a:rPr lang="en-US" sz="3200" dirty="0" smtClean="0"/>
              <a:t> are necessary.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  Where? Why?</a:t>
            </a:r>
            <a:endParaRPr lang="en-US" dirty="0"/>
          </a:p>
        </p:txBody>
      </p:sp>
      <p:pic>
        <p:nvPicPr>
          <p:cNvPr id="1026" name="Picture 2" descr="C:\Users\findlays\AppData\Local\Microsoft\Windows\Temporary Internet Files\Content.IE5\G8U0KDQQ\MC9003825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29200" y="2590800"/>
            <a:ext cx="3886200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" y="1752600"/>
            <a:ext cx="57608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Setting Targets is Hardest Part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Historical?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Opportunistic?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Strategic?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Historic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r>
              <a:rPr lang="en-US" dirty="0" smtClean="0"/>
              <a:t>Pro:</a:t>
            </a:r>
          </a:p>
          <a:p>
            <a:pPr lvl="1"/>
            <a:r>
              <a:rPr lang="en-US" dirty="0" smtClean="0"/>
              <a:t>Documented previous condition</a:t>
            </a:r>
          </a:p>
          <a:p>
            <a:pPr lvl="1"/>
            <a:r>
              <a:rPr lang="en-US" dirty="0" smtClean="0"/>
              <a:t>Familiarity</a:t>
            </a:r>
          </a:p>
          <a:p>
            <a:r>
              <a:rPr lang="en-US" dirty="0" smtClean="0"/>
              <a:t>Con:</a:t>
            </a:r>
          </a:p>
          <a:p>
            <a:pPr lvl="1"/>
            <a:r>
              <a:rPr lang="en-US" dirty="0" smtClean="0"/>
              <a:t>Rules have changed</a:t>
            </a:r>
            <a:endParaRPr lang="en-US" dirty="0"/>
          </a:p>
        </p:txBody>
      </p:sp>
      <p:pic>
        <p:nvPicPr>
          <p:cNvPr id="5" name="Picture 5" descr="View on the Hudson 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3581400"/>
            <a:ext cx="9144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dirty="0" smtClean="0"/>
              <a:t>Opportunistic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525963"/>
          </a:xfrm>
        </p:spPr>
        <p:txBody>
          <a:bodyPr/>
          <a:lstStyle/>
          <a:p>
            <a:r>
              <a:rPr lang="en-US" dirty="0" smtClean="0"/>
              <a:t>Site or funding “dictates” action</a:t>
            </a:r>
          </a:p>
          <a:p>
            <a:pPr lvl="1"/>
            <a:r>
              <a:rPr lang="en-US" dirty="0" smtClean="0"/>
              <a:t>Perhaps most common (mitigation)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5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Watershed or Ecosystem Scale Goals</a:t>
            </a:r>
          </a:p>
          <a:p>
            <a:r>
              <a:rPr lang="en-US" dirty="0" smtClean="0"/>
              <a:t>Requires Lots More Information </a:t>
            </a:r>
          </a:p>
          <a:p>
            <a:pPr lvl="1"/>
            <a:r>
              <a:rPr lang="en-US" dirty="0" smtClean="0"/>
              <a:t>Unconstrained by location, history</a:t>
            </a:r>
          </a:p>
          <a:p>
            <a:pPr lvl="1"/>
            <a:r>
              <a:rPr lang="en-US" dirty="0" smtClean="0"/>
              <a:t>How much of what, where and why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Recognizes trade-offs</a:t>
            </a:r>
          </a:p>
          <a:p>
            <a:endParaRPr lang="en-US" dirty="0"/>
          </a:p>
        </p:txBody>
      </p:sp>
      <p:pic>
        <p:nvPicPr>
          <p:cNvPr id="4099" name="Picture 3" descr="C:\Users\findlays\AppData\Local\Microsoft\Windows\Temporary Internet Files\Content.IE5\G7Q06PK5\MP90042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5" y="4114800"/>
            <a:ext cx="3343275" cy="2743200"/>
          </a:xfrm>
          <a:prstGeom prst="rect">
            <a:avLst/>
          </a:prstGeom>
          <a:noFill/>
        </p:spPr>
      </p:pic>
      <p:pic>
        <p:nvPicPr>
          <p:cNvPr id="4098" name="Picture 2" descr="C:\Users\findlays\AppData\Local\Microsoft\Windows\Temporary Internet Files\Content.IE5\FMHLTEYT\MC9000534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14800"/>
            <a:ext cx="1425550" cy="1236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Some (arbitrary) 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914399"/>
          <a:ext cx="9144002" cy="579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2"/>
                <a:gridCol w="1066800"/>
                <a:gridCol w="1480456"/>
                <a:gridCol w="1306286"/>
                <a:gridCol w="1306286"/>
                <a:gridCol w="1088572"/>
                <a:gridCol w="1524000"/>
              </a:tblGrid>
              <a:tr h="14725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Marsh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Water 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Quality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Diadromous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Fish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Habitat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Side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Channel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Submerged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Aquatic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Vegetation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Tributary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Barriers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Invasive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Management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39541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579</Words>
  <Application>Microsoft Office PowerPoint</Application>
  <PresentationFormat>On-screen Show (4:3)</PresentationFormat>
  <Paragraphs>189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SPW 11.0 Graph</vt:lpstr>
      <vt:lpstr>Science Underpinning Restoration</vt:lpstr>
      <vt:lpstr>We better be!</vt:lpstr>
      <vt:lpstr>Why Restore?</vt:lpstr>
      <vt:lpstr>What needs to happen?</vt:lpstr>
      <vt:lpstr>What to do?  Where? Why?</vt:lpstr>
      <vt:lpstr>Historic Targets</vt:lpstr>
      <vt:lpstr>Opportunistic</vt:lpstr>
      <vt:lpstr>Strategic</vt:lpstr>
      <vt:lpstr>Some (arbitrary) examples</vt:lpstr>
      <vt:lpstr>Tidal FW Marshes (WQ Benefit)</vt:lpstr>
      <vt:lpstr>Slide 11</vt:lpstr>
      <vt:lpstr>Slide 12</vt:lpstr>
      <vt:lpstr>Slide 13</vt:lpstr>
      <vt:lpstr>Some (arbitrary) examples</vt:lpstr>
      <vt:lpstr>FISH MAIN CHANNEL HABITAT</vt:lpstr>
      <vt:lpstr>Some (arbitrary) examples</vt:lpstr>
      <vt:lpstr>Side Channel Re-connection</vt:lpstr>
      <vt:lpstr>Slide 18</vt:lpstr>
      <vt:lpstr>Some (arbitrary) examples</vt:lpstr>
      <vt:lpstr>Some (arbitrary) examples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Underpinning Restoration</dc:title>
  <dc:creator>findlays</dc:creator>
  <cp:lastModifiedBy>findlays</cp:lastModifiedBy>
  <cp:revision>44</cp:revision>
  <dcterms:created xsi:type="dcterms:W3CDTF">2013-04-08T19:06:24Z</dcterms:created>
  <dcterms:modified xsi:type="dcterms:W3CDTF">2013-04-23T17:40:43Z</dcterms:modified>
</cp:coreProperties>
</file>