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2" r:id="rId2"/>
    <p:sldMasterId id="2147483674" r:id="rId3"/>
  </p:sldMasterIdLst>
  <p:notesMasterIdLst>
    <p:notesMasterId r:id="rId39"/>
  </p:notesMasterIdLst>
  <p:sldIdLst>
    <p:sldId id="466" r:id="rId4"/>
    <p:sldId id="380" r:id="rId5"/>
    <p:sldId id="374" r:id="rId6"/>
    <p:sldId id="375" r:id="rId7"/>
    <p:sldId id="467" r:id="rId8"/>
    <p:sldId id="468" r:id="rId9"/>
    <p:sldId id="469" r:id="rId10"/>
    <p:sldId id="470" r:id="rId11"/>
    <p:sldId id="471" r:id="rId12"/>
    <p:sldId id="472" r:id="rId13"/>
    <p:sldId id="474" r:id="rId14"/>
    <p:sldId id="398" r:id="rId15"/>
    <p:sldId id="478" r:id="rId16"/>
    <p:sldId id="479" r:id="rId17"/>
    <p:sldId id="477" r:id="rId18"/>
    <p:sldId id="480" r:id="rId19"/>
    <p:sldId id="462" r:id="rId20"/>
    <p:sldId id="481" r:id="rId21"/>
    <p:sldId id="482" r:id="rId22"/>
    <p:sldId id="483" r:id="rId23"/>
    <p:sldId id="484" r:id="rId24"/>
    <p:sldId id="485" r:id="rId25"/>
    <p:sldId id="486" r:id="rId26"/>
    <p:sldId id="463" r:id="rId27"/>
    <p:sldId id="476" r:id="rId28"/>
    <p:sldId id="410" r:id="rId29"/>
    <p:sldId id="411" r:id="rId30"/>
    <p:sldId id="432" r:id="rId31"/>
    <p:sldId id="433" r:id="rId32"/>
    <p:sldId id="422" r:id="rId33"/>
    <p:sldId id="447" r:id="rId34"/>
    <p:sldId id="363" r:id="rId35"/>
    <p:sldId id="487" r:id="rId36"/>
    <p:sldId id="270" r:id="rId37"/>
    <p:sldId id="47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92D050"/>
    <a:srgbClr val="0432FF"/>
    <a:srgbClr val="FF7E7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0199" autoAdjust="0"/>
    <p:restoredTop sz="95840"/>
  </p:normalViewPr>
  <p:slideViewPr>
    <p:cSldViewPr snapToGrid="0" snapToObjects="1">
      <p:cViewPr varScale="1">
        <p:scale>
          <a:sx n="53" d="100"/>
          <a:sy n="53" d="100"/>
        </p:scale>
        <p:origin x="64" y="3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1EE123-F76D-D848-8770-2B2042B0C2A1}"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D3297-5655-9841-885A-4D6F76AFD5B6}" type="slidenum">
              <a:rPr lang="en-US" smtClean="0"/>
              <a:t>‹#›</a:t>
            </a:fld>
            <a:endParaRPr lang="en-US"/>
          </a:p>
        </p:txBody>
      </p:sp>
    </p:spTree>
    <p:extLst>
      <p:ext uri="{BB962C8B-B14F-4D97-AF65-F5344CB8AC3E}">
        <p14:creationId xmlns:p14="http://schemas.microsoft.com/office/powerpoint/2010/main" val="1294852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350505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505d67af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3505d67af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7756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340802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505d67af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3505d67af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20618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1c38328ee6_0_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21c38328ee6_0_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150994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21b5168a6e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221b5168a6e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5599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21c38412595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 name="Google Shape;216;g21c3841259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Based on data sharing policy of NEAMAP and NOAA</a:t>
            </a: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sz="1400">
                <a:solidFill>
                  <a:schemeClr val="dk1"/>
                </a:solidFill>
                <a:latin typeface="Open Sans"/>
                <a:ea typeface="Open Sans"/>
                <a:cs typeface="Open Sans"/>
                <a:sym typeface="Open Sans"/>
              </a:rPr>
              <a:t>The data sharing policy gives an overview of the survey</a:t>
            </a:r>
            <a:endParaRPr sz="140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sz="1200">
                <a:solidFill>
                  <a:schemeClr val="dk1"/>
                </a:solidFill>
                <a:latin typeface="Open Sans"/>
                <a:ea typeface="Open Sans"/>
                <a:cs typeface="Open Sans"/>
                <a:sym typeface="Open Sans"/>
              </a:rPr>
              <a:t>Names of SBU staff to be co-authors will be included with the document for how data are used</a:t>
            </a:r>
            <a:endParaRPr sz="1400">
              <a:solidFill>
                <a:schemeClr val="dk1"/>
              </a:solidFill>
              <a:latin typeface="Open Sans"/>
              <a:ea typeface="Open Sans"/>
              <a:cs typeface="Open Sans"/>
              <a:sym typeface="Open Sans"/>
            </a:endParaRPr>
          </a:p>
          <a:p>
            <a:pPr marL="0" lvl="0" indent="0" algn="l" rtl="0">
              <a:spcBef>
                <a:spcPts val="0"/>
              </a:spcBef>
              <a:spcAft>
                <a:spcPts val="0"/>
              </a:spcAft>
              <a:buNone/>
            </a:pPr>
            <a:endParaRPr/>
          </a:p>
        </p:txBody>
      </p:sp>
    </p:spTree>
    <p:extLst>
      <p:ext uri="{BB962C8B-B14F-4D97-AF65-F5344CB8AC3E}">
        <p14:creationId xmlns:p14="http://schemas.microsoft.com/office/powerpoint/2010/main" val="13814829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21c38328ee6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21c38328ee6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82067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5" name="Google Shape;125;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36612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2372b088760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2372b088760_0_53: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8" name="Google Shape;178;g2372b088760_0_53: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1129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b="0" i="0" u="none" strike="noStrike" cap="none" dirty="0">
                <a:solidFill>
                  <a:schemeClr val="bg1"/>
                </a:solidFill>
                <a:latin typeface="Calibri"/>
                <a:ea typeface="Calibri"/>
                <a:cs typeface="Calibri"/>
                <a:sym typeface="Calibri"/>
              </a:rPr>
              <a:t>The LRS changed from daytime sampling to nighttime sampling 3 weeks after the occurrence of striped bass eggs to reduce gear avoidance by post-yolk-sac-larva (PYSL)</a:t>
            </a:r>
            <a:endParaRPr lang="en-US" sz="1050" b="0" i="0" u="none" strike="noStrike" cap="none" dirty="0">
              <a:solidFill>
                <a:schemeClr val="bg1"/>
              </a:solidFill>
              <a:sym typeface="Arial"/>
            </a:endParaRPr>
          </a:p>
        </p:txBody>
      </p:sp>
      <p:sp>
        <p:nvSpPr>
          <p:cNvPr id="186" name="Google Shape;186;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21260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1353b11e2e3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0" name="Google Shape;80;g1353b11e2e3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60452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372b088760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372b088760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figure showing changes in sampling depth</a:t>
            </a:r>
          </a:p>
          <a:p>
            <a:pPr marL="0" lvl="0" indent="0" algn="l" rtl="0">
              <a:spcBef>
                <a:spcPts val="0"/>
              </a:spcBef>
              <a:spcAft>
                <a:spcPts val="0"/>
              </a:spcAft>
              <a:buNone/>
            </a:pPr>
            <a:endParaRPr lang="en-US" dirty="0"/>
          </a:p>
          <a:p>
            <a:pPr marL="0" lvl="0" indent="0" algn="l" rtl="0">
              <a:spcBef>
                <a:spcPts val="1000"/>
              </a:spcBef>
              <a:spcAft>
                <a:spcPts val="0"/>
              </a:spcAft>
              <a:buNone/>
            </a:pPr>
            <a:r>
              <a:rPr lang="en-US" dirty="0"/>
              <a:t>Inconsistent sampling effort of river regions</a:t>
            </a:r>
          </a:p>
          <a:p>
            <a:pPr marL="0" lvl="0" indent="0" algn="l" rtl="0">
              <a:spcBef>
                <a:spcPts val="1000"/>
              </a:spcBef>
              <a:spcAft>
                <a:spcPts val="0"/>
              </a:spcAft>
              <a:buNone/>
            </a:pPr>
            <a:r>
              <a:rPr lang="en-US" dirty="0"/>
              <a:t>Decreased in sampling depth and inconsistent sampling depth effort</a:t>
            </a:r>
          </a:p>
          <a:p>
            <a:pPr marL="0" lvl="0" indent="0" algn="l" rtl="0">
              <a:spcBef>
                <a:spcPts val="0"/>
              </a:spcBef>
              <a:spcAft>
                <a:spcPts val="0"/>
              </a:spcAft>
              <a:buNone/>
            </a:pPr>
            <a:endParaRPr dirty="0"/>
          </a:p>
        </p:txBody>
      </p:sp>
      <p:sp>
        <p:nvSpPr>
          <p:cNvPr id="149" name="Google Shape;149;g2372b088760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43650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2372b088760_0_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2372b088760_0_45: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dirty="0"/>
              <a:t>Add figure showing changes in sampling depth</a:t>
            </a:r>
          </a:p>
          <a:p>
            <a:pPr marL="0" lvl="0" indent="0" algn="l" rtl="0">
              <a:spcBef>
                <a:spcPts val="0"/>
              </a:spcBef>
              <a:spcAft>
                <a:spcPts val="0"/>
              </a:spcAft>
              <a:buNone/>
            </a:pPr>
            <a:endParaRPr lang="en-US" dirty="0"/>
          </a:p>
          <a:p>
            <a:pPr marL="0" lvl="0" indent="0" algn="l" rtl="0">
              <a:spcBef>
                <a:spcPts val="1000"/>
              </a:spcBef>
              <a:spcAft>
                <a:spcPts val="0"/>
              </a:spcAft>
              <a:buNone/>
            </a:pPr>
            <a:r>
              <a:rPr lang="en-US" dirty="0"/>
              <a:t>Inconsistent sampling effort of river regions</a:t>
            </a:r>
          </a:p>
          <a:p>
            <a:pPr marL="0" lvl="0" indent="0" algn="l" rtl="0">
              <a:spcBef>
                <a:spcPts val="1000"/>
              </a:spcBef>
              <a:spcAft>
                <a:spcPts val="0"/>
              </a:spcAft>
              <a:buNone/>
            </a:pPr>
            <a:r>
              <a:rPr lang="en-US" dirty="0"/>
              <a:t>Decreased in sampling depth and inconsistent sampling depth effort</a:t>
            </a:r>
          </a:p>
          <a:p>
            <a:pPr marL="0" lvl="0" indent="0" algn="l" rtl="0">
              <a:spcBef>
                <a:spcPts val="0"/>
              </a:spcBef>
              <a:spcAft>
                <a:spcPts val="0"/>
              </a:spcAft>
              <a:buNone/>
            </a:pPr>
            <a:endParaRPr dirty="0"/>
          </a:p>
        </p:txBody>
      </p:sp>
      <p:sp>
        <p:nvSpPr>
          <p:cNvPr id="149" name="Google Shape;149;g2372b088760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42678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3591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
        <p:cNvGrpSpPr/>
        <p:nvPr/>
      </p:nvGrpSpPr>
      <p:grpSpPr>
        <a:xfrm>
          <a:off x="0" y="0"/>
          <a:ext cx="0" cy="0"/>
          <a:chOff x="0" y="0"/>
          <a:chExt cx="0" cy="0"/>
        </a:xfrm>
      </p:grpSpPr>
      <p:sp>
        <p:nvSpPr>
          <p:cNvPr id="231" name="Google Shape;231;g1dfa53047f4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2" name="Google Shape;232;g1dfa53047f4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094369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8"/>
        <p:cNvGrpSpPr/>
        <p:nvPr/>
      </p:nvGrpSpPr>
      <p:grpSpPr>
        <a:xfrm>
          <a:off x="0" y="0"/>
          <a:ext cx="0" cy="0"/>
          <a:chOff x="0" y="0"/>
          <a:chExt cx="0" cy="0"/>
        </a:xfrm>
      </p:grpSpPr>
      <p:sp>
        <p:nvSpPr>
          <p:cNvPr id="509" name="Google Shape;509;p25:notes"/>
          <p:cNvSpPr>
            <a:spLocks noGrp="1" noRot="1" noChangeAspect="1"/>
          </p:cNvSpPr>
          <p:nvPr>
            <p:ph type="sldImg" idx="2"/>
          </p:nvPr>
        </p:nvSpPr>
        <p:spPr>
          <a:xfrm>
            <a:off x="344488" y="698500"/>
            <a:ext cx="6192837" cy="348456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510" name="Google Shape;510;p25:notes"/>
          <p:cNvSpPr txBox="1">
            <a:spLocks noGrp="1"/>
          </p:cNvSpPr>
          <p:nvPr>
            <p:ph type="body" idx="1"/>
          </p:nvPr>
        </p:nvSpPr>
        <p:spPr>
          <a:xfrm>
            <a:off x="688975" y="4414838"/>
            <a:ext cx="5505450" cy="4183062"/>
          </a:xfrm>
          <a:prstGeom prst="rect">
            <a:avLst/>
          </a:prstGeom>
          <a:noFill/>
          <a:ln>
            <a:noFill/>
          </a:ln>
        </p:spPr>
        <p:txBody>
          <a:bodyPr spcFirstLastPara="1" wrap="square" lIns="92075" tIns="46025" rIns="92075" bIns="46025" anchor="t" anchorCtr="0">
            <a:noAutofit/>
          </a:bodyPr>
          <a:lstStyle/>
          <a:p>
            <a:pPr marL="0" lvl="0" indent="0" algn="l" rtl="0">
              <a:lnSpc>
                <a:spcPct val="80000"/>
              </a:lnSpc>
              <a:spcBef>
                <a:spcPts val="0"/>
              </a:spcBef>
              <a:spcAft>
                <a:spcPts val="0"/>
              </a:spcAft>
              <a:buNone/>
            </a:pPr>
            <a:endParaRPr sz="800"/>
          </a:p>
        </p:txBody>
      </p:sp>
    </p:spTree>
    <p:extLst>
      <p:ext uri="{BB962C8B-B14F-4D97-AF65-F5344CB8AC3E}">
        <p14:creationId xmlns:p14="http://schemas.microsoft.com/office/powerpoint/2010/main" val="23503305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g1dfa53047f4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 name="Google Shape;113;g1dfa53047f4_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15214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dfa53047f4_4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dfa53047f4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302328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g21c38328ee6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5" name="Google Shape;275;g21c38328ee6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709580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1dfa53047f4_1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1dfa53047f4_1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Add diagram (with really nice levels from other paper) and modeling </a:t>
            </a:r>
            <a:endParaRPr/>
          </a:p>
        </p:txBody>
      </p:sp>
    </p:spTree>
    <p:extLst>
      <p:ext uri="{BB962C8B-B14F-4D97-AF65-F5344CB8AC3E}">
        <p14:creationId xmlns:p14="http://schemas.microsoft.com/office/powerpoint/2010/main" val="1264106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1c38328ee6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1c38328ee6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384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6" name="Google Shape;29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025083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Google Shape;407;g1dfa53047f4_3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8" name="Google Shape;408;g1dfa53047f4_3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SoMAS, HRF, HRP, Entergy, NY Sea Grant, IACS, NYSDEC, Normandeau, SBU</a:t>
            </a:r>
            <a:endParaRPr/>
          </a:p>
        </p:txBody>
      </p:sp>
    </p:spTree>
    <p:extLst>
      <p:ext uri="{BB962C8B-B14F-4D97-AF65-F5344CB8AC3E}">
        <p14:creationId xmlns:p14="http://schemas.microsoft.com/office/powerpoint/2010/main" val="121170348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58349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2" name="Google Shape;38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025661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0" name="Google Shape;250;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1740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133853e0d7c_0_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133853e0d7c_0_1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4414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3505d67af9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3505d67af9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93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3505d67af9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8" name="Google Shape;188;g13505d67af9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0891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2191592aaa2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1" name="Google Shape;171;g2191592aaa2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Storge sheets have never been digitized, and with out that we do not know what id fish are in which boxes. </a:t>
            </a:r>
            <a:endParaRPr/>
          </a:p>
          <a:p>
            <a:pPr marL="0" lvl="0" indent="0" algn="l" rtl="0">
              <a:spcBef>
                <a:spcPts val="0"/>
              </a:spcBef>
              <a:spcAft>
                <a:spcPts val="0"/>
              </a:spcAft>
              <a:buNone/>
            </a:pPr>
            <a:endParaRPr/>
          </a:p>
          <a:p>
            <a:pPr marL="0" lvl="0" indent="0" algn="l" rtl="0">
              <a:spcBef>
                <a:spcPts val="0"/>
              </a:spcBef>
              <a:spcAft>
                <a:spcPts val="0"/>
              </a:spcAft>
              <a:buNone/>
            </a:pPr>
            <a:r>
              <a:rPr lang="en"/>
              <a:t>Curtains sample advice was based solely on condition, </a:t>
            </a:r>
            <a:endParaRPr/>
          </a:p>
          <a:p>
            <a:pPr marL="0" lvl="0" indent="0" algn="l" rtl="0">
              <a:spcBef>
                <a:spcPts val="0"/>
              </a:spcBef>
              <a:spcAft>
                <a:spcPts val="0"/>
              </a:spcAft>
              <a:buNone/>
            </a:pPr>
            <a:endParaRPr/>
          </a:p>
          <a:p>
            <a:pPr marL="0" lvl="0" indent="0" algn="l" rtl="0">
              <a:spcBef>
                <a:spcPts val="0"/>
              </a:spcBef>
              <a:spcAft>
                <a:spcPts val="0"/>
              </a:spcAft>
              <a:buClr>
                <a:schemeClr val="dk1"/>
              </a:buClr>
              <a:buSzPts val="1100"/>
              <a:buFont typeface="Arial"/>
              <a:buNone/>
            </a:pPr>
            <a:r>
              <a:rPr lang="en">
                <a:solidFill>
                  <a:schemeClr val="dk1"/>
                </a:solidFill>
              </a:rPr>
              <a:t>Curating Samples For HRBMP - This is for designating samples based on quality of the sample to be saved in the collection or disposed of. Any samples that are in poor condition and set aside for disposal need to be documented fully as removed from the collection and why. </a:t>
            </a:r>
            <a:endParaRPr/>
          </a:p>
        </p:txBody>
      </p:sp>
    </p:spTree>
    <p:extLst>
      <p:ext uri="{BB962C8B-B14F-4D97-AF65-F5344CB8AC3E}">
        <p14:creationId xmlns:p14="http://schemas.microsoft.com/office/powerpoint/2010/main" val="38384132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53b11e2e3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1353b11e2e3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22161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24C7B3-4792-D9B0-B801-C57889A114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D66C458-A207-68AC-45C3-E5FC8C793A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5786DA1-F056-E0AA-0852-A6EBE7BEA9FC}"/>
              </a:ext>
            </a:extLst>
          </p:cNvPr>
          <p:cNvSpPr>
            <a:spLocks noGrp="1"/>
          </p:cNvSpPr>
          <p:nvPr>
            <p:ph type="dt" sz="half" idx="10"/>
          </p:nvPr>
        </p:nvSpPr>
        <p:spPr/>
        <p:txBody>
          <a:bodyPr/>
          <a:lstStyle/>
          <a:p>
            <a:fld id="{68719F85-8702-7E4F-AD7E-B3269C1F1E96}" type="datetime1">
              <a:rPr lang="en-US" smtClean="0"/>
              <a:t>10/8/2024</a:t>
            </a:fld>
            <a:endParaRPr lang="en-US"/>
          </a:p>
        </p:txBody>
      </p:sp>
      <p:sp>
        <p:nvSpPr>
          <p:cNvPr id="5" name="Footer Placeholder 4">
            <a:extLst>
              <a:ext uri="{FF2B5EF4-FFF2-40B4-BE49-F238E27FC236}">
                <a16:creationId xmlns:a16="http://schemas.microsoft.com/office/drawing/2014/main" id="{50E25C17-6E3E-0ED1-2678-1DAB334418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637B25-83C0-E919-8881-3E57BD1F022A}"/>
              </a:ext>
            </a:extLst>
          </p:cNvPr>
          <p:cNvSpPr>
            <a:spLocks noGrp="1"/>
          </p:cNvSpPr>
          <p:nvPr>
            <p:ph type="sldNum" sz="quarter" idx="12"/>
          </p:nvPr>
        </p:nvSpPr>
        <p:spPr/>
        <p:txBody>
          <a:bodyPr/>
          <a:lstStyle/>
          <a:p>
            <a:fld id="{D0406E0C-9C2B-B447-8E87-47B52A37D246}" type="slidenum">
              <a:rPr lang="en-US" smtClean="0"/>
              <a:t>‹#›</a:t>
            </a:fld>
            <a:endParaRPr lang="en-US"/>
          </a:p>
        </p:txBody>
      </p:sp>
    </p:spTree>
    <p:extLst>
      <p:ext uri="{BB962C8B-B14F-4D97-AF65-F5344CB8AC3E}">
        <p14:creationId xmlns:p14="http://schemas.microsoft.com/office/powerpoint/2010/main" val="7390908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361F9E-6A0A-3DB9-1E4E-1302BD1EA95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E25BD38-5A07-3648-AD91-CBEE4F28F96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4E6484-B954-FE0A-03DB-465C6A3FF533}"/>
              </a:ext>
            </a:extLst>
          </p:cNvPr>
          <p:cNvSpPr>
            <a:spLocks noGrp="1"/>
          </p:cNvSpPr>
          <p:nvPr>
            <p:ph type="dt" sz="half" idx="10"/>
          </p:nvPr>
        </p:nvSpPr>
        <p:spPr/>
        <p:txBody>
          <a:bodyPr/>
          <a:lstStyle/>
          <a:p>
            <a:fld id="{C9B87675-A271-6544-BC98-A26EBB819916}" type="datetime1">
              <a:rPr lang="en-US" smtClean="0"/>
              <a:t>10/8/2024</a:t>
            </a:fld>
            <a:endParaRPr lang="en-US"/>
          </a:p>
        </p:txBody>
      </p:sp>
      <p:sp>
        <p:nvSpPr>
          <p:cNvPr id="5" name="Footer Placeholder 4">
            <a:extLst>
              <a:ext uri="{FF2B5EF4-FFF2-40B4-BE49-F238E27FC236}">
                <a16:creationId xmlns:a16="http://schemas.microsoft.com/office/drawing/2014/main" id="{D4087AC4-61A4-7EAB-18F5-AE12A0C13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22796AC-CD75-3AC8-0EED-C3A02E55A4B6}"/>
              </a:ext>
            </a:extLst>
          </p:cNvPr>
          <p:cNvSpPr>
            <a:spLocks noGrp="1"/>
          </p:cNvSpPr>
          <p:nvPr>
            <p:ph type="sldNum" sz="quarter" idx="12"/>
          </p:nvPr>
        </p:nvSpPr>
        <p:spPr/>
        <p:txBody>
          <a:bodyPr/>
          <a:lstStyle/>
          <a:p>
            <a:fld id="{D0406E0C-9C2B-B447-8E87-47B52A37D246}" type="slidenum">
              <a:rPr lang="en-US" smtClean="0"/>
              <a:t>‹#›</a:t>
            </a:fld>
            <a:endParaRPr lang="en-US"/>
          </a:p>
        </p:txBody>
      </p:sp>
    </p:spTree>
    <p:extLst>
      <p:ext uri="{BB962C8B-B14F-4D97-AF65-F5344CB8AC3E}">
        <p14:creationId xmlns:p14="http://schemas.microsoft.com/office/powerpoint/2010/main" val="317033607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1782994-BC51-7B70-9DED-F9AAD475FD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8E7B438-5B55-6606-59E6-E6A2944D68D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0D453AE-5475-5057-AD02-3111184C6CFA}"/>
              </a:ext>
            </a:extLst>
          </p:cNvPr>
          <p:cNvSpPr>
            <a:spLocks noGrp="1"/>
          </p:cNvSpPr>
          <p:nvPr>
            <p:ph type="dt" sz="half" idx="10"/>
          </p:nvPr>
        </p:nvSpPr>
        <p:spPr/>
        <p:txBody>
          <a:bodyPr/>
          <a:lstStyle/>
          <a:p>
            <a:fld id="{37BD4ACD-E4AC-6044-AF74-B640A5D2F13F}" type="datetime1">
              <a:rPr lang="en-US" smtClean="0"/>
              <a:t>10/8/2024</a:t>
            </a:fld>
            <a:endParaRPr lang="en-US"/>
          </a:p>
        </p:txBody>
      </p:sp>
      <p:sp>
        <p:nvSpPr>
          <p:cNvPr id="5" name="Footer Placeholder 4">
            <a:extLst>
              <a:ext uri="{FF2B5EF4-FFF2-40B4-BE49-F238E27FC236}">
                <a16:creationId xmlns:a16="http://schemas.microsoft.com/office/drawing/2014/main" id="{BDC31716-9931-D218-C392-0DB6D7B015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D4F2CE-A749-A408-3C6D-6E6B5D1987A1}"/>
              </a:ext>
            </a:extLst>
          </p:cNvPr>
          <p:cNvSpPr>
            <a:spLocks noGrp="1"/>
          </p:cNvSpPr>
          <p:nvPr>
            <p:ph type="sldNum" sz="quarter" idx="12"/>
          </p:nvPr>
        </p:nvSpPr>
        <p:spPr/>
        <p:txBody>
          <a:bodyPr/>
          <a:lstStyle/>
          <a:p>
            <a:fld id="{D0406E0C-9C2B-B447-8E87-47B52A37D246}" type="slidenum">
              <a:rPr lang="en-US" smtClean="0"/>
              <a:t>‹#›</a:t>
            </a:fld>
            <a:endParaRPr lang="en-US"/>
          </a:p>
        </p:txBody>
      </p:sp>
    </p:spTree>
    <p:extLst>
      <p:ext uri="{BB962C8B-B14F-4D97-AF65-F5344CB8AC3E}">
        <p14:creationId xmlns:p14="http://schemas.microsoft.com/office/powerpoint/2010/main" val="3988934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9582127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36"/>
        <p:cNvGrpSpPr/>
        <p:nvPr/>
      </p:nvGrpSpPr>
      <p:grpSpPr>
        <a:xfrm>
          <a:off x="0" y="0"/>
          <a:ext cx="0" cy="0"/>
          <a:chOff x="0" y="0"/>
          <a:chExt cx="0" cy="0"/>
        </a:xfrm>
      </p:grpSpPr>
      <p:sp>
        <p:nvSpPr>
          <p:cNvPr id="37" name="Google Shape;37;p42"/>
          <p:cNvSpPr/>
          <p:nvPr/>
        </p:nvSpPr>
        <p:spPr>
          <a:xfrm>
            <a:off x="95251" y="76201"/>
            <a:ext cx="1727200" cy="1308100"/>
          </a:xfrm>
          <a:prstGeom prst="ellipse">
            <a:avLst/>
          </a:prstGeom>
          <a:solidFill>
            <a:schemeClr val="lt1"/>
          </a:solidFill>
          <a:ln w="190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Twentieth Century"/>
              <a:ea typeface="Twentieth Century"/>
              <a:cs typeface="Twentieth Century"/>
              <a:sym typeface="Twentieth Century"/>
            </a:endParaRPr>
          </a:p>
        </p:txBody>
      </p:sp>
      <p:sp>
        <p:nvSpPr>
          <p:cNvPr id="38" name="Google Shape;38;p42"/>
          <p:cNvSpPr txBox="1">
            <a:spLocks noGrp="1"/>
          </p:cNvSpPr>
          <p:nvPr>
            <p:ph type="body" idx="1"/>
          </p:nvPr>
        </p:nvSpPr>
        <p:spPr>
          <a:xfrm>
            <a:off x="913775" y="2367093"/>
            <a:ext cx="10364452" cy="3424107"/>
          </a:xfrm>
          <a:prstGeom prst="rect">
            <a:avLst/>
          </a:prstGeom>
          <a:noFill/>
          <a:ln>
            <a:noFill/>
          </a:ln>
        </p:spPr>
        <p:txBody>
          <a:bodyPr spcFirstLastPara="1" wrap="square" lIns="91425" tIns="45700" rIns="91425" bIns="45700" anchor="t" anchorCtr="0">
            <a:normAutofit/>
          </a:bodyPr>
          <a:lstStyle>
            <a:lvl1pPr marL="457189" lvl="0" indent="-342891" algn="l">
              <a:lnSpc>
                <a:spcPct val="120000"/>
              </a:lnSpc>
              <a:spcBef>
                <a:spcPts val="1000"/>
              </a:spcBef>
              <a:spcAft>
                <a:spcPts val="0"/>
              </a:spcAft>
              <a:buSzPts val="1800"/>
              <a:buChar char="•"/>
              <a:defRPr/>
            </a:lvl1pPr>
            <a:lvl2pPr marL="914377" lvl="1" indent="-342891" algn="l">
              <a:lnSpc>
                <a:spcPct val="120000"/>
              </a:lnSpc>
              <a:spcBef>
                <a:spcPts val="500"/>
              </a:spcBef>
              <a:spcAft>
                <a:spcPts val="0"/>
              </a:spcAft>
              <a:buSzPts val="1800"/>
              <a:buChar char="•"/>
              <a:defRPr/>
            </a:lvl2pPr>
            <a:lvl3pPr marL="1371566" lvl="2" indent="-342891" algn="l">
              <a:lnSpc>
                <a:spcPct val="120000"/>
              </a:lnSpc>
              <a:spcBef>
                <a:spcPts val="500"/>
              </a:spcBef>
              <a:spcAft>
                <a:spcPts val="0"/>
              </a:spcAft>
              <a:buSzPts val="1800"/>
              <a:buChar char="•"/>
              <a:defRPr/>
            </a:lvl3pPr>
            <a:lvl4pPr marL="1828754" lvl="3" indent="-342891" algn="l">
              <a:lnSpc>
                <a:spcPct val="120000"/>
              </a:lnSpc>
              <a:spcBef>
                <a:spcPts val="500"/>
              </a:spcBef>
              <a:spcAft>
                <a:spcPts val="0"/>
              </a:spcAft>
              <a:buSzPts val="1800"/>
              <a:buChar char="•"/>
              <a:defRPr/>
            </a:lvl4pPr>
            <a:lvl5pPr marL="2285943" lvl="4" indent="-342891" algn="l">
              <a:lnSpc>
                <a:spcPct val="120000"/>
              </a:lnSpc>
              <a:spcBef>
                <a:spcPts val="500"/>
              </a:spcBef>
              <a:spcAft>
                <a:spcPts val="0"/>
              </a:spcAft>
              <a:buSzPts val="1800"/>
              <a:buChar char="•"/>
              <a:defRPr/>
            </a:lvl5pPr>
            <a:lvl6pPr marL="2743131" lvl="5" indent="-342891" algn="l">
              <a:lnSpc>
                <a:spcPct val="120000"/>
              </a:lnSpc>
              <a:spcBef>
                <a:spcPts val="500"/>
              </a:spcBef>
              <a:spcAft>
                <a:spcPts val="0"/>
              </a:spcAft>
              <a:buSzPts val="1800"/>
              <a:buChar char="•"/>
              <a:defRPr/>
            </a:lvl6pPr>
            <a:lvl7pPr marL="3200320" lvl="6" indent="-342891" algn="l">
              <a:lnSpc>
                <a:spcPct val="120000"/>
              </a:lnSpc>
              <a:spcBef>
                <a:spcPts val="500"/>
              </a:spcBef>
              <a:spcAft>
                <a:spcPts val="0"/>
              </a:spcAft>
              <a:buSzPts val="1800"/>
              <a:buChar char="•"/>
              <a:defRPr/>
            </a:lvl7pPr>
            <a:lvl8pPr marL="3657509" lvl="7" indent="-342891" algn="l">
              <a:lnSpc>
                <a:spcPct val="120000"/>
              </a:lnSpc>
              <a:spcBef>
                <a:spcPts val="500"/>
              </a:spcBef>
              <a:spcAft>
                <a:spcPts val="0"/>
              </a:spcAft>
              <a:buSzPts val="1800"/>
              <a:buChar char="•"/>
              <a:defRPr/>
            </a:lvl8pPr>
            <a:lvl9pPr marL="4114697" lvl="8" indent="-342891" algn="l">
              <a:lnSpc>
                <a:spcPct val="120000"/>
              </a:lnSpc>
              <a:spcBef>
                <a:spcPts val="500"/>
              </a:spcBef>
              <a:spcAft>
                <a:spcPts val="0"/>
              </a:spcAft>
              <a:buSzPts val="1800"/>
              <a:buChar char="•"/>
              <a:defRPr/>
            </a:lvl9pPr>
          </a:lstStyle>
          <a:p>
            <a:endParaRPr/>
          </a:p>
        </p:txBody>
      </p:sp>
      <p:sp>
        <p:nvSpPr>
          <p:cNvPr id="39" name="Google Shape;39;p42"/>
          <p:cNvSpPr txBox="1">
            <a:spLocks noGrp="1"/>
          </p:cNvSpPr>
          <p:nvPr>
            <p:ph type="dt" idx="10"/>
          </p:nvPr>
        </p:nvSpPr>
        <p:spPr>
          <a:xfrm>
            <a:off x="508000" y="6338890"/>
            <a:ext cx="28448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2"/>
          <p:cNvSpPr txBox="1">
            <a:spLocks noGrp="1"/>
          </p:cNvSpPr>
          <p:nvPr>
            <p:ph type="ftr" idx="11"/>
          </p:nvPr>
        </p:nvSpPr>
        <p:spPr>
          <a:xfrm>
            <a:off x="3048000" y="6338890"/>
            <a:ext cx="6197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42"/>
          <p:cNvSpPr txBox="1">
            <a:spLocks noGrp="1"/>
          </p:cNvSpPr>
          <p:nvPr>
            <p:ph type="sldNum" idx="12"/>
          </p:nvPr>
        </p:nvSpPr>
        <p:spPr>
          <a:xfrm>
            <a:off x="8737600" y="6324602"/>
            <a:ext cx="28448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a:solidFill>
                  <a:srgbClr val="898989"/>
                </a:solidFill>
              </a:defRPr>
            </a:lvl1pPr>
            <a:lvl2pPr marL="0" lvl="1" indent="0" algn="r">
              <a:spcBef>
                <a:spcPts val="0"/>
              </a:spcBef>
              <a:buNone/>
              <a:defRPr sz="1200">
                <a:solidFill>
                  <a:srgbClr val="898989"/>
                </a:solidFill>
              </a:defRPr>
            </a:lvl2pPr>
            <a:lvl3pPr marL="0" lvl="2" indent="0" algn="r">
              <a:spcBef>
                <a:spcPts val="0"/>
              </a:spcBef>
              <a:buNone/>
              <a:defRPr sz="1200">
                <a:solidFill>
                  <a:srgbClr val="898989"/>
                </a:solidFill>
              </a:defRPr>
            </a:lvl3pPr>
            <a:lvl4pPr marL="0" lvl="3" indent="0" algn="r">
              <a:spcBef>
                <a:spcPts val="0"/>
              </a:spcBef>
              <a:buNone/>
              <a:defRPr sz="1200">
                <a:solidFill>
                  <a:srgbClr val="898989"/>
                </a:solidFill>
              </a:defRPr>
            </a:lvl4pPr>
            <a:lvl5pPr marL="0" lvl="4" indent="0" algn="r">
              <a:spcBef>
                <a:spcPts val="0"/>
              </a:spcBef>
              <a:buNone/>
              <a:defRPr sz="1200">
                <a:solidFill>
                  <a:srgbClr val="898989"/>
                </a:solidFill>
              </a:defRPr>
            </a:lvl5pPr>
            <a:lvl6pPr marL="0" lvl="5" indent="0" algn="r">
              <a:spcBef>
                <a:spcPts val="0"/>
              </a:spcBef>
              <a:buNone/>
              <a:defRPr sz="1200">
                <a:solidFill>
                  <a:srgbClr val="898989"/>
                </a:solidFill>
              </a:defRPr>
            </a:lvl6pPr>
            <a:lvl7pPr marL="0" lvl="6" indent="0" algn="r">
              <a:spcBef>
                <a:spcPts val="0"/>
              </a:spcBef>
              <a:buNone/>
              <a:defRPr sz="1200">
                <a:solidFill>
                  <a:srgbClr val="898989"/>
                </a:solidFill>
              </a:defRPr>
            </a:lvl7pPr>
            <a:lvl8pPr marL="0" lvl="7" indent="0" algn="r">
              <a:spcBef>
                <a:spcPts val="0"/>
              </a:spcBef>
              <a:buNone/>
              <a:defRPr sz="1200">
                <a:solidFill>
                  <a:srgbClr val="898989"/>
                </a:solidFill>
              </a:defRPr>
            </a:lvl8pPr>
            <a:lvl9pPr marL="0" lvl="8" indent="0" algn="r">
              <a:spcBef>
                <a:spcPts val="0"/>
              </a:spcBef>
              <a:buNone/>
              <a:defRPr sz="1200">
                <a:solidFill>
                  <a:srgbClr val="898989"/>
                </a:solidFil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78741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cxnSp>
        <p:nvCxnSpPr>
          <p:cNvPr id="10" name="Google Shape;10;p2"/>
          <p:cNvCxnSpPr/>
          <p:nvPr/>
        </p:nvCxnSpPr>
        <p:spPr>
          <a:xfrm>
            <a:off x="9343647" y="4235851"/>
            <a:ext cx="749600" cy="0"/>
          </a:xfrm>
          <a:prstGeom prst="straightConnector1">
            <a:avLst/>
          </a:prstGeom>
          <a:noFill/>
          <a:ln w="76200" cap="flat" cmpd="sng">
            <a:solidFill>
              <a:schemeClr val="lt2"/>
            </a:solidFill>
            <a:prstDash val="solid"/>
            <a:round/>
            <a:headEnd type="none" w="sm" len="sm"/>
            <a:tailEnd type="none" w="sm" len="sm"/>
          </a:ln>
        </p:spPr>
      </p:cxnSp>
      <p:cxnSp>
        <p:nvCxnSpPr>
          <p:cNvPr id="11" name="Google Shape;11;p2"/>
          <p:cNvCxnSpPr/>
          <p:nvPr/>
        </p:nvCxnSpPr>
        <p:spPr>
          <a:xfrm>
            <a:off x="2100047" y="4211003"/>
            <a:ext cx="749600" cy="0"/>
          </a:xfrm>
          <a:prstGeom prst="straightConnector1">
            <a:avLst/>
          </a:prstGeom>
          <a:noFill/>
          <a:ln w="76200" cap="flat" cmpd="sng">
            <a:solidFill>
              <a:schemeClr val="lt2"/>
            </a:solidFill>
            <a:prstDash val="solid"/>
            <a:round/>
            <a:headEnd type="none" w="sm" len="sm"/>
            <a:tailEnd type="none" w="sm" len="sm"/>
          </a:ln>
        </p:spPr>
      </p:cxnSp>
      <p:grpSp>
        <p:nvGrpSpPr>
          <p:cNvPr id="12" name="Google Shape;12;p2"/>
          <p:cNvGrpSpPr/>
          <p:nvPr/>
        </p:nvGrpSpPr>
        <p:grpSpPr>
          <a:xfrm>
            <a:off x="1338859" y="1362700"/>
            <a:ext cx="9515557" cy="203200"/>
            <a:chOff x="1346429" y="1011300"/>
            <a:chExt cx="6452100" cy="152400"/>
          </a:xfrm>
        </p:grpSpPr>
        <p:cxnSp>
          <p:nvCxnSpPr>
            <p:cNvPr id="13" name="Google Shape;13;p2"/>
            <p:cNvCxnSpPr/>
            <p:nvPr/>
          </p:nvCxnSpPr>
          <p:spPr>
            <a:xfrm rot="10800000">
              <a:off x="1346429" y="1011300"/>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4" name="Google Shape;14;p2"/>
            <p:cNvCxnSpPr/>
            <p:nvPr/>
          </p:nvCxnSpPr>
          <p:spPr>
            <a:xfrm rot="10800000">
              <a:off x="1346429" y="1163700"/>
              <a:ext cx="6452100" cy="0"/>
            </a:xfrm>
            <a:prstGeom prst="straightConnector1">
              <a:avLst/>
            </a:prstGeom>
            <a:noFill/>
            <a:ln w="9525" cap="flat" cmpd="sng">
              <a:solidFill>
                <a:schemeClr val="accent3"/>
              </a:solidFill>
              <a:prstDash val="solid"/>
              <a:round/>
              <a:headEnd type="none" w="sm" len="sm"/>
              <a:tailEnd type="none" w="sm" len="sm"/>
            </a:ln>
          </p:spPr>
        </p:cxnSp>
      </p:grpSp>
      <p:grpSp>
        <p:nvGrpSpPr>
          <p:cNvPr id="15" name="Google Shape;15;p2"/>
          <p:cNvGrpSpPr/>
          <p:nvPr/>
        </p:nvGrpSpPr>
        <p:grpSpPr>
          <a:xfrm>
            <a:off x="1338868" y="5292133"/>
            <a:ext cx="9515557" cy="203200"/>
            <a:chOff x="1346435" y="3969088"/>
            <a:chExt cx="6452100" cy="152400"/>
          </a:xfrm>
        </p:grpSpPr>
        <p:cxnSp>
          <p:nvCxnSpPr>
            <p:cNvPr id="16" name="Google Shape;16;p2"/>
            <p:cNvCxnSpPr/>
            <p:nvPr/>
          </p:nvCxnSpPr>
          <p:spPr>
            <a:xfrm>
              <a:off x="1346435" y="4121488"/>
              <a:ext cx="6452100" cy="0"/>
            </a:xfrm>
            <a:prstGeom prst="straightConnector1">
              <a:avLst/>
            </a:prstGeom>
            <a:noFill/>
            <a:ln w="76200" cap="flat" cmpd="sng">
              <a:solidFill>
                <a:schemeClr val="accent3"/>
              </a:solidFill>
              <a:prstDash val="solid"/>
              <a:round/>
              <a:headEnd type="none" w="sm" len="sm"/>
              <a:tailEnd type="none" w="sm" len="sm"/>
            </a:ln>
          </p:spPr>
        </p:cxnSp>
        <p:cxnSp>
          <p:nvCxnSpPr>
            <p:cNvPr id="17" name="Google Shape;17;p2"/>
            <p:cNvCxnSpPr/>
            <p:nvPr/>
          </p:nvCxnSpPr>
          <p:spPr>
            <a:xfrm>
              <a:off x="1346435" y="3969088"/>
              <a:ext cx="6452100" cy="0"/>
            </a:xfrm>
            <a:prstGeom prst="straightConnector1">
              <a:avLst/>
            </a:prstGeom>
            <a:noFill/>
            <a:ln w="9525" cap="flat" cmpd="sng">
              <a:solidFill>
                <a:schemeClr val="accent3"/>
              </a:solidFill>
              <a:prstDash val="solid"/>
              <a:round/>
              <a:headEnd type="none" w="sm" len="sm"/>
              <a:tailEnd type="none" w="sm" len="sm"/>
            </a:ln>
          </p:spPr>
        </p:cxnSp>
      </p:grpSp>
      <p:sp>
        <p:nvSpPr>
          <p:cNvPr id="18" name="Google Shape;18;p2"/>
          <p:cNvSpPr txBox="1">
            <a:spLocks noGrp="1"/>
          </p:cNvSpPr>
          <p:nvPr>
            <p:ph type="ctrTitle"/>
          </p:nvPr>
        </p:nvSpPr>
        <p:spPr>
          <a:xfrm>
            <a:off x="1338867" y="2335685"/>
            <a:ext cx="9515600" cy="1363200"/>
          </a:xfrm>
          <a:prstGeom prst="rect">
            <a:avLst/>
          </a:prstGeom>
        </p:spPr>
        <p:txBody>
          <a:bodyPr spcFirstLastPara="1" wrap="square" lIns="91425" tIns="91425" rIns="91425" bIns="91425" anchor="b" anchorCtr="0">
            <a:normAutofit/>
          </a:bodyPr>
          <a:lstStyle>
            <a:lvl1pPr lvl="0" algn="ctr">
              <a:spcBef>
                <a:spcPts val="0"/>
              </a:spcBef>
              <a:spcAft>
                <a:spcPts val="0"/>
              </a:spcAft>
              <a:buSzPts val="5400"/>
              <a:buNone/>
              <a:defRPr sz="7200"/>
            </a:lvl1pPr>
            <a:lvl2pPr lvl="1" algn="ctr">
              <a:spcBef>
                <a:spcPts val="0"/>
              </a:spcBef>
              <a:spcAft>
                <a:spcPts val="0"/>
              </a:spcAft>
              <a:buSzPts val="5400"/>
              <a:buNone/>
              <a:defRPr sz="7200"/>
            </a:lvl2pPr>
            <a:lvl3pPr lvl="2" algn="ctr">
              <a:spcBef>
                <a:spcPts val="0"/>
              </a:spcBef>
              <a:spcAft>
                <a:spcPts val="0"/>
              </a:spcAft>
              <a:buSzPts val="5400"/>
              <a:buNone/>
              <a:defRPr sz="7200"/>
            </a:lvl3pPr>
            <a:lvl4pPr lvl="3" algn="ctr">
              <a:spcBef>
                <a:spcPts val="0"/>
              </a:spcBef>
              <a:spcAft>
                <a:spcPts val="0"/>
              </a:spcAft>
              <a:buSzPts val="5400"/>
              <a:buNone/>
              <a:defRPr sz="7200"/>
            </a:lvl4pPr>
            <a:lvl5pPr lvl="4" algn="ctr">
              <a:spcBef>
                <a:spcPts val="0"/>
              </a:spcBef>
              <a:spcAft>
                <a:spcPts val="0"/>
              </a:spcAft>
              <a:buSzPts val="5400"/>
              <a:buNone/>
              <a:defRPr sz="7200"/>
            </a:lvl5pPr>
            <a:lvl6pPr lvl="5" algn="ctr">
              <a:spcBef>
                <a:spcPts val="0"/>
              </a:spcBef>
              <a:spcAft>
                <a:spcPts val="0"/>
              </a:spcAft>
              <a:buSzPts val="5400"/>
              <a:buNone/>
              <a:defRPr sz="7200"/>
            </a:lvl6pPr>
            <a:lvl7pPr lvl="6" algn="ctr">
              <a:spcBef>
                <a:spcPts val="0"/>
              </a:spcBef>
              <a:spcAft>
                <a:spcPts val="0"/>
              </a:spcAft>
              <a:buSzPts val="5400"/>
              <a:buNone/>
              <a:defRPr sz="7200"/>
            </a:lvl7pPr>
            <a:lvl8pPr lvl="7" algn="ctr">
              <a:spcBef>
                <a:spcPts val="0"/>
              </a:spcBef>
              <a:spcAft>
                <a:spcPts val="0"/>
              </a:spcAft>
              <a:buSzPts val="5400"/>
              <a:buNone/>
              <a:defRPr sz="7200"/>
            </a:lvl8pPr>
            <a:lvl9pPr lvl="8" algn="ctr">
              <a:spcBef>
                <a:spcPts val="0"/>
              </a:spcBef>
              <a:spcAft>
                <a:spcPts val="0"/>
              </a:spcAft>
              <a:buSzPts val="5400"/>
              <a:buNone/>
              <a:defRPr sz="7200"/>
            </a:lvl9pPr>
          </a:lstStyle>
          <a:p>
            <a:endParaRPr/>
          </a:p>
        </p:txBody>
      </p:sp>
      <p:sp>
        <p:nvSpPr>
          <p:cNvPr id="19" name="Google Shape;19;p2"/>
          <p:cNvSpPr txBox="1">
            <a:spLocks noGrp="1"/>
          </p:cNvSpPr>
          <p:nvPr>
            <p:ph type="subTitle" idx="1"/>
          </p:nvPr>
        </p:nvSpPr>
        <p:spPr>
          <a:xfrm>
            <a:off x="2849633" y="3800052"/>
            <a:ext cx="64940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400"/>
              <a:buNone/>
              <a:defRPr sz="3200"/>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a:endParaRPr/>
          </a:p>
        </p:txBody>
      </p:sp>
      <p:sp>
        <p:nvSpPr>
          <p:cNvPr id="20" name="Google Shape;20;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59415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5"/>
        <p:cNvGrpSpPr/>
        <p:nvPr/>
      </p:nvGrpSpPr>
      <p:grpSpPr>
        <a:xfrm>
          <a:off x="0" y="0"/>
          <a:ext cx="0" cy="0"/>
          <a:chOff x="0" y="0"/>
          <a:chExt cx="0" cy="0"/>
        </a:xfrm>
      </p:grpSpPr>
      <p:sp>
        <p:nvSpPr>
          <p:cNvPr id="26" name="Google Shape;26;p4"/>
          <p:cNvSpPr/>
          <p:nvPr/>
        </p:nvSpPr>
        <p:spPr>
          <a:xfrm>
            <a:off x="-100" y="6727600"/>
            <a:ext cx="12192000" cy="1304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4"/>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28" name="Google Shape;28;p4"/>
          <p:cNvSpPr txBox="1">
            <a:spLocks noGrp="1"/>
          </p:cNvSpPr>
          <p:nvPr>
            <p:ph type="body" idx="1"/>
          </p:nvPr>
        </p:nvSpPr>
        <p:spPr>
          <a:xfrm>
            <a:off x="415600" y="1688433"/>
            <a:ext cx="11360800" cy="44036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29" name="Google Shape;2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9232834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0"/>
        <p:cNvGrpSpPr/>
        <p:nvPr/>
      </p:nvGrpSpPr>
      <p:grpSpPr>
        <a:xfrm>
          <a:off x="0" y="0"/>
          <a:ext cx="0" cy="0"/>
          <a:chOff x="0" y="0"/>
          <a:chExt cx="0" cy="0"/>
        </a:xfrm>
      </p:grpSpPr>
      <p:sp>
        <p:nvSpPr>
          <p:cNvPr id="31" name="Google Shape;31;p5"/>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2" name="Google Shape;32;p5"/>
          <p:cNvSpPr txBox="1">
            <a:spLocks noGrp="1"/>
          </p:cNvSpPr>
          <p:nvPr>
            <p:ph type="body" idx="1"/>
          </p:nvPr>
        </p:nvSpPr>
        <p:spPr>
          <a:xfrm>
            <a:off x="415600" y="1688233"/>
            <a:ext cx="5333200" cy="4403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3" name="Google Shape;33;p5"/>
          <p:cNvSpPr txBox="1">
            <a:spLocks noGrp="1"/>
          </p:cNvSpPr>
          <p:nvPr>
            <p:ph type="body" idx="2"/>
          </p:nvPr>
        </p:nvSpPr>
        <p:spPr>
          <a:xfrm>
            <a:off x="6443200" y="1688233"/>
            <a:ext cx="5333200" cy="44036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4" name="Google Shape;3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3633610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5"/>
        <p:cNvGrpSpPr/>
        <p:nvPr/>
      </p:nvGrpSpPr>
      <p:grpSpPr>
        <a:xfrm>
          <a:off x="0" y="0"/>
          <a:ext cx="0" cy="0"/>
          <a:chOff x="0" y="0"/>
          <a:chExt cx="0" cy="0"/>
        </a:xfrm>
      </p:grpSpPr>
      <p:sp>
        <p:nvSpPr>
          <p:cNvPr id="36" name="Google Shape;36;p6"/>
          <p:cNvSpPr txBox="1">
            <a:spLocks noGrp="1"/>
          </p:cNvSpPr>
          <p:nvPr>
            <p:ph type="title"/>
          </p:nvPr>
        </p:nvSpPr>
        <p:spPr>
          <a:xfrm>
            <a:off x="415600" y="593367"/>
            <a:ext cx="11360800" cy="943200"/>
          </a:xfrm>
          <a:prstGeom prst="rect">
            <a:avLst/>
          </a:prstGeom>
        </p:spPr>
        <p:txBody>
          <a:bodyPr spcFirstLastPara="1" wrap="square" lIns="91425" tIns="91425" rIns="91425" bIns="91425" anchor="t" anchorCtr="0">
            <a:normAutofit/>
          </a:bodyPr>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37" name="Google Shape;3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06742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40" name="Google Shape;4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41" name="Google Shape;4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059839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accent6"/>
        </a:solidFill>
        <a:effectLst/>
      </p:bgPr>
    </p:bg>
    <p:spTree>
      <p:nvGrpSpPr>
        <p:cNvPr id="1" name="Shape 42"/>
        <p:cNvGrpSpPr/>
        <p:nvPr/>
      </p:nvGrpSpPr>
      <p:grpSpPr>
        <a:xfrm>
          <a:off x="0" y="0"/>
          <a:ext cx="0" cy="0"/>
          <a:chOff x="0" y="0"/>
          <a:chExt cx="0" cy="0"/>
        </a:xfrm>
      </p:grpSpPr>
      <p:sp>
        <p:nvSpPr>
          <p:cNvPr id="43" name="Google Shape;43;p8"/>
          <p:cNvSpPr txBox="1">
            <a:spLocks noGrp="1"/>
          </p:cNvSpPr>
          <p:nvPr>
            <p:ph type="title"/>
          </p:nvPr>
        </p:nvSpPr>
        <p:spPr>
          <a:xfrm>
            <a:off x="653667" y="701800"/>
            <a:ext cx="7484800" cy="54544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dk2"/>
              </a:buClr>
              <a:buSzPts val="5400"/>
              <a:buNone/>
              <a:defRPr sz="7200" b="0">
                <a:solidFill>
                  <a:schemeClr val="dk2"/>
                </a:solidFill>
              </a:defRPr>
            </a:lvl1pPr>
            <a:lvl2pPr lvl="1">
              <a:spcBef>
                <a:spcPts val="0"/>
              </a:spcBef>
              <a:spcAft>
                <a:spcPts val="0"/>
              </a:spcAft>
              <a:buClr>
                <a:schemeClr val="dk2"/>
              </a:buClr>
              <a:buSzPts val="5400"/>
              <a:buNone/>
              <a:defRPr sz="7200" b="0">
                <a:solidFill>
                  <a:schemeClr val="dk2"/>
                </a:solidFill>
              </a:defRPr>
            </a:lvl2pPr>
            <a:lvl3pPr lvl="2">
              <a:spcBef>
                <a:spcPts val="0"/>
              </a:spcBef>
              <a:spcAft>
                <a:spcPts val="0"/>
              </a:spcAft>
              <a:buClr>
                <a:schemeClr val="dk2"/>
              </a:buClr>
              <a:buSzPts val="5400"/>
              <a:buNone/>
              <a:defRPr sz="7200" b="0">
                <a:solidFill>
                  <a:schemeClr val="dk2"/>
                </a:solidFill>
              </a:defRPr>
            </a:lvl3pPr>
            <a:lvl4pPr lvl="3">
              <a:spcBef>
                <a:spcPts val="0"/>
              </a:spcBef>
              <a:spcAft>
                <a:spcPts val="0"/>
              </a:spcAft>
              <a:buClr>
                <a:schemeClr val="dk2"/>
              </a:buClr>
              <a:buSzPts val="5400"/>
              <a:buNone/>
              <a:defRPr sz="7200" b="0">
                <a:solidFill>
                  <a:schemeClr val="dk2"/>
                </a:solidFill>
              </a:defRPr>
            </a:lvl4pPr>
            <a:lvl5pPr lvl="4">
              <a:spcBef>
                <a:spcPts val="0"/>
              </a:spcBef>
              <a:spcAft>
                <a:spcPts val="0"/>
              </a:spcAft>
              <a:buClr>
                <a:schemeClr val="dk2"/>
              </a:buClr>
              <a:buSzPts val="5400"/>
              <a:buNone/>
              <a:defRPr sz="7200" b="0">
                <a:solidFill>
                  <a:schemeClr val="dk2"/>
                </a:solidFill>
              </a:defRPr>
            </a:lvl5pPr>
            <a:lvl6pPr lvl="5">
              <a:spcBef>
                <a:spcPts val="0"/>
              </a:spcBef>
              <a:spcAft>
                <a:spcPts val="0"/>
              </a:spcAft>
              <a:buClr>
                <a:schemeClr val="dk2"/>
              </a:buClr>
              <a:buSzPts val="5400"/>
              <a:buNone/>
              <a:defRPr sz="7200" b="0">
                <a:solidFill>
                  <a:schemeClr val="dk2"/>
                </a:solidFill>
              </a:defRPr>
            </a:lvl6pPr>
            <a:lvl7pPr lvl="6">
              <a:spcBef>
                <a:spcPts val="0"/>
              </a:spcBef>
              <a:spcAft>
                <a:spcPts val="0"/>
              </a:spcAft>
              <a:buClr>
                <a:schemeClr val="dk2"/>
              </a:buClr>
              <a:buSzPts val="5400"/>
              <a:buNone/>
              <a:defRPr sz="7200" b="0">
                <a:solidFill>
                  <a:schemeClr val="dk2"/>
                </a:solidFill>
              </a:defRPr>
            </a:lvl7pPr>
            <a:lvl8pPr lvl="7">
              <a:spcBef>
                <a:spcPts val="0"/>
              </a:spcBef>
              <a:spcAft>
                <a:spcPts val="0"/>
              </a:spcAft>
              <a:buClr>
                <a:schemeClr val="dk2"/>
              </a:buClr>
              <a:buSzPts val="5400"/>
              <a:buNone/>
              <a:defRPr sz="7200" b="0">
                <a:solidFill>
                  <a:schemeClr val="dk2"/>
                </a:solidFill>
              </a:defRPr>
            </a:lvl8pPr>
            <a:lvl9pPr lvl="8">
              <a:spcBef>
                <a:spcPts val="0"/>
              </a:spcBef>
              <a:spcAft>
                <a:spcPts val="0"/>
              </a:spcAft>
              <a:buClr>
                <a:schemeClr val="dk2"/>
              </a:buClr>
              <a:buSzPts val="5400"/>
              <a:buNone/>
              <a:defRPr sz="7200" b="0">
                <a:solidFill>
                  <a:schemeClr val="dk2"/>
                </a:solidFill>
              </a:defRPr>
            </a:lvl9pPr>
          </a:lstStyle>
          <a:p>
            <a:endParaRPr/>
          </a:p>
        </p:txBody>
      </p:sp>
      <p:sp>
        <p:nvSpPr>
          <p:cNvPr id="44" name="Google Shape;4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677653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BA0A-3123-E31C-BBFD-3467EE17CBB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2DA36DA-2DB6-5005-9278-AF5921F6874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C8803C8-0929-32BC-2E2E-DA793E5F414A}"/>
              </a:ext>
            </a:extLst>
          </p:cNvPr>
          <p:cNvSpPr>
            <a:spLocks noGrp="1"/>
          </p:cNvSpPr>
          <p:nvPr>
            <p:ph type="dt" sz="half" idx="10"/>
          </p:nvPr>
        </p:nvSpPr>
        <p:spPr/>
        <p:txBody>
          <a:bodyPr/>
          <a:lstStyle/>
          <a:p>
            <a:fld id="{7F5BFCD1-20CE-8F41-9BB7-0C972F938A21}" type="datetime1">
              <a:rPr lang="en-US" smtClean="0"/>
              <a:t>10/8/2024</a:t>
            </a:fld>
            <a:endParaRPr lang="en-US"/>
          </a:p>
        </p:txBody>
      </p:sp>
      <p:sp>
        <p:nvSpPr>
          <p:cNvPr id="5" name="Footer Placeholder 4">
            <a:extLst>
              <a:ext uri="{FF2B5EF4-FFF2-40B4-BE49-F238E27FC236}">
                <a16:creationId xmlns:a16="http://schemas.microsoft.com/office/drawing/2014/main" id="{E3AEE74B-1803-3451-0F08-FFE9BFD68A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FAA89D-54EC-9C97-D4EB-2EF34D0E8051}"/>
              </a:ext>
            </a:extLst>
          </p:cNvPr>
          <p:cNvSpPr>
            <a:spLocks noGrp="1"/>
          </p:cNvSpPr>
          <p:nvPr>
            <p:ph type="sldNum" sz="quarter" idx="12"/>
          </p:nvPr>
        </p:nvSpPr>
        <p:spPr/>
        <p:txBody>
          <a:bodyPr/>
          <a:lstStyle/>
          <a:p>
            <a:fld id="{D0406E0C-9C2B-B447-8E87-47B52A37D246}" type="slidenum">
              <a:rPr lang="en-US" smtClean="0"/>
              <a:t>‹#›</a:t>
            </a:fld>
            <a:endParaRPr lang="en-US"/>
          </a:p>
        </p:txBody>
      </p:sp>
    </p:spTree>
    <p:extLst>
      <p:ext uri="{BB962C8B-B14F-4D97-AF65-F5344CB8AC3E}">
        <p14:creationId xmlns:p14="http://schemas.microsoft.com/office/powerpoint/2010/main" val="87658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5"/>
        <p:cNvGrpSpPr/>
        <p:nvPr/>
      </p:nvGrpSpPr>
      <p:grpSpPr>
        <a:xfrm>
          <a:off x="0" y="0"/>
          <a:ext cx="0" cy="0"/>
          <a:chOff x="0" y="0"/>
          <a:chExt cx="0" cy="0"/>
        </a:xfrm>
      </p:grpSpPr>
      <p:sp>
        <p:nvSpPr>
          <p:cNvPr id="46" name="Google Shape;46;p9"/>
          <p:cNvSpPr/>
          <p:nvPr/>
        </p:nvSpPr>
        <p:spPr>
          <a:xfrm>
            <a:off x="6096000" y="0"/>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47" name="Google Shape;47;p9"/>
          <p:cNvCxnSpPr/>
          <p:nvPr/>
        </p:nvCxnSpPr>
        <p:spPr>
          <a:xfrm>
            <a:off x="6706233" y="5994000"/>
            <a:ext cx="624400" cy="0"/>
          </a:xfrm>
          <a:prstGeom prst="straightConnector1">
            <a:avLst/>
          </a:prstGeom>
          <a:noFill/>
          <a:ln w="19050" cap="flat" cmpd="sng">
            <a:solidFill>
              <a:schemeClr val="lt1"/>
            </a:solidFill>
            <a:prstDash val="solid"/>
            <a:round/>
            <a:headEnd type="none" w="sm" len="sm"/>
            <a:tailEnd type="none" w="sm" len="sm"/>
          </a:ln>
        </p:spPr>
      </p:cxnSp>
      <p:sp>
        <p:nvSpPr>
          <p:cNvPr id="48" name="Google Shape;48;p9"/>
          <p:cNvSpPr txBox="1">
            <a:spLocks noGrp="1"/>
          </p:cNvSpPr>
          <p:nvPr>
            <p:ph type="title"/>
          </p:nvPr>
        </p:nvSpPr>
        <p:spPr>
          <a:xfrm>
            <a:off x="354000" y="1386233"/>
            <a:ext cx="5393600" cy="2234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49" name="Google Shape;49;p9"/>
          <p:cNvSpPr txBox="1">
            <a:spLocks noGrp="1"/>
          </p:cNvSpPr>
          <p:nvPr>
            <p:ph type="subTitle" idx="1"/>
          </p:nvPr>
        </p:nvSpPr>
        <p:spPr>
          <a:xfrm>
            <a:off x="354000" y="36358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0" name="Google Shape;50;p9"/>
          <p:cNvSpPr txBox="1">
            <a:spLocks noGrp="1"/>
          </p:cNvSpPr>
          <p:nvPr>
            <p:ph type="body" idx="2"/>
          </p:nvPr>
        </p:nvSpPr>
        <p:spPr>
          <a:xfrm>
            <a:off x="6586000" y="965600"/>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Clr>
                <a:schemeClr val="lt1"/>
              </a:buClr>
              <a:buSzPts val="1800"/>
              <a:buChar char="●"/>
              <a:defRPr>
                <a:solidFill>
                  <a:schemeClr val="lt1"/>
                </a:solidFill>
              </a:defRPr>
            </a:lvl1pPr>
            <a:lvl2pPr marL="1219170" lvl="1" indent="-423323">
              <a:spcBef>
                <a:spcPts val="0"/>
              </a:spcBef>
              <a:spcAft>
                <a:spcPts val="0"/>
              </a:spcAft>
              <a:buClr>
                <a:schemeClr val="lt1"/>
              </a:buClr>
              <a:buSzPts val="1400"/>
              <a:buChar char="○"/>
              <a:defRPr>
                <a:solidFill>
                  <a:schemeClr val="lt1"/>
                </a:solidFill>
              </a:defRPr>
            </a:lvl2pPr>
            <a:lvl3pPr marL="1828754" lvl="2" indent="-423323">
              <a:spcBef>
                <a:spcPts val="0"/>
              </a:spcBef>
              <a:spcAft>
                <a:spcPts val="0"/>
              </a:spcAft>
              <a:buClr>
                <a:schemeClr val="lt1"/>
              </a:buClr>
              <a:buSzPts val="1400"/>
              <a:buChar char="■"/>
              <a:defRPr>
                <a:solidFill>
                  <a:schemeClr val="lt1"/>
                </a:solidFill>
              </a:defRPr>
            </a:lvl3pPr>
            <a:lvl4pPr marL="2438339" lvl="3" indent="-423323">
              <a:spcBef>
                <a:spcPts val="0"/>
              </a:spcBef>
              <a:spcAft>
                <a:spcPts val="0"/>
              </a:spcAft>
              <a:buClr>
                <a:schemeClr val="lt1"/>
              </a:buClr>
              <a:buSzPts val="1400"/>
              <a:buChar char="●"/>
              <a:defRPr>
                <a:solidFill>
                  <a:schemeClr val="lt1"/>
                </a:solidFill>
              </a:defRPr>
            </a:lvl4pPr>
            <a:lvl5pPr marL="3047924" lvl="4" indent="-423323">
              <a:spcBef>
                <a:spcPts val="0"/>
              </a:spcBef>
              <a:spcAft>
                <a:spcPts val="0"/>
              </a:spcAft>
              <a:buClr>
                <a:schemeClr val="lt1"/>
              </a:buClr>
              <a:buSzPts val="1400"/>
              <a:buChar char="○"/>
              <a:defRPr>
                <a:solidFill>
                  <a:schemeClr val="lt1"/>
                </a:solidFill>
              </a:defRPr>
            </a:lvl5pPr>
            <a:lvl6pPr marL="3657509" lvl="5" indent="-423323">
              <a:spcBef>
                <a:spcPts val="0"/>
              </a:spcBef>
              <a:spcAft>
                <a:spcPts val="0"/>
              </a:spcAft>
              <a:buClr>
                <a:schemeClr val="lt1"/>
              </a:buClr>
              <a:buSzPts val="1400"/>
              <a:buChar char="■"/>
              <a:defRPr>
                <a:solidFill>
                  <a:schemeClr val="lt1"/>
                </a:solidFill>
              </a:defRPr>
            </a:lvl6pPr>
            <a:lvl7pPr marL="4267093" lvl="6" indent="-423323">
              <a:spcBef>
                <a:spcPts val="0"/>
              </a:spcBef>
              <a:spcAft>
                <a:spcPts val="0"/>
              </a:spcAft>
              <a:buClr>
                <a:schemeClr val="lt1"/>
              </a:buClr>
              <a:buSzPts val="1400"/>
              <a:buChar char="●"/>
              <a:defRPr>
                <a:solidFill>
                  <a:schemeClr val="lt1"/>
                </a:solidFill>
              </a:defRPr>
            </a:lvl7pPr>
            <a:lvl8pPr marL="4876678" lvl="7" indent="-423323">
              <a:spcBef>
                <a:spcPts val="0"/>
              </a:spcBef>
              <a:spcAft>
                <a:spcPts val="0"/>
              </a:spcAft>
              <a:buClr>
                <a:schemeClr val="lt1"/>
              </a:buClr>
              <a:buSzPts val="1400"/>
              <a:buChar char="○"/>
              <a:defRPr>
                <a:solidFill>
                  <a:schemeClr val="lt1"/>
                </a:solidFill>
              </a:defRPr>
            </a:lvl8pPr>
            <a:lvl9pPr marL="5486263" lvl="8" indent="-423323">
              <a:spcBef>
                <a:spcPts val="0"/>
              </a:spcBef>
              <a:spcAft>
                <a:spcPts val="0"/>
              </a:spcAft>
              <a:buClr>
                <a:schemeClr val="lt1"/>
              </a:buClr>
              <a:buSzPts val="1400"/>
              <a:buChar char="■"/>
              <a:defRPr>
                <a:solidFill>
                  <a:schemeClr val="lt1"/>
                </a:solidFill>
              </a:defRPr>
            </a:lvl9pPr>
          </a:lstStyle>
          <a:p>
            <a:endParaRPr/>
          </a:p>
        </p:txBody>
      </p:sp>
      <p:sp>
        <p:nvSpPr>
          <p:cNvPr id="51" name="Google Shape;51;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05010978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2"/>
        <p:cNvGrpSpPr/>
        <p:nvPr/>
      </p:nvGrpSpPr>
      <p:grpSpPr>
        <a:xfrm>
          <a:off x="0" y="0"/>
          <a:ext cx="0" cy="0"/>
          <a:chOff x="0" y="0"/>
          <a:chExt cx="0" cy="0"/>
        </a:xfrm>
      </p:grpSpPr>
      <p:sp>
        <p:nvSpPr>
          <p:cNvPr id="53" name="Google Shape;53;p10"/>
          <p:cNvSpPr txBox="1">
            <a:spLocks noGrp="1"/>
          </p:cNvSpPr>
          <p:nvPr>
            <p:ph type="body" idx="1"/>
          </p:nvPr>
        </p:nvSpPr>
        <p:spPr>
          <a:xfrm>
            <a:off x="415600" y="5640967"/>
            <a:ext cx="7998400" cy="7984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2400"/>
              <a:buFont typeface="PT Sans Narrow"/>
              <a:buNone/>
              <a:defRPr sz="3200">
                <a:latin typeface="PT Sans Narrow"/>
                <a:ea typeface="PT Sans Narrow"/>
                <a:cs typeface="PT Sans Narrow"/>
                <a:sym typeface="PT Sans Narrow"/>
              </a:defRPr>
            </a:lvl1pPr>
          </a:lstStyle>
          <a:p>
            <a:endParaRPr/>
          </a:p>
        </p:txBody>
      </p:sp>
      <p:sp>
        <p:nvSpPr>
          <p:cNvPr id="54" name="Google Shape;54;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750166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5"/>
        <p:cNvGrpSpPr/>
        <p:nvPr/>
      </p:nvGrpSpPr>
      <p:grpSpPr>
        <a:xfrm>
          <a:off x="0" y="0"/>
          <a:ext cx="0" cy="0"/>
          <a:chOff x="0" y="0"/>
          <a:chExt cx="0" cy="0"/>
        </a:xfrm>
      </p:grpSpPr>
      <p:sp>
        <p:nvSpPr>
          <p:cNvPr id="56" name="Google Shape;56;p11"/>
          <p:cNvSpPr/>
          <p:nvPr/>
        </p:nvSpPr>
        <p:spPr>
          <a:xfrm>
            <a:off x="-100" y="6727600"/>
            <a:ext cx="12192000" cy="1304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11"/>
          <p:cNvSpPr txBox="1">
            <a:spLocks noGrp="1"/>
          </p:cNvSpPr>
          <p:nvPr>
            <p:ph type="title" hasCustomPrompt="1"/>
          </p:nvPr>
        </p:nvSpPr>
        <p:spPr>
          <a:xfrm>
            <a:off x="415600" y="1739800"/>
            <a:ext cx="11360800" cy="20512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accent3"/>
              </a:buClr>
              <a:buSzPts val="13000"/>
              <a:buNone/>
              <a:defRPr sz="17333">
                <a:solidFill>
                  <a:schemeClr val="accent3"/>
                </a:solidFill>
              </a:defRPr>
            </a:lvl1pPr>
            <a:lvl2pPr lvl="1" algn="ctr">
              <a:spcBef>
                <a:spcPts val="0"/>
              </a:spcBef>
              <a:spcAft>
                <a:spcPts val="0"/>
              </a:spcAft>
              <a:buClr>
                <a:schemeClr val="accent3"/>
              </a:buClr>
              <a:buSzPts val="13000"/>
              <a:buNone/>
              <a:defRPr sz="17333">
                <a:solidFill>
                  <a:schemeClr val="accent3"/>
                </a:solidFill>
              </a:defRPr>
            </a:lvl2pPr>
            <a:lvl3pPr lvl="2" algn="ctr">
              <a:spcBef>
                <a:spcPts val="0"/>
              </a:spcBef>
              <a:spcAft>
                <a:spcPts val="0"/>
              </a:spcAft>
              <a:buClr>
                <a:schemeClr val="accent3"/>
              </a:buClr>
              <a:buSzPts val="13000"/>
              <a:buNone/>
              <a:defRPr sz="17333">
                <a:solidFill>
                  <a:schemeClr val="accent3"/>
                </a:solidFill>
              </a:defRPr>
            </a:lvl3pPr>
            <a:lvl4pPr lvl="3" algn="ctr">
              <a:spcBef>
                <a:spcPts val="0"/>
              </a:spcBef>
              <a:spcAft>
                <a:spcPts val="0"/>
              </a:spcAft>
              <a:buClr>
                <a:schemeClr val="accent3"/>
              </a:buClr>
              <a:buSzPts val="13000"/>
              <a:buNone/>
              <a:defRPr sz="17333">
                <a:solidFill>
                  <a:schemeClr val="accent3"/>
                </a:solidFill>
              </a:defRPr>
            </a:lvl4pPr>
            <a:lvl5pPr lvl="4" algn="ctr">
              <a:spcBef>
                <a:spcPts val="0"/>
              </a:spcBef>
              <a:spcAft>
                <a:spcPts val="0"/>
              </a:spcAft>
              <a:buClr>
                <a:schemeClr val="accent3"/>
              </a:buClr>
              <a:buSzPts val="13000"/>
              <a:buNone/>
              <a:defRPr sz="17333">
                <a:solidFill>
                  <a:schemeClr val="accent3"/>
                </a:solidFill>
              </a:defRPr>
            </a:lvl5pPr>
            <a:lvl6pPr lvl="5" algn="ctr">
              <a:spcBef>
                <a:spcPts val="0"/>
              </a:spcBef>
              <a:spcAft>
                <a:spcPts val="0"/>
              </a:spcAft>
              <a:buClr>
                <a:schemeClr val="accent3"/>
              </a:buClr>
              <a:buSzPts val="13000"/>
              <a:buNone/>
              <a:defRPr sz="17333">
                <a:solidFill>
                  <a:schemeClr val="accent3"/>
                </a:solidFill>
              </a:defRPr>
            </a:lvl6pPr>
            <a:lvl7pPr lvl="6" algn="ctr">
              <a:spcBef>
                <a:spcPts val="0"/>
              </a:spcBef>
              <a:spcAft>
                <a:spcPts val="0"/>
              </a:spcAft>
              <a:buClr>
                <a:schemeClr val="accent3"/>
              </a:buClr>
              <a:buSzPts val="13000"/>
              <a:buNone/>
              <a:defRPr sz="17333">
                <a:solidFill>
                  <a:schemeClr val="accent3"/>
                </a:solidFill>
              </a:defRPr>
            </a:lvl7pPr>
            <a:lvl8pPr lvl="7" algn="ctr">
              <a:spcBef>
                <a:spcPts val="0"/>
              </a:spcBef>
              <a:spcAft>
                <a:spcPts val="0"/>
              </a:spcAft>
              <a:buClr>
                <a:schemeClr val="accent3"/>
              </a:buClr>
              <a:buSzPts val="13000"/>
              <a:buNone/>
              <a:defRPr sz="17333">
                <a:solidFill>
                  <a:schemeClr val="accent3"/>
                </a:solidFill>
              </a:defRPr>
            </a:lvl8pPr>
            <a:lvl9pPr lvl="8" algn="ctr">
              <a:spcBef>
                <a:spcPts val="0"/>
              </a:spcBef>
              <a:spcAft>
                <a:spcPts val="0"/>
              </a:spcAft>
              <a:buClr>
                <a:schemeClr val="accent3"/>
              </a:buClr>
              <a:buSzPts val="13000"/>
              <a:buNone/>
              <a:defRPr sz="17333">
                <a:solidFill>
                  <a:schemeClr val="accent3"/>
                </a:solidFill>
              </a:defRPr>
            </a:lvl9pPr>
          </a:lstStyle>
          <a:p>
            <a:r>
              <a:t>xx%</a:t>
            </a:r>
          </a:p>
        </p:txBody>
      </p:sp>
      <p:sp>
        <p:nvSpPr>
          <p:cNvPr id="58" name="Google Shape;58;p11"/>
          <p:cNvSpPr txBox="1">
            <a:spLocks noGrp="1"/>
          </p:cNvSpPr>
          <p:nvPr>
            <p:ph type="body" idx="1"/>
          </p:nvPr>
        </p:nvSpPr>
        <p:spPr>
          <a:xfrm>
            <a:off x="415600" y="3994200"/>
            <a:ext cx="11360800" cy="14288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59" name="Google Shape;59;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8491903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8C6C6-E4FD-060F-AC56-1AB353B77B0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287B588-0FA1-A512-61BC-F1E1F3464D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21FC749-3DE6-5293-3751-5D4E6EF10D4E}"/>
              </a:ext>
            </a:extLst>
          </p:cNvPr>
          <p:cNvSpPr>
            <a:spLocks noGrp="1"/>
          </p:cNvSpPr>
          <p:nvPr>
            <p:ph type="dt" sz="half" idx="10"/>
          </p:nvPr>
        </p:nvSpPr>
        <p:spPr/>
        <p:txBody>
          <a:bodyPr/>
          <a:lstStyle/>
          <a:p>
            <a:fld id="{CD69960C-409E-FC40-8BD5-0A709683113F}" type="datetimeFigureOut">
              <a:rPr lang="en-US" smtClean="0"/>
              <a:t>10/8/2024</a:t>
            </a:fld>
            <a:endParaRPr lang="en-US"/>
          </a:p>
        </p:txBody>
      </p:sp>
      <p:sp>
        <p:nvSpPr>
          <p:cNvPr id="5" name="Footer Placeholder 4">
            <a:extLst>
              <a:ext uri="{FF2B5EF4-FFF2-40B4-BE49-F238E27FC236}">
                <a16:creationId xmlns:a16="http://schemas.microsoft.com/office/drawing/2014/main" id="{3CFD71FB-46C6-E1B7-EF09-C7FFBAC424F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83800F-24E8-DC10-FEDE-F7DF00920D6F}"/>
              </a:ext>
            </a:extLst>
          </p:cNvPr>
          <p:cNvSpPr>
            <a:spLocks noGrp="1"/>
          </p:cNvSpPr>
          <p:nvPr>
            <p:ph type="sldNum" sz="quarter" idx="12"/>
          </p:nvPr>
        </p:nvSpPr>
        <p:spPr/>
        <p:txBody>
          <a:bodyPr/>
          <a:lstStyle/>
          <a:p>
            <a:fld id="{3BFBB61B-C27C-9E4C-AC7D-6B9E44514121}" type="slidenum">
              <a:rPr lang="en-US" smtClean="0"/>
              <a:t>‹#›</a:t>
            </a:fld>
            <a:endParaRPr lang="en-US"/>
          </a:p>
        </p:txBody>
      </p:sp>
    </p:spTree>
    <p:extLst>
      <p:ext uri="{BB962C8B-B14F-4D97-AF65-F5344CB8AC3E}">
        <p14:creationId xmlns:p14="http://schemas.microsoft.com/office/powerpoint/2010/main" val="30236504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4A4C0A-74A5-53E3-2F7D-CD1380EF7F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5057ACE-BDB7-9D0F-9BE9-8047938B56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8A8FD3-04DA-DC05-533E-D416EBFC7179}"/>
              </a:ext>
            </a:extLst>
          </p:cNvPr>
          <p:cNvSpPr>
            <a:spLocks noGrp="1"/>
          </p:cNvSpPr>
          <p:nvPr>
            <p:ph type="dt" sz="half" idx="10"/>
          </p:nvPr>
        </p:nvSpPr>
        <p:spPr/>
        <p:txBody>
          <a:bodyPr/>
          <a:lstStyle/>
          <a:p>
            <a:fld id="{CD69960C-409E-FC40-8BD5-0A709683113F}" type="datetimeFigureOut">
              <a:rPr lang="en-US" smtClean="0"/>
              <a:t>10/8/2024</a:t>
            </a:fld>
            <a:endParaRPr lang="en-US"/>
          </a:p>
        </p:txBody>
      </p:sp>
      <p:sp>
        <p:nvSpPr>
          <p:cNvPr id="5" name="Footer Placeholder 4">
            <a:extLst>
              <a:ext uri="{FF2B5EF4-FFF2-40B4-BE49-F238E27FC236}">
                <a16:creationId xmlns:a16="http://schemas.microsoft.com/office/drawing/2014/main" id="{22B11C31-32F4-7D32-D2A1-0A66C69BE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BD2C5A-3B43-17AD-67EB-124F5140BDE1}"/>
              </a:ext>
            </a:extLst>
          </p:cNvPr>
          <p:cNvSpPr>
            <a:spLocks noGrp="1"/>
          </p:cNvSpPr>
          <p:nvPr>
            <p:ph type="sldNum" sz="quarter" idx="12"/>
          </p:nvPr>
        </p:nvSpPr>
        <p:spPr/>
        <p:txBody>
          <a:bodyPr/>
          <a:lstStyle/>
          <a:p>
            <a:fld id="{3BFBB61B-C27C-9E4C-AC7D-6B9E44514121}" type="slidenum">
              <a:rPr lang="en-US" smtClean="0"/>
              <a:t>‹#›</a:t>
            </a:fld>
            <a:endParaRPr lang="en-US"/>
          </a:p>
        </p:txBody>
      </p:sp>
    </p:spTree>
    <p:extLst>
      <p:ext uri="{BB962C8B-B14F-4D97-AF65-F5344CB8AC3E}">
        <p14:creationId xmlns:p14="http://schemas.microsoft.com/office/powerpoint/2010/main" val="35176801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A963-EB46-ABBD-D01E-94786E6789C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F743429-1D22-480B-F5C8-BCF94DA5DE2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044D739-6C6D-42EC-1121-D7867C544F0B}"/>
              </a:ext>
            </a:extLst>
          </p:cNvPr>
          <p:cNvSpPr>
            <a:spLocks noGrp="1"/>
          </p:cNvSpPr>
          <p:nvPr>
            <p:ph type="dt" sz="half" idx="10"/>
          </p:nvPr>
        </p:nvSpPr>
        <p:spPr/>
        <p:txBody>
          <a:bodyPr/>
          <a:lstStyle/>
          <a:p>
            <a:fld id="{CD69960C-409E-FC40-8BD5-0A709683113F}" type="datetimeFigureOut">
              <a:rPr lang="en-US" smtClean="0"/>
              <a:t>10/8/2024</a:t>
            </a:fld>
            <a:endParaRPr lang="en-US"/>
          </a:p>
        </p:txBody>
      </p:sp>
      <p:sp>
        <p:nvSpPr>
          <p:cNvPr id="5" name="Footer Placeholder 4">
            <a:extLst>
              <a:ext uri="{FF2B5EF4-FFF2-40B4-BE49-F238E27FC236}">
                <a16:creationId xmlns:a16="http://schemas.microsoft.com/office/drawing/2014/main" id="{2031040D-2088-5A8F-9844-ACBD50938A0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5270CD-8C29-77A3-8924-A8B1C987A87B}"/>
              </a:ext>
            </a:extLst>
          </p:cNvPr>
          <p:cNvSpPr>
            <a:spLocks noGrp="1"/>
          </p:cNvSpPr>
          <p:nvPr>
            <p:ph type="sldNum" sz="quarter" idx="12"/>
          </p:nvPr>
        </p:nvSpPr>
        <p:spPr/>
        <p:txBody>
          <a:bodyPr/>
          <a:lstStyle/>
          <a:p>
            <a:fld id="{3BFBB61B-C27C-9E4C-AC7D-6B9E44514121}" type="slidenum">
              <a:rPr lang="en-US" smtClean="0"/>
              <a:t>‹#›</a:t>
            </a:fld>
            <a:endParaRPr lang="en-US"/>
          </a:p>
        </p:txBody>
      </p:sp>
    </p:spTree>
    <p:extLst>
      <p:ext uri="{BB962C8B-B14F-4D97-AF65-F5344CB8AC3E}">
        <p14:creationId xmlns:p14="http://schemas.microsoft.com/office/powerpoint/2010/main" val="2029961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971EA2-41C6-44FF-46F9-F3D8FBE944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ACC4A9-8218-DFDC-AD68-4013934ED33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DA43ECE-1F63-C4F6-FCA4-7CEDA86102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99C0CF-F470-C840-A107-7B8A6D93E87B}"/>
              </a:ext>
            </a:extLst>
          </p:cNvPr>
          <p:cNvSpPr>
            <a:spLocks noGrp="1"/>
          </p:cNvSpPr>
          <p:nvPr>
            <p:ph type="dt" sz="half" idx="10"/>
          </p:nvPr>
        </p:nvSpPr>
        <p:spPr/>
        <p:txBody>
          <a:bodyPr/>
          <a:lstStyle/>
          <a:p>
            <a:fld id="{CD69960C-409E-FC40-8BD5-0A709683113F}" type="datetimeFigureOut">
              <a:rPr lang="en-US" smtClean="0"/>
              <a:t>10/8/2024</a:t>
            </a:fld>
            <a:endParaRPr lang="en-US"/>
          </a:p>
        </p:txBody>
      </p:sp>
      <p:sp>
        <p:nvSpPr>
          <p:cNvPr id="6" name="Footer Placeholder 5">
            <a:extLst>
              <a:ext uri="{FF2B5EF4-FFF2-40B4-BE49-F238E27FC236}">
                <a16:creationId xmlns:a16="http://schemas.microsoft.com/office/drawing/2014/main" id="{E2372A63-AB28-9B63-7600-24F8920855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9CE1093-A981-6DEA-DCFA-7EAEF220840C}"/>
              </a:ext>
            </a:extLst>
          </p:cNvPr>
          <p:cNvSpPr>
            <a:spLocks noGrp="1"/>
          </p:cNvSpPr>
          <p:nvPr>
            <p:ph type="sldNum" sz="quarter" idx="12"/>
          </p:nvPr>
        </p:nvSpPr>
        <p:spPr/>
        <p:txBody>
          <a:bodyPr/>
          <a:lstStyle/>
          <a:p>
            <a:fld id="{3BFBB61B-C27C-9E4C-AC7D-6B9E44514121}" type="slidenum">
              <a:rPr lang="en-US" smtClean="0"/>
              <a:t>‹#›</a:t>
            </a:fld>
            <a:endParaRPr lang="en-US"/>
          </a:p>
        </p:txBody>
      </p:sp>
    </p:spTree>
    <p:extLst>
      <p:ext uri="{BB962C8B-B14F-4D97-AF65-F5344CB8AC3E}">
        <p14:creationId xmlns:p14="http://schemas.microsoft.com/office/powerpoint/2010/main" val="7188727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379CF-234F-F722-2310-676566E9EFF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1D707C5-4EB1-3015-79D4-42BE7E0218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8FA5B6-255D-E89D-9CB4-67164E3549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D41C66-F7ED-9E0B-10A6-47E549156E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0306F9-940C-147F-C59C-5B7AC7FE6D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F8EB5B-51AE-5ED3-29AE-890E2AE07A4E}"/>
              </a:ext>
            </a:extLst>
          </p:cNvPr>
          <p:cNvSpPr>
            <a:spLocks noGrp="1"/>
          </p:cNvSpPr>
          <p:nvPr>
            <p:ph type="dt" sz="half" idx="10"/>
          </p:nvPr>
        </p:nvSpPr>
        <p:spPr/>
        <p:txBody>
          <a:bodyPr/>
          <a:lstStyle/>
          <a:p>
            <a:fld id="{CD69960C-409E-FC40-8BD5-0A709683113F}" type="datetimeFigureOut">
              <a:rPr lang="en-US" smtClean="0"/>
              <a:t>10/8/2024</a:t>
            </a:fld>
            <a:endParaRPr lang="en-US"/>
          </a:p>
        </p:txBody>
      </p:sp>
      <p:sp>
        <p:nvSpPr>
          <p:cNvPr id="8" name="Footer Placeholder 7">
            <a:extLst>
              <a:ext uri="{FF2B5EF4-FFF2-40B4-BE49-F238E27FC236}">
                <a16:creationId xmlns:a16="http://schemas.microsoft.com/office/drawing/2014/main" id="{E6C8EA87-2C90-08F1-CCAC-6525EEBD18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1094F10-0540-E5D8-7688-176F0CB648EF}"/>
              </a:ext>
            </a:extLst>
          </p:cNvPr>
          <p:cNvSpPr>
            <a:spLocks noGrp="1"/>
          </p:cNvSpPr>
          <p:nvPr>
            <p:ph type="sldNum" sz="quarter" idx="12"/>
          </p:nvPr>
        </p:nvSpPr>
        <p:spPr/>
        <p:txBody>
          <a:bodyPr/>
          <a:lstStyle/>
          <a:p>
            <a:fld id="{3BFBB61B-C27C-9E4C-AC7D-6B9E44514121}" type="slidenum">
              <a:rPr lang="en-US" smtClean="0"/>
              <a:t>‹#›</a:t>
            </a:fld>
            <a:endParaRPr lang="en-US"/>
          </a:p>
        </p:txBody>
      </p:sp>
    </p:spTree>
    <p:extLst>
      <p:ext uri="{BB962C8B-B14F-4D97-AF65-F5344CB8AC3E}">
        <p14:creationId xmlns:p14="http://schemas.microsoft.com/office/powerpoint/2010/main" val="424595718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C5541B-0BAF-6850-A456-A33C4FBCEEE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0347547-1B22-E80B-D40D-06F1252325D2}"/>
              </a:ext>
            </a:extLst>
          </p:cNvPr>
          <p:cNvSpPr>
            <a:spLocks noGrp="1"/>
          </p:cNvSpPr>
          <p:nvPr>
            <p:ph type="dt" sz="half" idx="10"/>
          </p:nvPr>
        </p:nvSpPr>
        <p:spPr/>
        <p:txBody>
          <a:bodyPr/>
          <a:lstStyle/>
          <a:p>
            <a:fld id="{CD69960C-409E-FC40-8BD5-0A709683113F}" type="datetimeFigureOut">
              <a:rPr lang="en-US" smtClean="0"/>
              <a:t>10/8/2024</a:t>
            </a:fld>
            <a:endParaRPr lang="en-US"/>
          </a:p>
        </p:txBody>
      </p:sp>
      <p:sp>
        <p:nvSpPr>
          <p:cNvPr id="4" name="Footer Placeholder 3">
            <a:extLst>
              <a:ext uri="{FF2B5EF4-FFF2-40B4-BE49-F238E27FC236}">
                <a16:creationId xmlns:a16="http://schemas.microsoft.com/office/drawing/2014/main" id="{F08DF466-B001-1E18-BAA4-ECC2C7A50E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1EF65C-19AA-D06F-49C9-2431D0112FAC}"/>
              </a:ext>
            </a:extLst>
          </p:cNvPr>
          <p:cNvSpPr>
            <a:spLocks noGrp="1"/>
          </p:cNvSpPr>
          <p:nvPr>
            <p:ph type="sldNum" sz="quarter" idx="12"/>
          </p:nvPr>
        </p:nvSpPr>
        <p:spPr/>
        <p:txBody>
          <a:bodyPr/>
          <a:lstStyle/>
          <a:p>
            <a:fld id="{3BFBB61B-C27C-9E4C-AC7D-6B9E44514121}" type="slidenum">
              <a:rPr lang="en-US" smtClean="0"/>
              <a:t>‹#›</a:t>
            </a:fld>
            <a:endParaRPr lang="en-US"/>
          </a:p>
        </p:txBody>
      </p:sp>
    </p:spTree>
    <p:extLst>
      <p:ext uri="{BB962C8B-B14F-4D97-AF65-F5344CB8AC3E}">
        <p14:creationId xmlns:p14="http://schemas.microsoft.com/office/powerpoint/2010/main" val="264230375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8E77936-2016-BF6E-72E8-7BA217FBC777}"/>
              </a:ext>
            </a:extLst>
          </p:cNvPr>
          <p:cNvSpPr>
            <a:spLocks noGrp="1"/>
          </p:cNvSpPr>
          <p:nvPr>
            <p:ph type="dt" sz="half" idx="10"/>
          </p:nvPr>
        </p:nvSpPr>
        <p:spPr/>
        <p:txBody>
          <a:bodyPr/>
          <a:lstStyle/>
          <a:p>
            <a:fld id="{CD69960C-409E-FC40-8BD5-0A709683113F}" type="datetimeFigureOut">
              <a:rPr lang="en-US" smtClean="0"/>
              <a:t>10/8/2024</a:t>
            </a:fld>
            <a:endParaRPr lang="en-US"/>
          </a:p>
        </p:txBody>
      </p:sp>
      <p:sp>
        <p:nvSpPr>
          <p:cNvPr id="3" name="Footer Placeholder 2">
            <a:extLst>
              <a:ext uri="{FF2B5EF4-FFF2-40B4-BE49-F238E27FC236}">
                <a16:creationId xmlns:a16="http://schemas.microsoft.com/office/drawing/2014/main" id="{6FD3E281-D44C-777A-9FB6-2F0CB9ADBAA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D908CB2-7B7B-2355-E9D0-F412723A7AC8}"/>
              </a:ext>
            </a:extLst>
          </p:cNvPr>
          <p:cNvSpPr>
            <a:spLocks noGrp="1"/>
          </p:cNvSpPr>
          <p:nvPr>
            <p:ph type="sldNum" sz="quarter" idx="12"/>
          </p:nvPr>
        </p:nvSpPr>
        <p:spPr/>
        <p:txBody>
          <a:bodyPr/>
          <a:lstStyle/>
          <a:p>
            <a:fld id="{3BFBB61B-C27C-9E4C-AC7D-6B9E44514121}" type="slidenum">
              <a:rPr lang="en-US" smtClean="0"/>
              <a:t>‹#›</a:t>
            </a:fld>
            <a:endParaRPr lang="en-US"/>
          </a:p>
        </p:txBody>
      </p:sp>
    </p:spTree>
    <p:extLst>
      <p:ext uri="{BB962C8B-B14F-4D97-AF65-F5344CB8AC3E}">
        <p14:creationId xmlns:p14="http://schemas.microsoft.com/office/powerpoint/2010/main" val="4026175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BCCD-D5E7-112B-3E75-1FCE2F0D73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2D6409-4D96-FD04-2410-84800A2C37F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680AD45-0402-FB0E-951A-0EC719490BDF}"/>
              </a:ext>
            </a:extLst>
          </p:cNvPr>
          <p:cNvSpPr>
            <a:spLocks noGrp="1"/>
          </p:cNvSpPr>
          <p:nvPr>
            <p:ph type="dt" sz="half" idx="10"/>
          </p:nvPr>
        </p:nvSpPr>
        <p:spPr/>
        <p:txBody>
          <a:bodyPr/>
          <a:lstStyle/>
          <a:p>
            <a:fld id="{06BF9F87-8C4A-F641-B030-DE5913476062}" type="datetime1">
              <a:rPr lang="en-US" smtClean="0"/>
              <a:t>10/8/2024</a:t>
            </a:fld>
            <a:endParaRPr lang="en-US"/>
          </a:p>
        </p:txBody>
      </p:sp>
      <p:sp>
        <p:nvSpPr>
          <p:cNvPr id="5" name="Footer Placeholder 4">
            <a:extLst>
              <a:ext uri="{FF2B5EF4-FFF2-40B4-BE49-F238E27FC236}">
                <a16:creationId xmlns:a16="http://schemas.microsoft.com/office/drawing/2014/main" id="{6F93D28C-EA92-ECEE-E0BE-E7491C7513F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EB850-3AAB-B07D-CE01-BBF0325C060E}"/>
              </a:ext>
            </a:extLst>
          </p:cNvPr>
          <p:cNvSpPr>
            <a:spLocks noGrp="1"/>
          </p:cNvSpPr>
          <p:nvPr>
            <p:ph type="sldNum" sz="quarter" idx="12"/>
          </p:nvPr>
        </p:nvSpPr>
        <p:spPr/>
        <p:txBody>
          <a:bodyPr/>
          <a:lstStyle/>
          <a:p>
            <a:fld id="{D0406E0C-9C2B-B447-8E87-47B52A37D246}" type="slidenum">
              <a:rPr lang="en-US" smtClean="0"/>
              <a:t>‹#›</a:t>
            </a:fld>
            <a:endParaRPr lang="en-US"/>
          </a:p>
        </p:txBody>
      </p:sp>
    </p:spTree>
    <p:extLst>
      <p:ext uri="{BB962C8B-B14F-4D97-AF65-F5344CB8AC3E}">
        <p14:creationId xmlns:p14="http://schemas.microsoft.com/office/powerpoint/2010/main" val="134419064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075B7-7A82-CAC6-DC6D-9F587823A9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C2240B-C880-5A3E-A141-B36CCF80BC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280AEAD-A8C2-8D21-097E-0AAF0672FB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173A435-1CF6-07D5-DAEF-4DDB7904B5CD}"/>
              </a:ext>
            </a:extLst>
          </p:cNvPr>
          <p:cNvSpPr>
            <a:spLocks noGrp="1"/>
          </p:cNvSpPr>
          <p:nvPr>
            <p:ph type="dt" sz="half" idx="10"/>
          </p:nvPr>
        </p:nvSpPr>
        <p:spPr/>
        <p:txBody>
          <a:bodyPr/>
          <a:lstStyle/>
          <a:p>
            <a:fld id="{CD69960C-409E-FC40-8BD5-0A709683113F}" type="datetimeFigureOut">
              <a:rPr lang="en-US" smtClean="0"/>
              <a:t>10/8/2024</a:t>
            </a:fld>
            <a:endParaRPr lang="en-US"/>
          </a:p>
        </p:txBody>
      </p:sp>
      <p:sp>
        <p:nvSpPr>
          <p:cNvPr id="6" name="Footer Placeholder 5">
            <a:extLst>
              <a:ext uri="{FF2B5EF4-FFF2-40B4-BE49-F238E27FC236}">
                <a16:creationId xmlns:a16="http://schemas.microsoft.com/office/drawing/2014/main" id="{990F0000-492D-4B1B-631A-F9884A2E10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F7B07-6EF2-00B9-B7EC-FCE8697CCB42}"/>
              </a:ext>
            </a:extLst>
          </p:cNvPr>
          <p:cNvSpPr>
            <a:spLocks noGrp="1"/>
          </p:cNvSpPr>
          <p:nvPr>
            <p:ph type="sldNum" sz="quarter" idx="12"/>
          </p:nvPr>
        </p:nvSpPr>
        <p:spPr/>
        <p:txBody>
          <a:bodyPr/>
          <a:lstStyle/>
          <a:p>
            <a:fld id="{3BFBB61B-C27C-9E4C-AC7D-6B9E44514121}" type="slidenum">
              <a:rPr lang="en-US" smtClean="0"/>
              <a:t>‹#›</a:t>
            </a:fld>
            <a:endParaRPr lang="en-US"/>
          </a:p>
        </p:txBody>
      </p:sp>
    </p:spTree>
    <p:extLst>
      <p:ext uri="{BB962C8B-B14F-4D97-AF65-F5344CB8AC3E}">
        <p14:creationId xmlns:p14="http://schemas.microsoft.com/office/powerpoint/2010/main" val="14965278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9A1BC-A83E-068B-97F3-9373EC7F358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8D487C6-467F-FC53-06DB-D3CF663AE0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F6808B-61DD-CB17-D710-10E60AB0AD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C0D01F9-BEA5-6CE7-253B-C6D7CC6B1F94}"/>
              </a:ext>
            </a:extLst>
          </p:cNvPr>
          <p:cNvSpPr>
            <a:spLocks noGrp="1"/>
          </p:cNvSpPr>
          <p:nvPr>
            <p:ph type="dt" sz="half" idx="10"/>
          </p:nvPr>
        </p:nvSpPr>
        <p:spPr/>
        <p:txBody>
          <a:bodyPr/>
          <a:lstStyle/>
          <a:p>
            <a:fld id="{CD69960C-409E-FC40-8BD5-0A709683113F}" type="datetimeFigureOut">
              <a:rPr lang="en-US" smtClean="0"/>
              <a:t>10/8/2024</a:t>
            </a:fld>
            <a:endParaRPr lang="en-US"/>
          </a:p>
        </p:txBody>
      </p:sp>
      <p:sp>
        <p:nvSpPr>
          <p:cNvPr id="6" name="Footer Placeholder 5">
            <a:extLst>
              <a:ext uri="{FF2B5EF4-FFF2-40B4-BE49-F238E27FC236}">
                <a16:creationId xmlns:a16="http://schemas.microsoft.com/office/drawing/2014/main" id="{86259E1B-F0DC-540B-5E24-4FBEEF3EC30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CEADA0C-1CB5-8663-9D94-596F6E257007}"/>
              </a:ext>
            </a:extLst>
          </p:cNvPr>
          <p:cNvSpPr>
            <a:spLocks noGrp="1"/>
          </p:cNvSpPr>
          <p:nvPr>
            <p:ph type="sldNum" sz="quarter" idx="12"/>
          </p:nvPr>
        </p:nvSpPr>
        <p:spPr/>
        <p:txBody>
          <a:bodyPr/>
          <a:lstStyle/>
          <a:p>
            <a:fld id="{3BFBB61B-C27C-9E4C-AC7D-6B9E44514121}" type="slidenum">
              <a:rPr lang="en-US" smtClean="0"/>
              <a:t>‹#›</a:t>
            </a:fld>
            <a:endParaRPr lang="en-US"/>
          </a:p>
        </p:txBody>
      </p:sp>
    </p:spTree>
    <p:extLst>
      <p:ext uri="{BB962C8B-B14F-4D97-AF65-F5344CB8AC3E}">
        <p14:creationId xmlns:p14="http://schemas.microsoft.com/office/powerpoint/2010/main" val="476731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FC7F8C-FC4D-43DF-838E-3684EDC1D60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87E29C-AD48-8ACF-09A2-2DE577E90BF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C3A3589-B4AD-613D-F739-B6445703AC39}"/>
              </a:ext>
            </a:extLst>
          </p:cNvPr>
          <p:cNvSpPr>
            <a:spLocks noGrp="1"/>
          </p:cNvSpPr>
          <p:nvPr>
            <p:ph type="dt" sz="half" idx="10"/>
          </p:nvPr>
        </p:nvSpPr>
        <p:spPr/>
        <p:txBody>
          <a:bodyPr/>
          <a:lstStyle/>
          <a:p>
            <a:fld id="{CD69960C-409E-FC40-8BD5-0A709683113F}" type="datetimeFigureOut">
              <a:rPr lang="en-US" smtClean="0"/>
              <a:t>10/8/2024</a:t>
            </a:fld>
            <a:endParaRPr lang="en-US"/>
          </a:p>
        </p:txBody>
      </p:sp>
      <p:sp>
        <p:nvSpPr>
          <p:cNvPr id="5" name="Footer Placeholder 4">
            <a:extLst>
              <a:ext uri="{FF2B5EF4-FFF2-40B4-BE49-F238E27FC236}">
                <a16:creationId xmlns:a16="http://schemas.microsoft.com/office/drawing/2014/main" id="{1C52270F-DE72-B2B5-7003-288DC7814A9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E2B1D65-E44D-E136-56DF-9142147AC364}"/>
              </a:ext>
            </a:extLst>
          </p:cNvPr>
          <p:cNvSpPr>
            <a:spLocks noGrp="1"/>
          </p:cNvSpPr>
          <p:nvPr>
            <p:ph type="sldNum" sz="quarter" idx="12"/>
          </p:nvPr>
        </p:nvSpPr>
        <p:spPr/>
        <p:txBody>
          <a:bodyPr/>
          <a:lstStyle/>
          <a:p>
            <a:fld id="{3BFBB61B-C27C-9E4C-AC7D-6B9E44514121}" type="slidenum">
              <a:rPr lang="en-US" smtClean="0"/>
              <a:t>‹#›</a:t>
            </a:fld>
            <a:endParaRPr lang="en-US"/>
          </a:p>
        </p:txBody>
      </p:sp>
    </p:spTree>
    <p:extLst>
      <p:ext uri="{BB962C8B-B14F-4D97-AF65-F5344CB8AC3E}">
        <p14:creationId xmlns:p14="http://schemas.microsoft.com/office/powerpoint/2010/main" val="38197797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22E4378-987B-4141-A37D-32AD216EB59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1EF70CA-7828-C013-F06D-9ABC08E681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E306F-816B-0DA5-D287-C56F9D306095}"/>
              </a:ext>
            </a:extLst>
          </p:cNvPr>
          <p:cNvSpPr>
            <a:spLocks noGrp="1"/>
          </p:cNvSpPr>
          <p:nvPr>
            <p:ph type="dt" sz="half" idx="10"/>
          </p:nvPr>
        </p:nvSpPr>
        <p:spPr/>
        <p:txBody>
          <a:bodyPr/>
          <a:lstStyle/>
          <a:p>
            <a:fld id="{CD69960C-409E-FC40-8BD5-0A709683113F}" type="datetimeFigureOut">
              <a:rPr lang="en-US" smtClean="0"/>
              <a:t>10/8/2024</a:t>
            </a:fld>
            <a:endParaRPr lang="en-US"/>
          </a:p>
        </p:txBody>
      </p:sp>
      <p:sp>
        <p:nvSpPr>
          <p:cNvPr id="5" name="Footer Placeholder 4">
            <a:extLst>
              <a:ext uri="{FF2B5EF4-FFF2-40B4-BE49-F238E27FC236}">
                <a16:creationId xmlns:a16="http://schemas.microsoft.com/office/drawing/2014/main" id="{CF5E6C1B-B4AC-7BA9-2F1E-41491E6480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34E00D-82B4-EE88-6437-B8D1BD61FFE5}"/>
              </a:ext>
            </a:extLst>
          </p:cNvPr>
          <p:cNvSpPr>
            <a:spLocks noGrp="1"/>
          </p:cNvSpPr>
          <p:nvPr>
            <p:ph type="sldNum" sz="quarter" idx="12"/>
          </p:nvPr>
        </p:nvSpPr>
        <p:spPr/>
        <p:txBody>
          <a:bodyPr/>
          <a:lstStyle/>
          <a:p>
            <a:fld id="{3BFBB61B-C27C-9E4C-AC7D-6B9E44514121}" type="slidenum">
              <a:rPr lang="en-US" smtClean="0"/>
              <a:t>‹#›</a:t>
            </a:fld>
            <a:endParaRPr lang="en-US"/>
          </a:p>
        </p:txBody>
      </p:sp>
    </p:spTree>
    <p:extLst>
      <p:ext uri="{BB962C8B-B14F-4D97-AF65-F5344CB8AC3E}">
        <p14:creationId xmlns:p14="http://schemas.microsoft.com/office/powerpoint/2010/main" val="18121586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2D8DE7-F120-2E6C-2C34-6A17E03A07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9EF933-4D47-1A87-0888-22924FF1555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1BE5621-A8AB-11EA-CB1A-FEEFD3E182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AB95B7-C427-81FA-15D2-BAB41FA157BB}"/>
              </a:ext>
            </a:extLst>
          </p:cNvPr>
          <p:cNvSpPr>
            <a:spLocks noGrp="1"/>
          </p:cNvSpPr>
          <p:nvPr>
            <p:ph type="dt" sz="half" idx="10"/>
          </p:nvPr>
        </p:nvSpPr>
        <p:spPr/>
        <p:txBody>
          <a:bodyPr/>
          <a:lstStyle/>
          <a:p>
            <a:fld id="{F2D2D761-91E5-164D-84F1-D8CEE704A62C}" type="datetime1">
              <a:rPr lang="en-US" smtClean="0"/>
              <a:t>10/8/2024</a:t>
            </a:fld>
            <a:endParaRPr lang="en-US"/>
          </a:p>
        </p:txBody>
      </p:sp>
      <p:sp>
        <p:nvSpPr>
          <p:cNvPr id="6" name="Footer Placeholder 5">
            <a:extLst>
              <a:ext uri="{FF2B5EF4-FFF2-40B4-BE49-F238E27FC236}">
                <a16:creationId xmlns:a16="http://schemas.microsoft.com/office/drawing/2014/main" id="{95BA4C84-EDA9-F4BA-2F2E-3679F0F6E7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D63BEB5-CF87-97ED-37DF-9882C22D182D}"/>
              </a:ext>
            </a:extLst>
          </p:cNvPr>
          <p:cNvSpPr>
            <a:spLocks noGrp="1"/>
          </p:cNvSpPr>
          <p:nvPr>
            <p:ph type="sldNum" sz="quarter" idx="12"/>
          </p:nvPr>
        </p:nvSpPr>
        <p:spPr/>
        <p:txBody>
          <a:bodyPr/>
          <a:lstStyle/>
          <a:p>
            <a:fld id="{D0406E0C-9C2B-B447-8E87-47B52A37D246}" type="slidenum">
              <a:rPr lang="en-US" smtClean="0"/>
              <a:t>‹#›</a:t>
            </a:fld>
            <a:endParaRPr lang="en-US"/>
          </a:p>
        </p:txBody>
      </p:sp>
    </p:spTree>
    <p:extLst>
      <p:ext uri="{BB962C8B-B14F-4D97-AF65-F5344CB8AC3E}">
        <p14:creationId xmlns:p14="http://schemas.microsoft.com/office/powerpoint/2010/main" val="22368474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459DBE-1A81-22E2-9E4B-D80EB3F1842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CF97DBE-2AC9-BAA6-8A7F-99027C1072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1C8B195-5D9A-3F7F-9541-A7C6DBB3703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CF628D-6B46-B1BF-2550-1CC53944002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0271497-AACA-FBD4-BB9D-B201FFEDC6B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3F1ADF8-31A5-07C5-7E46-1199A8732BA9}"/>
              </a:ext>
            </a:extLst>
          </p:cNvPr>
          <p:cNvSpPr>
            <a:spLocks noGrp="1"/>
          </p:cNvSpPr>
          <p:nvPr>
            <p:ph type="dt" sz="half" idx="10"/>
          </p:nvPr>
        </p:nvSpPr>
        <p:spPr/>
        <p:txBody>
          <a:bodyPr/>
          <a:lstStyle/>
          <a:p>
            <a:fld id="{E4FA547B-A17A-734B-BD7C-1BC776DC6DB0}" type="datetime1">
              <a:rPr lang="en-US" smtClean="0"/>
              <a:t>10/8/2024</a:t>
            </a:fld>
            <a:endParaRPr lang="en-US"/>
          </a:p>
        </p:txBody>
      </p:sp>
      <p:sp>
        <p:nvSpPr>
          <p:cNvPr id="8" name="Footer Placeholder 7">
            <a:extLst>
              <a:ext uri="{FF2B5EF4-FFF2-40B4-BE49-F238E27FC236}">
                <a16:creationId xmlns:a16="http://schemas.microsoft.com/office/drawing/2014/main" id="{F0F0A1C3-1388-8994-61D5-BE88098BDCF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72A6FD8-49D7-E9FA-C8EC-813773FD7BFC}"/>
              </a:ext>
            </a:extLst>
          </p:cNvPr>
          <p:cNvSpPr>
            <a:spLocks noGrp="1"/>
          </p:cNvSpPr>
          <p:nvPr>
            <p:ph type="sldNum" sz="quarter" idx="12"/>
          </p:nvPr>
        </p:nvSpPr>
        <p:spPr/>
        <p:txBody>
          <a:bodyPr/>
          <a:lstStyle/>
          <a:p>
            <a:fld id="{D0406E0C-9C2B-B447-8E87-47B52A37D246}" type="slidenum">
              <a:rPr lang="en-US" smtClean="0"/>
              <a:t>‹#›</a:t>
            </a:fld>
            <a:endParaRPr lang="en-US"/>
          </a:p>
        </p:txBody>
      </p:sp>
    </p:spTree>
    <p:extLst>
      <p:ext uri="{BB962C8B-B14F-4D97-AF65-F5344CB8AC3E}">
        <p14:creationId xmlns:p14="http://schemas.microsoft.com/office/powerpoint/2010/main" val="2838047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5E902-B037-9F74-D561-51FA1A05FB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251EB92-ED3D-2AA7-BA18-7CEBAD666FAA}"/>
              </a:ext>
            </a:extLst>
          </p:cNvPr>
          <p:cNvSpPr>
            <a:spLocks noGrp="1"/>
          </p:cNvSpPr>
          <p:nvPr>
            <p:ph type="dt" sz="half" idx="10"/>
          </p:nvPr>
        </p:nvSpPr>
        <p:spPr/>
        <p:txBody>
          <a:bodyPr/>
          <a:lstStyle/>
          <a:p>
            <a:fld id="{79BE5809-BB3A-2A48-9A6C-BBC03E8DC5FB}" type="datetime1">
              <a:rPr lang="en-US" smtClean="0"/>
              <a:t>10/8/2024</a:t>
            </a:fld>
            <a:endParaRPr lang="en-US"/>
          </a:p>
        </p:txBody>
      </p:sp>
      <p:sp>
        <p:nvSpPr>
          <p:cNvPr id="4" name="Footer Placeholder 3">
            <a:extLst>
              <a:ext uri="{FF2B5EF4-FFF2-40B4-BE49-F238E27FC236}">
                <a16:creationId xmlns:a16="http://schemas.microsoft.com/office/drawing/2014/main" id="{0A175BB3-903F-9251-6E98-5C3DC1B557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E765784-5AF5-C3D6-1E61-E5D1E27542D0}"/>
              </a:ext>
            </a:extLst>
          </p:cNvPr>
          <p:cNvSpPr>
            <a:spLocks noGrp="1"/>
          </p:cNvSpPr>
          <p:nvPr>
            <p:ph type="sldNum" sz="quarter" idx="12"/>
          </p:nvPr>
        </p:nvSpPr>
        <p:spPr/>
        <p:txBody>
          <a:bodyPr/>
          <a:lstStyle/>
          <a:p>
            <a:fld id="{D0406E0C-9C2B-B447-8E87-47B52A37D246}" type="slidenum">
              <a:rPr lang="en-US" smtClean="0"/>
              <a:t>‹#›</a:t>
            </a:fld>
            <a:endParaRPr lang="en-US"/>
          </a:p>
        </p:txBody>
      </p:sp>
    </p:spTree>
    <p:extLst>
      <p:ext uri="{BB962C8B-B14F-4D97-AF65-F5344CB8AC3E}">
        <p14:creationId xmlns:p14="http://schemas.microsoft.com/office/powerpoint/2010/main" val="3963020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E31B504-54A7-CFCE-54FA-6607FD342B95}"/>
              </a:ext>
            </a:extLst>
          </p:cNvPr>
          <p:cNvSpPr>
            <a:spLocks noGrp="1"/>
          </p:cNvSpPr>
          <p:nvPr>
            <p:ph type="dt" sz="half" idx="10"/>
          </p:nvPr>
        </p:nvSpPr>
        <p:spPr/>
        <p:txBody>
          <a:bodyPr/>
          <a:lstStyle/>
          <a:p>
            <a:fld id="{84758344-49CF-284B-969E-B312E957A2A2}" type="datetime1">
              <a:rPr lang="en-US" smtClean="0"/>
              <a:t>10/8/2024</a:t>
            </a:fld>
            <a:endParaRPr lang="en-US"/>
          </a:p>
        </p:txBody>
      </p:sp>
      <p:sp>
        <p:nvSpPr>
          <p:cNvPr id="3" name="Footer Placeholder 2">
            <a:extLst>
              <a:ext uri="{FF2B5EF4-FFF2-40B4-BE49-F238E27FC236}">
                <a16:creationId xmlns:a16="http://schemas.microsoft.com/office/drawing/2014/main" id="{3FBF5CF9-1086-4849-56AF-D712BD9E6F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A2A4E16-70D6-6A30-75D6-6ABC0AAAF75E}"/>
              </a:ext>
            </a:extLst>
          </p:cNvPr>
          <p:cNvSpPr>
            <a:spLocks noGrp="1"/>
          </p:cNvSpPr>
          <p:nvPr>
            <p:ph type="sldNum" sz="quarter" idx="12"/>
          </p:nvPr>
        </p:nvSpPr>
        <p:spPr/>
        <p:txBody>
          <a:bodyPr/>
          <a:lstStyle/>
          <a:p>
            <a:fld id="{D0406E0C-9C2B-B447-8E87-47B52A37D246}" type="slidenum">
              <a:rPr lang="en-US" smtClean="0"/>
              <a:t>‹#›</a:t>
            </a:fld>
            <a:endParaRPr lang="en-US"/>
          </a:p>
        </p:txBody>
      </p:sp>
    </p:spTree>
    <p:extLst>
      <p:ext uri="{BB962C8B-B14F-4D97-AF65-F5344CB8AC3E}">
        <p14:creationId xmlns:p14="http://schemas.microsoft.com/office/powerpoint/2010/main" val="19129324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6542A-2FD8-0A7D-8BEA-A3A2BB0C70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CD974D-96A9-39BD-4987-73F0A27CF6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3BA447-C39D-9BA0-7873-9B03E91886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738B5-87B6-70B4-EBD1-EC194B5776D9}"/>
              </a:ext>
            </a:extLst>
          </p:cNvPr>
          <p:cNvSpPr>
            <a:spLocks noGrp="1"/>
          </p:cNvSpPr>
          <p:nvPr>
            <p:ph type="dt" sz="half" idx="10"/>
          </p:nvPr>
        </p:nvSpPr>
        <p:spPr/>
        <p:txBody>
          <a:bodyPr/>
          <a:lstStyle/>
          <a:p>
            <a:fld id="{0AB6252F-05DD-0D4D-A939-A93AE4E43D43}" type="datetime1">
              <a:rPr lang="en-US" smtClean="0"/>
              <a:t>10/8/2024</a:t>
            </a:fld>
            <a:endParaRPr lang="en-US"/>
          </a:p>
        </p:txBody>
      </p:sp>
      <p:sp>
        <p:nvSpPr>
          <p:cNvPr id="6" name="Footer Placeholder 5">
            <a:extLst>
              <a:ext uri="{FF2B5EF4-FFF2-40B4-BE49-F238E27FC236}">
                <a16:creationId xmlns:a16="http://schemas.microsoft.com/office/drawing/2014/main" id="{2E81B9AE-D15D-E9F8-0533-8ACA3E9374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B2CFB13-153C-2C4D-4BE1-13F9EC80C2DE}"/>
              </a:ext>
            </a:extLst>
          </p:cNvPr>
          <p:cNvSpPr>
            <a:spLocks noGrp="1"/>
          </p:cNvSpPr>
          <p:nvPr>
            <p:ph type="sldNum" sz="quarter" idx="12"/>
          </p:nvPr>
        </p:nvSpPr>
        <p:spPr/>
        <p:txBody>
          <a:bodyPr/>
          <a:lstStyle/>
          <a:p>
            <a:fld id="{D0406E0C-9C2B-B447-8E87-47B52A37D246}" type="slidenum">
              <a:rPr lang="en-US" smtClean="0"/>
              <a:t>‹#›</a:t>
            </a:fld>
            <a:endParaRPr lang="en-US"/>
          </a:p>
        </p:txBody>
      </p:sp>
    </p:spTree>
    <p:extLst>
      <p:ext uri="{BB962C8B-B14F-4D97-AF65-F5344CB8AC3E}">
        <p14:creationId xmlns:p14="http://schemas.microsoft.com/office/powerpoint/2010/main" val="38315741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DE1E2-E6A8-7092-6291-B200B4DA1C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7EBA03E-8759-741B-7C36-81B0B03B89E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73B80BAD-4A3D-5043-011A-DF45B40D7B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1344950-DCA2-C4B6-49F8-D8FA87F00F14}"/>
              </a:ext>
            </a:extLst>
          </p:cNvPr>
          <p:cNvSpPr>
            <a:spLocks noGrp="1"/>
          </p:cNvSpPr>
          <p:nvPr>
            <p:ph type="dt" sz="half" idx="10"/>
          </p:nvPr>
        </p:nvSpPr>
        <p:spPr/>
        <p:txBody>
          <a:bodyPr/>
          <a:lstStyle/>
          <a:p>
            <a:fld id="{39CD45D6-4437-DF42-A66C-0CCE11C93E0C}" type="datetime1">
              <a:rPr lang="en-US" smtClean="0"/>
              <a:t>10/8/2024</a:t>
            </a:fld>
            <a:endParaRPr lang="en-US"/>
          </a:p>
        </p:txBody>
      </p:sp>
      <p:sp>
        <p:nvSpPr>
          <p:cNvPr id="6" name="Footer Placeholder 5">
            <a:extLst>
              <a:ext uri="{FF2B5EF4-FFF2-40B4-BE49-F238E27FC236}">
                <a16:creationId xmlns:a16="http://schemas.microsoft.com/office/drawing/2014/main" id="{DA71B5F3-9BBB-0156-56CE-6D0C4EF12A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3FD13B1-E1A9-8CD3-9807-EDEF570FC3C0}"/>
              </a:ext>
            </a:extLst>
          </p:cNvPr>
          <p:cNvSpPr>
            <a:spLocks noGrp="1"/>
          </p:cNvSpPr>
          <p:nvPr>
            <p:ph type="sldNum" sz="quarter" idx="12"/>
          </p:nvPr>
        </p:nvSpPr>
        <p:spPr/>
        <p:txBody>
          <a:bodyPr/>
          <a:lstStyle/>
          <a:p>
            <a:fld id="{D0406E0C-9C2B-B447-8E87-47B52A37D246}" type="slidenum">
              <a:rPr lang="en-US" smtClean="0"/>
              <a:t>‹#›</a:t>
            </a:fld>
            <a:endParaRPr lang="en-US"/>
          </a:p>
        </p:txBody>
      </p:sp>
    </p:spTree>
    <p:extLst>
      <p:ext uri="{BB962C8B-B14F-4D97-AF65-F5344CB8AC3E}">
        <p14:creationId xmlns:p14="http://schemas.microsoft.com/office/powerpoint/2010/main" val="1803930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5" Type="http://schemas.openxmlformats.org/officeDocument/2006/relationships/slideLayout" Target="../slideLayouts/slideLayout18.xml"/><Relationship Id="rId10" Type="http://schemas.openxmlformats.org/officeDocument/2006/relationships/theme" Target="../theme/theme2.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27D8B4E-023E-BA1C-2B55-2E34EAAD1B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4CE6F3-24D0-BCA0-901F-4730157AABC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668B30-1C0C-D06F-24BC-F9A8B5766C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F18641-F79D-FC44-BAEA-2201DB9072A2}" type="datetime1">
              <a:rPr lang="en-US" smtClean="0"/>
              <a:t>10/8/2024</a:t>
            </a:fld>
            <a:endParaRPr lang="en-US"/>
          </a:p>
        </p:txBody>
      </p:sp>
      <p:sp>
        <p:nvSpPr>
          <p:cNvPr id="5" name="Footer Placeholder 4">
            <a:extLst>
              <a:ext uri="{FF2B5EF4-FFF2-40B4-BE49-F238E27FC236}">
                <a16:creationId xmlns:a16="http://schemas.microsoft.com/office/drawing/2014/main" id="{627F2396-DD14-72AA-64B2-41A7E0659E1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E07A952-7B8A-1EED-8768-CB630B7BE0F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406E0C-9C2B-B447-8E87-47B52A37D246}" type="slidenum">
              <a:rPr lang="en-US" smtClean="0"/>
              <a:t>‹#›</a:t>
            </a:fld>
            <a:endParaRPr lang="en-US"/>
          </a:p>
        </p:txBody>
      </p:sp>
    </p:spTree>
    <p:extLst>
      <p:ext uri="{BB962C8B-B14F-4D97-AF65-F5344CB8AC3E}">
        <p14:creationId xmlns:p14="http://schemas.microsoft.com/office/powerpoint/2010/main" val="16649992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73"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9432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1pPr>
            <a:lvl2pPr lvl="1">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2pPr>
            <a:lvl3pPr lvl="2">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3pPr>
            <a:lvl4pPr lvl="3">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4pPr>
            <a:lvl5pPr lvl="4">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5pPr>
            <a:lvl6pPr lvl="5">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6pPr>
            <a:lvl7pPr lvl="6">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7pPr>
            <a:lvl8pPr lvl="7">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8pPr>
            <a:lvl9pPr lvl="8">
              <a:spcBef>
                <a:spcPts val="0"/>
              </a:spcBef>
              <a:spcAft>
                <a:spcPts val="0"/>
              </a:spcAft>
              <a:buClr>
                <a:schemeClr val="accent1"/>
              </a:buClr>
              <a:buSzPts val="3600"/>
              <a:buFont typeface="PT Sans Narrow"/>
              <a:buNone/>
              <a:defRPr sz="3600" b="1">
                <a:solidFill>
                  <a:schemeClr val="accent1"/>
                </a:solidFill>
                <a:latin typeface="PT Sans Narrow"/>
                <a:ea typeface="PT Sans Narrow"/>
                <a:cs typeface="PT Sans Narrow"/>
                <a:sym typeface="PT Sans Narrow"/>
              </a:defRPr>
            </a:lvl9pPr>
          </a:lstStyle>
          <a:p>
            <a:endParaRPr/>
          </a:p>
        </p:txBody>
      </p:sp>
      <p:sp>
        <p:nvSpPr>
          <p:cNvPr id="7" name="Google Shape;7;p1"/>
          <p:cNvSpPr txBox="1">
            <a:spLocks noGrp="1"/>
          </p:cNvSpPr>
          <p:nvPr>
            <p:ph type="body" idx="1"/>
          </p:nvPr>
        </p:nvSpPr>
        <p:spPr>
          <a:xfrm>
            <a:off x="415600" y="1688433"/>
            <a:ext cx="11360800" cy="44036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Open Sans"/>
              <a:buChar char="●"/>
              <a:defRPr sz="1800">
                <a:solidFill>
                  <a:schemeClr val="dk2"/>
                </a:solidFill>
                <a:latin typeface="Open Sans"/>
                <a:ea typeface="Open Sans"/>
                <a:cs typeface="Open Sans"/>
                <a:sym typeface="Open Sans"/>
              </a:defRPr>
            </a:lvl1pPr>
            <a:lvl2pPr marL="914400" lvl="1"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15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latin typeface="Open Sans"/>
                <a:ea typeface="Open Sans"/>
                <a:cs typeface="Open Sans"/>
                <a:sym typeface="Open Sans"/>
              </a:defRPr>
            </a:lvl1pPr>
            <a:lvl2pPr lvl="1" algn="r">
              <a:buNone/>
              <a:defRPr sz="1333">
                <a:solidFill>
                  <a:schemeClr val="dk2"/>
                </a:solidFill>
                <a:latin typeface="Open Sans"/>
                <a:ea typeface="Open Sans"/>
                <a:cs typeface="Open Sans"/>
                <a:sym typeface="Open Sans"/>
              </a:defRPr>
            </a:lvl2pPr>
            <a:lvl3pPr lvl="2" algn="r">
              <a:buNone/>
              <a:defRPr sz="1333">
                <a:solidFill>
                  <a:schemeClr val="dk2"/>
                </a:solidFill>
                <a:latin typeface="Open Sans"/>
                <a:ea typeface="Open Sans"/>
                <a:cs typeface="Open Sans"/>
                <a:sym typeface="Open Sans"/>
              </a:defRPr>
            </a:lvl3pPr>
            <a:lvl4pPr lvl="3" algn="r">
              <a:buNone/>
              <a:defRPr sz="1333">
                <a:solidFill>
                  <a:schemeClr val="dk2"/>
                </a:solidFill>
                <a:latin typeface="Open Sans"/>
                <a:ea typeface="Open Sans"/>
                <a:cs typeface="Open Sans"/>
                <a:sym typeface="Open Sans"/>
              </a:defRPr>
            </a:lvl4pPr>
            <a:lvl5pPr lvl="4" algn="r">
              <a:buNone/>
              <a:defRPr sz="1333">
                <a:solidFill>
                  <a:schemeClr val="dk2"/>
                </a:solidFill>
                <a:latin typeface="Open Sans"/>
                <a:ea typeface="Open Sans"/>
                <a:cs typeface="Open Sans"/>
                <a:sym typeface="Open Sans"/>
              </a:defRPr>
            </a:lvl5pPr>
            <a:lvl6pPr lvl="5" algn="r">
              <a:buNone/>
              <a:defRPr sz="1333">
                <a:solidFill>
                  <a:schemeClr val="dk2"/>
                </a:solidFill>
                <a:latin typeface="Open Sans"/>
                <a:ea typeface="Open Sans"/>
                <a:cs typeface="Open Sans"/>
                <a:sym typeface="Open Sans"/>
              </a:defRPr>
            </a:lvl6pPr>
            <a:lvl7pPr lvl="6" algn="r">
              <a:buNone/>
              <a:defRPr sz="1333">
                <a:solidFill>
                  <a:schemeClr val="dk2"/>
                </a:solidFill>
                <a:latin typeface="Open Sans"/>
                <a:ea typeface="Open Sans"/>
                <a:cs typeface="Open Sans"/>
                <a:sym typeface="Open Sans"/>
              </a:defRPr>
            </a:lvl7pPr>
            <a:lvl8pPr lvl="7" algn="r">
              <a:buNone/>
              <a:defRPr sz="1333">
                <a:solidFill>
                  <a:schemeClr val="dk2"/>
                </a:solidFill>
                <a:latin typeface="Open Sans"/>
                <a:ea typeface="Open Sans"/>
                <a:cs typeface="Open Sans"/>
                <a:sym typeface="Open Sans"/>
              </a:defRPr>
            </a:lvl8pPr>
            <a:lvl9pPr lvl="8" algn="r">
              <a:buNone/>
              <a:defRPr sz="1333">
                <a:solidFill>
                  <a:schemeClr val="dk2"/>
                </a:solidFill>
                <a:latin typeface="Open Sans"/>
                <a:ea typeface="Open Sans"/>
                <a:cs typeface="Open Sans"/>
                <a:sym typeface="Open Sans"/>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340787686"/>
      </p:ext>
    </p:extLst>
  </p:cSld>
  <p:clrMap bg1="lt1" tx1="dk1" bg2="dk2" tx2="lt2" accent1="accent1" accent2="accent2" accent3="accent3" accent4="accent4" accent5="accent5" accent6="accent6" hlink="hlink" folHlink="folHlink"/>
  <p:sldLayoutIdLst>
    <p:sldLayoutId id="2147483663"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CEF5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AA1972-5844-BA9B-15A7-0D436415CB8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3C5A814-C259-F044-EB33-BF6CB6FEFF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C117FF4-1B81-1562-A293-5A8AF68504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9960C-409E-FC40-8BD5-0A709683113F}" type="datetimeFigureOut">
              <a:rPr lang="en-US" smtClean="0"/>
              <a:t>10/8/2024</a:t>
            </a:fld>
            <a:endParaRPr lang="en-US"/>
          </a:p>
        </p:txBody>
      </p:sp>
      <p:sp>
        <p:nvSpPr>
          <p:cNvPr id="5" name="Footer Placeholder 4">
            <a:extLst>
              <a:ext uri="{FF2B5EF4-FFF2-40B4-BE49-F238E27FC236}">
                <a16:creationId xmlns:a16="http://schemas.microsoft.com/office/drawing/2014/main" id="{A4E4CC83-1842-1C19-2668-A39B9A91D7F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58AB2D3-7934-C757-3858-976BD56A5A6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FBB61B-C27C-9E4C-AC7D-6B9E44514121}" type="slidenum">
              <a:rPr lang="en-US" smtClean="0"/>
              <a:t>‹#›</a:t>
            </a:fld>
            <a:endParaRPr lang="en-US"/>
          </a:p>
        </p:txBody>
      </p:sp>
    </p:spTree>
    <p:extLst>
      <p:ext uri="{BB962C8B-B14F-4D97-AF65-F5344CB8AC3E}">
        <p14:creationId xmlns:p14="http://schemas.microsoft.com/office/powerpoint/2010/main" val="224880575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hyperlink" Target="https://you.stonybrook.edu/hrbmp/" TargetMode="External"/><Relationship Id="rId5" Type="http://schemas.openxmlformats.org/officeDocument/2006/relationships/hyperlink" Target="mailto:Yong.chen.2@stonybrook.edu" TargetMode="Externa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7.png"/><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notesSlide" Target="../notesSlides/notesSlide18.xm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33.tiff"/><Relationship Id="rId2" Type="http://schemas.openxmlformats.org/officeDocument/2006/relationships/notesSlide" Target="../notesSlides/notesSlide20.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hyperlink" Target="https://doi.org/10.3389/fmars.2022.1077997" TargetMode="External"/><Relationship Id="rId7" Type="http://schemas.openxmlformats.org/officeDocument/2006/relationships/hyperlink" Target="https://doi.org/10.1139/cjfas-2023-0361" TargetMode="External"/><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hyperlink" Target="https://doi.org/10.1139/cjfas-2023-024" TargetMode="External"/><Relationship Id="rId5" Type="http://schemas.openxmlformats.org/officeDocument/2006/relationships/hyperlink" Target="https://DOI:10.3389/fmars.2023.1237549" TargetMode="External"/><Relationship Id="rId4" Type="http://schemas.openxmlformats.org/officeDocument/2006/relationships/hyperlink" Target="https://doi.org/10.1016/j.gecco.2023.e02405"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37.png"/><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40.png"/><Relationship Id="rId7"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15.xml"/><Relationship Id="rId6" Type="http://schemas.openxmlformats.org/officeDocument/2006/relationships/image" Target="../media/image42.png"/><Relationship Id="rId11" Type="http://schemas.openxmlformats.org/officeDocument/2006/relationships/image" Target="../media/image46.jpeg"/><Relationship Id="rId5" Type="http://schemas.openxmlformats.org/officeDocument/2006/relationships/image" Target="../media/image41.jpg"/><Relationship Id="rId10" Type="http://schemas.openxmlformats.org/officeDocument/2006/relationships/image" Target="../media/image45.png"/><Relationship Id="rId4" Type="http://schemas.openxmlformats.org/officeDocument/2006/relationships/image" Target="../media/image23.png"/><Relationship Id="rId9" Type="http://schemas.openxmlformats.org/officeDocument/2006/relationships/image" Target="../media/image4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9" name="Google Shape;89;p1"/>
          <p:cNvPicPr preferRelativeResize="0">
            <a:picLocks noChangeAspect="1"/>
          </p:cNvPicPr>
          <p:nvPr/>
        </p:nvPicPr>
        <p:blipFill rotWithShape="1">
          <a:blip r:embed="rId3">
            <a:alphaModFix/>
          </a:blip>
          <a:srcRect/>
          <a:stretch/>
        </p:blipFill>
        <p:spPr>
          <a:xfrm>
            <a:off x="2453267" y="532447"/>
            <a:ext cx="7711011" cy="2023404"/>
          </a:xfrm>
          <a:prstGeom prst="rect">
            <a:avLst/>
          </a:prstGeom>
          <a:noFill/>
          <a:ln>
            <a:noFill/>
          </a:ln>
        </p:spPr>
      </p:pic>
      <p:pic>
        <p:nvPicPr>
          <p:cNvPr id="90" name="Google Shape;90;p1"/>
          <p:cNvPicPr preferRelativeResize="0">
            <a:picLocks noChangeAspect="1"/>
          </p:cNvPicPr>
          <p:nvPr/>
        </p:nvPicPr>
        <p:blipFill rotWithShape="1">
          <a:blip r:embed="rId4">
            <a:alphaModFix/>
          </a:blip>
          <a:srcRect/>
          <a:stretch/>
        </p:blipFill>
        <p:spPr>
          <a:xfrm>
            <a:off x="4721431" y="5425416"/>
            <a:ext cx="3004027" cy="914400"/>
          </a:xfrm>
          <a:prstGeom prst="rect">
            <a:avLst/>
          </a:prstGeom>
          <a:noFill/>
          <a:ln>
            <a:noFill/>
          </a:ln>
        </p:spPr>
      </p:pic>
      <p:sp>
        <p:nvSpPr>
          <p:cNvPr id="2" name="Rectangle 1">
            <a:extLst>
              <a:ext uri="{FF2B5EF4-FFF2-40B4-BE49-F238E27FC236}">
                <a16:creationId xmlns:a16="http://schemas.microsoft.com/office/drawing/2014/main" id="{EF0E05D4-35C9-5C4D-8EC1-86FB39A12589}"/>
              </a:ext>
            </a:extLst>
          </p:cNvPr>
          <p:cNvSpPr/>
          <p:nvPr/>
        </p:nvSpPr>
        <p:spPr>
          <a:xfrm>
            <a:off x="0" y="2709613"/>
            <a:ext cx="12216064" cy="145757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Google Shape;88;p1">
            <a:extLst>
              <a:ext uri="{FF2B5EF4-FFF2-40B4-BE49-F238E27FC236}">
                <a16:creationId xmlns:a16="http://schemas.microsoft.com/office/drawing/2014/main" id="{8EB84C92-4086-224B-A69E-BA7CEF1B17D5}"/>
              </a:ext>
            </a:extLst>
          </p:cNvPr>
          <p:cNvSpPr txBox="1">
            <a:spLocks/>
          </p:cNvSpPr>
          <p:nvPr/>
        </p:nvSpPr>
        <p:spPr>
          <a:xfrm>
            <a:off x="966978" y="2716655"/>
            <a:ext cx="10039872" cy="1386430"/>
          </a:xfrm>
          <a:prstGeom prst="rect">
            <a:avLst/>
          </a:prstGeom>
          <a:noFill/>
          <a:ln>
            <a:noFill/>
          </a:ln>
        </p:spPr>
        <p:txBody>
          <a:bodyPr spcFirstLastPara="1" wrap="square" lIns="91425" tIns="45700" rIns="91425" bIns="45700" anchor="t" anchorCtr="0">
            <a:normAutofit fontScale="70000" lnSpcReduction="20000"/>
          </a:bodyPr>
          <a:lstStyle>
            <a:defPPr marR="0" lvl="0" algn="l" rtl="0">
              <a:lnSpc>
                <a:spcPct val="100000"/>
              </a:lnSpc>
              <a:spcBef>
                <a:spcPts val="0"/>
              </a:spcBef>
              <a:spcAft>
                <a:spcPts val="0"/>
              </a:spcAft>
            </a:defPPr>
            <a:lvl1pPr marL="457200" marR="0" lvl="0" indent="-406400" algn="ctr"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1pPr>
            <a:lvl2pPr marL="914400" marR="0" lvl="1" indent="-381000"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355600"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342900"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pPr marL="0" indent="0">
              <a:spcBef>
                <a:spcPts val="0"/>
              </a:spcBef>
            </a:pPr>
            <a:endParaRPr lang="en-US" sz="4200" dirty="0" smtClean="0">
              <a:solidFill>
                <a:schemeClr val="bg1"/>
              </a:solidFill>
            </a:endParaRPr>
          </a:p>
          <a:p>
            <a:pPr marL="0" indent="0">
              <a:spcBef>
                <a:spcPts val="0"/>
              </a:spcBef>
            </a:pPr>
            <a:r>
              <a:rPr lang="en-US" sz="4600" b="1" i="1" dirty="0">
                <a:solidFill>
                  <a:schemeClr val="bg1"/>
                </a:solidFill>
              </a:rPr>
              <a:t>The Archived Samples and Data</a:t>
            </a:r>
            <a:endParaRPr lang="en-US" sz="4600" dirty="0">
              <a:solidFill>
                <a:schemeClr val="bg1"/>
              </a:solidFill>
            </a:endParaRPr>
          </a:p>
          <a:p>
            <a:pPr marL="0" indent="0">
              <a:spcBef>
                <a:spcPts val="0"/>
              </a:spcBef>
            </a:pPr>
            <a:endParaRPr lang="en-US" sz="4200" dirty="0">
              <a:solidFill>
                <a:schemeClr val="bg1"/>
              </a:solidFill>
            </a:endParaRPr>
          </a:p>
          <a:p>
            <a:pPr marL="0" indent="0">
              <a:spcBef>
                <a:spcPts val="0"/>
              </a:spcBef>
            </a:pPr>
            <a:r>
              <a:rPr lang="en-US" sz="4200" dirty="0" smtClean="0">
                <a:solidFill>
                  <a:schemeClr val="bg1"/>
                </a:solidFill>
              </a:rPr>
              <a:t>Challenge and Opportunity</a:t>
            </a:r>
            <a:endParaRPr lang="en-US" sz="4200" dirty="0" smtClean="0">
              <a:solidFill>
                <a:schemeClr val="bg1"/>
              </a:solidFill>
            </a:endParaRPr>
          </a:p>
          <a:p>
            <a:pPr marL="0" indent="0">
              <a:spcBef>
                <a:spcPts val="0"/>
              </a:spcBef>
            </a:pPr>
            <a:endParaRPr lang="en-US" sz="9800" dirty="0"/>
          </a:p>
          <a:p>
            <a:pPr marL="0" indent="0" algn="l">
              <a:spcBef>
                <a:spcPts val="0"/>
              </a:spcBef>
            </a:pPr>
            <a:endParaRPr lang="en-US" dirty="0"/>
          </a:p>
          <a:p>
            <a:pPr marL="0" indent="0">
              <a:spcBef>
                <a:spcPts val="0"/>
              </a:spcBef>
            </a:pPr>
            <a:endParaRPr lang="en-US" dirty="0"/>
          </a:p>
          <a:p>
            <a:pPr marL="0" indent="0"/>
            <a:endParaRPr lang="en-US" sz="9600" dirty="0"/>
          </a:p>
          <a:p>
            <a:pPr marL="0" indent="0"/>
            <a:endParaRPr lang="en-US" baseline="30000" dirty="0"/>
          </a:p>
          <a:p>
            <a:pPr marL="0" indent="0"/>
            <a:endParaRPr lang="en-US" dirty="0"/>
          </a:p>
        </p:txBody>
      </p:sp>
      <p:sp>
        <p:nvSpPr>
          <p:cNvPr id="3" name="Slide Number Placeholder 2">
            <a:extLst>
              <a:ext uri="{FF2B5EF4-FFF2-40B4-BE49-F238E27FC236}">
                <a16:creationId xmlns:a16="http://schemas.microsoft.com/office/drawing/2014/main" id="{B0B59175-303D-8F7F-D4E8-6F6DDAE1C23F}"/>
              </a:ext>
            </a:extLst>
          </p:cNvPr>
          <p:cNvSpPr>
            <a:spLocks noGrp="1"/>
          </p:cNvSpPr>
          <p:nvPr>
            <p:ph type="sldNum" sz="quarter" idx="12"/>
          </p:nvPr>
        </p:nvSpPr>
        <p:spPr>
          <a:xfrm>
            <a:off x="7828338" y="4355301"/>
            <a:ext cx="4537126" cy="1713297"/>
          </a:xfrm>
        </p:spPr>
        <p:txBody>
          <a:bodyPr/>
          <a:lstStyle/>
          <a:p>
            <a:pPr algn="l"/>
            <a:r>
              <a:rPr lang="en-US" sz="2400" b="1" dirty="0" smtClean="0">
                <a:solidFill>
                  <a:schemeClr val="tx1"/>
                </a:solidFill>
              </a:rPr>
              <a:t>Yong CHEN  </a:t>
            </a:r>
          </a:p>
          <a:p>
            <a:pPr algn="l"/>
            <a:r>
              <a:rPr lang="en-US" sz="2400" b="1" dirty="0" smtClean="0">
                <a:solidFill>
                  <a:schemeClr val="tx1"/>
                </a:solidFill>
              </a:rPr>
              <a:t>Professor of Marine Science</a:t>
            </a:r>
          </a:p>
          <a:p>
            <a:pPr algn="l"/>
            <a:r>
              <a:rPr lang="en-US" sz="2400" b="1" dirty="0" smtClean="0">
                <a:solidFill>
                  <a:schemeClr val="tx1"/>
                </a:solidFill>
                <a:hlinkClick r:id="rId5"/>
              </a:rPr>
              <a:t>Yong.chen.2@stonybrook.edu</a:t>
            </a:r>
            <a:endParaRPr lang="en-US" sz="2400" b="1" dirty="0" smtClean="0">
              <a:solidFill>
                <a:schemeClr val="tx1"/>
              </a:solidFill>
            </a:endParaRPr>
          </a:p>
          <a:p>
            <a:pPr algn="l"/>
            <a:endParaRPr lang="en-US" sz="2400" b="1" dirty="0">
              <a:solidFill>
                <a:schemeClr val="tx1"/>
              </a:solidFill>
            </a:endParaRPr>
          </a:p>
        </p:txBody>
      </p:sp>
      <p:sp>
        <p:nvSpPr>
          <p:cNvPr id="8" name="Google Shape;70;p13"/>
          <p:cNvSpPr txBox="1"/>
          <p:nvPr/>
        </p:nvSpPr>
        <p:spPr>
          <a:xfrm>
            <a:off x="230492" y="4474708"/>
            <a:ext cx="5756422" cy="104641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800" b="1" dirty="0">
                <a:solidFill>
                  <a:srgbClr val="222222"/>
                </a:solidFill>
                <a:highlight>
                  <a:srgbClr val="FFFFFF"/>
                </a:highlight>
              </a:rPr>
              <a:t>Stony Brook HRBMP (Chen Lab):  </a:t>
            </a:r>
            <a:r>
              <a:rPr lang="en" sz="2800" b="1" u="sng" dirty="0">
                <a:solidFill>
                  <a:srgbClr val="1155CC"/>
                </a:solidFill>
                <a:highlight>
                  <a:srgbClr val="FFFFFF"/>
                </a:highlight>
                <a:hlinkClick r:id="rId6">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https://you.stonybrook.edu/hrbmp/</a:t>
            </a:r>
            <a:endParaRPr sz="2800" b="1" dirty="0">
              <a:latin typeface="Open Sans"/>
              <a:ea typeface="Open Sans"/>
              <a:cs typeface="Open Sans"/>
              <a:sym typeface="Open Sans"/>
            </a:endParaRPr>
          </a:p>
        </p:txBody>
      </p:sp>
    </p:spTree>
    <p:extLst>
      <p:ext uri="{BB962C8B-B14F-4D97-AF65-F5344CB8AC3E}">
        <p14:creationId xmlns:p14="http://schemas.microsoft.com/office/powerpoint/2010/main" val="14978796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b="1" dirty="0" smtClean="0"/>
              <a:t>Chall</a:t>
            </a:r>
            <a:r>
              <a:rPr lang="en-US" b="1" dirty="0" smtClean="0"/>
              <a:t>e</a:t>
            </a:r>
            <a:r>
              <a:rPr lang="en" b="1" dirty="0" smtClean="0"/>
              <a:t>nges</a:t>
            </a:r>
            <a:endParaRPr b="1" dirty="0"/>
          </a:p>
        </p:txBody>
      </p:sp>
      <p:sp>
        <p:nvSpPr>
          <p:cNvPr id="201" name="Google Shape;201;p31"/>
          <p:cNvSpPr txBox="1">
            <a:spLocks noGrp="1"/>
          </p:cNvSpPr>
          <p:nvPr>
            <p:ph type="body" idx="1"/>
          </p:nvPr>
        </p:nvSpPr>
        <p:spPr>
          <a:xfrm>
            <a:off x="415599" y="1292219"/>
            <a:ext cx="11615979" cy="5310712"/>
          </a:xfrm>
          <a:prstGeom prst="rect">
            <a:avLst/>
          </a:prstGeom>
        </p:spPr>
        <p:txBody>
          <a:bodyPr spcFirstLastPara="1" vert="horz" wrap="square" lIns="121900" tIns="121900" rIns="121900" bIns="121900" rtlCol="0" anchor="t" anchorCtr="0">
            <a:normAutofit lnSpcReduction="10000"/>
          </a:bodyPr>
          <a:lstStyle/>
          <a:p>
            <a:pPr marL="0" indent="0">
              <a:spcBef>
                <a:spcPts val="1600"/>
              </a:spcBef>
              <a:spcAft>
                <a:spcPts val="1600"/>
              </a:spcAft>
              <a:buNone/>
            </a:pPr>
            <a:r>
              <a:rPr lang="en-US" b="1" u="sng" dirty="0" smtClean="0">
                <a:solidFill>
                  <a:srgbClr val="000000"/>
                </a:solidFill>
              </a:rPr>
              <a:t>Large quantity with different qualities </a:t>
            </a:r>
            <a:r>
              <a:rPr lang="en-US" dirty="0" smtClean="0">
                <a:solidFill>
                  <a:srgbClr val="000000"/>
                </a:solidFill>
              </a:rPr>
              <a:t>- high storage costs, huge workload to screen, and difficult to decide the sample fates</a:t>
            </a:r>
          </a:p>
          <a:p>
            <a:pPr marL="0" indent="0">
              <a:spcBef>
                <a:spcPts val="1600"/>
              </a:spcBef>
              <a:spcAft>
                <a:spcPts val="1600"/>
              </a:spcAft>
              <a:buNone/>
            </a:pPr>
            <a:r>
              <a:rPr lang="en-US" b="1" u="sng" dirty="0">
                <a:solidFill>
                  <a:srgbClr val="000000"/>
                </a:solidFill>
              </a:rPr>
              <a:t>S</a:t>
            </a:r>
            <a:r>
              <a:rPr lang="en-US" b="1" u="sng" dirty="0" smtClean="0">
                <a:solidFill>
                  <a:srgbClr val="000000"/>
                </a:solidFill>
              </a:rPr>
              <a:t>ample organization and digitalization </a:t>
            </a:r>
            <a:r>
              <a:rPr lang="en-US" dirty="0" smtClean="0">
                <a:solidFill>
                  <a:srgbClr val="000000"/>
                </a:solidFill>
              </a:rPr>
              <a:t>– Time consuming to organize the </a:t>
            </a:r>
            <a:r>
              <a:rPr lang="en-US" dirty="0" smtClean="0">
                <a:solidFill>
                  <a:srgbClr val="000000"/>
                </a:solidFill>
              </a:rPr>
              <a:t>samples, lack of funding</a:t>
            </a:r>
            <a:endParaRPr lang="en-US" dirty="0" smtClean="0">
              <a:solidFill>
                <a:srgbClr val="000000"/>
              </a:solidFill>
            </a:endParaRPr>
          </a:p>
          <a:p>
            <a:pPr marL="0" indent="0">
              <a:spcBef>
                <a:spcPts val="1600"/>
              </a:spcBef>
              <a:spcAft>
                <a:spcPts val="1600"/>
              </a:spcAft>
              <a:buNone/>
            </a:pPr>
            <a:r>
              <a:rPr lang="en-US" b="1" u="sng" dirty="0" smtClean="0">
                <a:solidFill>
                  <a:srgbClr val="000000"/>
                </a:solidFill>
              </a:rPr>
              <a:t>Formalin</a:t>
            </a:r>
            <a:r>
              <a:rPr lang="en-US" dirty="0" smtClean="0">
                <a:solidFill>
                  <a:srgbClr val="000000"/>
                </a:solidFill>
              </a:rPr>
              <a:t>- affecting utility of the samples</a:t>
            </a:r>
          </a:p>
          <a:p>
            <a:pPr marL="0" indent="0">
              <a:spcBef>
                <a:spcPts val="1600"/>
              </a:spcBef>
              <a:spcAft>
                <a:spcPts val="1600"/>
              </a:spcAft>
              <a:buNone/>
            </a:pPr>
            <a:r>
              <a:rPr lang="en-US" b="1" u="sng" dirty="0" smtClean="0">
                <a:solidFill>
                  <a:srgbClr val="000000"/>
                </a:solidFill>
              </a:rPr>
              <a:t>Storage safety</a:t>
            </a:r>
          </a:p>
          <a:p>
            <a:pPr marL="0" indent="0">
              <a:spcBef>
                <a:spcPts val="1600"/>
              </a:spcBef>
              <a:spcAft>
                <a:spcPts val="1600"/>
              </a:spcAft>
              <a:buNone/>
            </a:pPr>
            <a:r>
              <a:rPr lang="en-US" b="1" i="1" dirty="0" smtClean="0">
                <a:solidFill>
                  <a:srgbClr val="000000"/>
                </a:solidFill>
              </a:rPr>
              <a:t>Opportunity for 2</a:t>
            </a:r>
            <a:r>
              <a:rPr lang="en-US" b="1" i="1" baseline="30000" dirty="0" smtClean="0">
                <a:solidFill>
                  <a:srgbClr val="000000"/>
                </a:solidFill>
              </a:rPr>
              <a:t>nd</a:t>
            </a:r>
            <a:r>
              <a:rPr lang="en-US" b="1" i="1" dirty="0" smtClean="0">
                <a:solidFill>
                  <a:srgbClr val="000000"/>
                </a:solidFill>
              </a:rPr>
              <a:t> chance, new research ideas/programs, new education program and collaborations</a:t>
            </a:r>
          </a:p>
          <a:p>
            <a:pPr marL="0" indent="0">
              <a:spcBef>
                <a:spcPts val="1600"/>
              </a:spcBef>
              <a:spcAft>
                <a:spcPts val="1600"/>
              </a:spcAft>
              <a:buNone/>
            </a:pPr>
            <a:endParaRPr lang="en-US" dirty="0" smtClean="0">
              <a:solidFill>
                <a:srgbClr val="000000"/>
              </a:solidFill>
            </a:endParaRPr>
          </a:p>
          <a:p>
            <a:pPr marL="0" indent="0">
              <a:spcBef>
                <a:spcPts val="1600"/>
              </a:spcBef>
              <a:spcAft>
                <a:spcPts val="1600"/>
              </a:spcAft>
              <a:buNone/>
            </a:pPr>
            <a:endParaRPr lang="en-US" dirty="0" smtClean="0">
              <a:solidFill>
                <a:srgbClr val="000000"/>
              </a:solidFill>
            </a:endParaRPr>
          </a:p>
          <a:p>
            <a:pPr marL="0" indent="0">
              <a:spcBef>
                <a:spcPts val="1600"/>
              </a:spcBef>
              <a:spcAft>
                <a:spcPts val="1600"/>
              </a:spcAft>
              <a:buNone/>
            </a:pPr>
            <a:endParaRPr lang="en-US" dirty="0">
              <a:solidFill>
                <a:srgbClr val="000000"/>
              </a:solidFill>
            </a:endParaRPr>
          </a:p>
        </p:txBody>
      </p:sp>
    </p:spTree>
    <p:extLst>
      <p:ext uri="{BB962C8B-B14F-4D97-AF65-F5344CB8AC3E}">
        <p14:creationId xmlns:p14="http://schemas.microsoft.com/office/powerpoint/2010/main" val="39848938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4"/>
          <p:cNvSpPr txBox="1">
            <a:spLocks noGrp="1"/>
          </p:cNvSpPr>
          <p:nvPr>
            <p:ph type="title"/>
          </p:nvPr>
        </p:nvSpPr>
        <p:spPr>
          <a:xfrm>
            <a:off x="820275" y="136525"/>
            <a:ext cx="3070458" cy="1453282"/>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b="1" dirty="0" smtClean="0"/>
              <a:t>HRBMP</a:t>
            </a:r>
            <a:r>
              <a:rPr lang="en-US" b="1" dirty="0"/>
              <a:t/>
            </a:r>
            <a:br>
              <a:rPr lang="en-US" b="1" dirty="0"/>
            </a:br>
            <a:r>
              <a:rPr lang="en-US" b="1" dirty="0" smtClean="0"/>
              <a:t>Database</a:t>
            </a:r>
            <a:endParaRPr b="1" dirty="0"/>
          </a:p>
        </p:txBody>
      </p:sp>
      <p:pic>
        <p:nvPicPr>
          <p:cNvPr id="385" name="Google Shape;385;p14">
            <a:hlinkClick r:id="rId3" action="ppaction://hlinksldjump"/>
          </p:cNvPr>
          <p:cNvPicPr preferRelativeResize="0"/>
          <p:nvPr/>
        </p:nvPicPr>
        <p:blipFill rotWithShape="1">
          <a:blip r:embed="rId4">
            <a:alphaModFix/>
          </a:blip>
          <a:srcRect/>
          <a:stretch/>
        </p:blipFill>
        <p:spPr>
          <a:xfrm>
            <a:off x="4067118" y="259882"/>
            <a:ext cx="7650637" cy="5712811"/>
          </a:xfrm>
          <a:prstGeom prst="rect">
            <a:avLst/>
          </a:prstGeom>
          <a:noFill/>
          <a:ln>
            <a:noFill/>
          </a:ln>
        </p:spPr>
      </p:pic>
      <p:sp>
        <p:nvSpPr>
          <p:cNvPr id="2" name="Slide Number Placeholder 1">
            <a:extLst>
              <a:ext uri="{FF2B5EF4-FFF2-40B4-BE49-F238E27FC236}">
                <a16:creationId xmlns:a16="http://schemas.microsoft.com/office/drawing/2014/main" id="{00CCD938-D93F-4481-C649-F22B75C2820F}"/>
              </a:ext>
            </a:extLst>
          </p:cNvPr>
          <p:cNvSpPr>
            <a:spLocks noGrp="1"/>
          </p:cNvSpPr>
          <p:nvPr>
            <p:ph type="sldNum" sz="quarter" idx="12"/>
          </p:nvPr>
        </p:nvSpPr>
        <p:spPr/>
        <p:txBody>
          <a:bodyPr/>
          <a:lstStyle/>
          <a:p>
            <a:fld id="{D0406E0C-9C2B-B447-8E87-47B52A37D246}" type="slidenum">
              <a:rPr lang="en-US" smtClean="0"/>
              <a:t>11</a:t>
            </a:fld>
            <a:endParaRPr lang="en-US"/>
          </a:p>
        </p:txBody>
      </p:sp>
      <p:sp>
        <p:nvSpPr>
          <p:cNvPr id="6" name="TextBox 5">
            <a:extLst>
              <a:ext uri="{FF2B5EF4-FFF2-40B4-BE49-F238E27FC236}">
                <a16:creationId xmlns:a16="http://schemas.microsoft.com/office/drawing/2014/main" id="{4C47A975-81AD-D0F5-9EA6-A5733AFAC6AB}"/>
              </a:ext>
            </a:extLst>
          </p:cNvPr>
          <p:cNvSpPr txBox="1"/>
          <p:nvPr/>
        </p:nvSpPr>
        <p:spPr>
          <a:xfrm>
            <a:off x="643890" y="1917066"/>
            <a:ext cx="3070458"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solidFill>
                  <a:srgbClr val="0432FF"/>
                </a:solidFill>
              </a:rPr>
              <a:t>40</a:t>
            </a:r>
            <a:r>
              <a:rPr lang="en-US" sz="2400" dirty="0">
                <a:solidFill>
                  <a:srgbClr val="0432FF"/>
                </a:solidFill>
              </a:rPr>
              <a:t>+ </a:t>
            </a:r>
            <a:r>
              <a:rPr lang="en-US" sz="2400" dirty="0" smtClean="0">
                <a:solidFill>
                  <a:srgbClr val="0432FF"/>
                </a:solidFill>
              </a:rPr>
              <a:t>years</a:t>
            </a:r>
          </a:p>
          <a:p>
            <a:pPr marL="342900" indent="-342900">
              <a:buFont typeface="Arial" panose="020B0604020202020204" pitchFamily="34" charset="0"/>
              <a:buChar char="•"/>
            </a:pPr>
            <a:r>
              <a:rPr lang="en-US" sz="2400" dirty="0" smtClean="0">
                <a:solidFill>
                  <a:srgbClr val="0432FF"/>
                </a:solidFill>
              </a:rPr>
              <a:t>Million lines of data</a:t>
            </a:r>
          </a:p>
          <a:p>
            <a:pPr marL="342900" indent="-342900">
              <a:buFont typeface="Arial" panose="020B0604020202020204" pitchFamily="34" charset="0"/>
              <a:buChar char="•"/>
            </a:pPr>
            <a:r>
              <a:rPr lang="en-US" sz="2400" dirty="0" smtClean="0">
                <a:solidFill>
                  <a:srgbClr val="0432FF"/>
                </a:solidFill>
              </a:rPr>
              <a:t>Many fish species</a:t>
            </a:r>
          </a:p>
          <a:p>
            <a:pPr marL="342900" indent="-342900">
              <a:buFont typeface="Arial" panose="020B0604020202020204" pitchFamily="34" charset="0"/>
              <a:buChar char="•"/>
            </a:pPr>
            <a:r>
              <a:rPr lang="en-US" sz="2400" dirty="0" smtClean="0">
                <a:solidFill>
                  <a:srgbClr val="0432FF"/>
                </a:solidFill>
              </a:rPr>
              <a:t>Stage specific</a:t>
            </a:r>
          </a:p>
          <a:p>
            <a:pPr marL="342900" indent="-342900">
              <a:buFont typeface="Arial" panose="020B0604020202020204" pitchFamily="34" charset="0"/>
              <a:buChar char="•"/>
            </a:pPr>
            <a:r>
              <a:rPr lang="en-US" sz="2400" dirty="0" smtClean="0">
                <a:solidFill>
                  <a:srgbClr val="0432FF"/>
                </a:solidFill>
              </a:rPr>
              <a:t>Biological data</a:t>
            </a:r>
          </a:p>
          <a:p>
            <a:pPr marL="342900" indent="-342900">
              <a:buFont typeface="Arial" panose="020B0604020202020204" pitchFamily="34" charset="0"/>
              <a:buChar char="•"/>
            </a:pPr>
            <a:endParaRPr lang="en-US" sz="2400" dirty="0">
              <a:solidFill>
                <a:srgbClr val="0432FF"/>
              </a:solidFill>
            </a:endParaRPr>
          </a:p>
          <a:p>
            <a:pPr marL="342900" indent="-342900">
              <a:buFont typeface="Arial" panose="020B0604020202020204" pitchFamily="34" charset="0"/>
              <a:buChar char="•"/>
            </a:pPr>
            <a:r>
              <a:rPr lang="en-US" sz="2400" dirty="0" smtClean="0">
                <a:solidFill>
                  <a:srgbClr val="0432FF"/>
                </a:solidFill>
              </a:rPr>
              <a:t>Complex structure</a:t>
            </a:r>
          </a:p>
          <a:p>
            <a:pPr marL="342900" indent="-342900">
              <a:buFont typeface="Arial" panose="020B0604020202020204" pitchFamily="34" charset="0"/>
              <a:buChar char="•"/>
            </a:pPr>
            <a:r>
              <a:rPr lang="en-US" sz="2400" dirty="0">
                <a:solidFill>
                  <a:srgbClr val="0432FF"/>
                </a:solidFill>
              </a:rPr>
              <a:t>C</a:t>
            </a:r>
            <a:r>
              <a:rPr lang="en-US" sz="2400" dirty="0" smtClean="0">
                <a:solidFill>
                  <a:srgbClr val="0432FF"/>
                </a:solidFill>
              </a:rPr>
              <a:t>hanges in sampling protocols</a:t>
            </a:r>
          </a:p>
          <a:p>
            <a:pPr marL="342900" indent="-342900">
              <a:buFont typeface="Arial" panose="020B0604020202020204" pitchFamily="34" charset="0"/>
              <a:buChar char="•"/>
            </a:pPr>
            <a:r>
              <a:rPr lang="en-US" sz="2400" dirty="0" smtClean="0">
                <a:solidFill>
                  <a:srgbClr val="0432FF"/>
                </a:solidFill>
              </a:rPr>
              <a:t>No overall metadata</a:t>
            </a:r>
            <a:endParaRPr lang="en-US" sz="2400" dirty="0">
              <a:solidFill>
                <a:srgbClr val="0432FF"/>
              </a:solidFill>
            </a:endParaRPr>
          </a:p>
        </p:txBody>
      </p:sp>
    </p:spTree>
    <p:extLst>
      <p:ext uri="{BB962C8B-B14F-4D97-AF65-F5344CB8AC3E}">
        <p14:creationId xmlns:p14="http://schemas.microsoft.com/office/powerpoint/2010/main" val="11990814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pPr algn="ctr"/>
            <a:r>
              <a:rPr lang="en-US" b="1" dirty="0" smtClean="0"/>
              <a:t>Needs</a:t>
            </a:r>
            <a:endParaRPr b="1" dirty="0"/>
          </a:p>
        </p:txBody>
      </p:sp>
      <p:sp>
        <p:nvSpPr>
          <p:cNvPr id="201" name="Google Shape;201;p31"/>
          <p:cNvSpPr txBox="1">
            <a:spLocks noGrp="1"/>
          </p:cNvSpPr>
          <p:nvPr>
            <p:ph type="body" idx="1"/>
          </p:nvPr>
        </p:nvSpPr>
        <p:spPr>
          <a:xfrm>
            <a:off x="415599" y="1292219"/>
            <a:ext cx="11615979" cy="5310712"/>
          </a:xfrm>
          <a:prstGeom prst="rect">
            <a:avLst/>
          </a:prstGeom>
        </p:spPr>
        <p:txBody>
          <a:bodyPr spcFirstLastPara="1" vert="horz" wrap="square" lIns="121900" tIns="121900" rIns="121900" bIns="121900" rtlCol="0" anchor="t" anchorCtr="0">
            <a:normAutofit fontScale="92500" lnSpcReduction="10000"/>
          </a:bodyPr>
          <a:lstStyle/>
          <a:p>
            <a:pPr marL="0" indent="0">
              <a:spcBef>
                <a:spcPts val="1600"/>
              </a:spcBef>
              <a:spcAft>
                <a:spcPts val="1600"/>
              </a:spcAft>
              <a:buNone/>
            </a:pPr>
            <a:r>
              <a:rPr lang="en-US" b="1" u="sng" dirty="0" smtClean="0">
                <a:solidFill>
                  <a:srgbClr val="000000"/>
                </a:solidFill>
              </a:rPr>
              <a:t>Know the data better</a:t>
            </a:r>
            <a:r>
              <a:rPr lang="en-US" dirty="0" smtClean="0">
                <a:solidFill>
                  <a:srgbClr val="000000"/>
                </a:solidFill>
              </a:rPr>
              <a:t>- Metadata </a:t>
            </a:r>
          </a:p>
          <a:p>
            <a:pPr marL="0" indent="0">
              <a:spcBef>
                <a:spcPts val="1600"/>
              </a:spcBef>
              <a:spcAft>
                <a:spcPts val="1600"/>
              </a:spcAft>
              <a:buNone/>
            </a:pPr>
            <a:r>
              <a:rPr lang="en-US" b="1" u="sng" dirty="0" smtClean="0">
                <a:solidFill>
                  <a:srgbClr val="000000"/>
                </a:solidFill>
              </a:rPr>
              <a:t>Make the data temporally and spatially comparable </a:t>
            </a:r>
            <a:r>
              <a:rPr lang="en-US" dirty="0" smtClean="0">
                <a:solidFill>
                  <a:srgbClr val="000000"/>
                </a:solidFill>
              </a:rPr>
              <a:t>– Calibrate and standardize data to remove inconsistencies</a:t>
            </a:r>
          </a:p>
          <a:p>
            <a:pPr marL="0" indent="0">
              <a:spcBef>
                <a:spcPts val="1600"/>
              </a:spcBef>
              <a:spcAft>
                <a:spcPts val="1600"/>
              </a:spcAft>
              <a:buNone/>
            </a:pPr>
            <a:r>
              <a:rPr lang="en-US" b="1" u="sng" dirty="0" smtClean="0">
                <a:solidFill>
                  <a:srgbClr val="000000"/>
                </a:solidFill>
              </a:rPr>
              <a:t>Develop data sharing policy</a:t>
            </a:r>
            <a:r>
              <a:rPr lang="en-US" dirty="0">
                <a:solidFill>
                  <a:srgbClr val="000000"/>
                </a:solidFill>
              </a:rPr>
              <a:t> </a:t>
            </a:r>
            <a:r>
              <a:rPr lang="en-US" dirty="0" smtClean="0">
                <a:solidFill>
                  <a:srgbClr val="000000"/>
                </a:solidFill>
              </a:rPr>
              <a:t>– Minimize misuse of the data and promote collaborative research efforts</a:t>
            </a:r>
          </a:p>
          <a:p>
            <a:pPr marL="0" indent="0">
              <a:spcBef>
                <a:spcPts val="1600"/>
              </a:spcBef>
              <a:spcAft>
                <a:spcPts val="1600"/>
              </a:spcAft>
              <a:buNone/>
            </a:pPr>
            <a:r>
              <a:rPr lang="en-US" b="1" u="sng" dirty="0" smtClean="0">
                <a:solidFill>
                  <a:srgbClr val="000000"/>
                </a:solidFill>
              </a:rPr>
              <a:t>Identify scientific and management questions </a:t>
            </a:r>
            <a:r>
              <a:rPr lang="en-US" dirty="0" smtClean="0">
                <a:solidFill>
                  <a:srgbClr val="000000"/>
                </a:solidFill>
              </a:rPr>
              <a:t>– increase impacts and contribute to science-based HR management</a:t>
            </a:r>
            <a:endParaRPr lang="en-US" b="1" u="sng" dirty="0" smtClean="0">
              <a:solidFill>
                <a:srgbClr val="000000"/>
              </a:solidFill>
            </a:endParaRPr>
          </a:p>
          <a:p>
            <a:pPr marL="0" indent="0">
              <a:spcBef>
                <a:spcPts val="1600"/>
              </a:spcBef>
              <a:spcAft>
                <a:spcPts val="1600"/>
              </a:spcAft>
              <a:buNone/>
            </a:pPr>
            <a:r>
              <a:rPr lang="en-US" b="1" i="1" dirty="0">
                <a:solidFill>
                  <a:srgbClr val="000000"/>
                </a:solidFill>
              </a:rPr>
              <a:t>O</a:t>
            </a:r>
            <a:r>
              <a:rPr lang="en-US" b="1" i="1" dirty="0" smtClean="0">
                <a:solidFill>
                  <a:srgbClr val="000000"/>
                </a:solidFill>
              </a:rPr>
              <a:t>pportunity:  new research ideas/programs, new education program and collaborations</a:t>
            </a:r>
          </a:p>
          <a:p>
            <a:pPr marL="0" indent="0">
              <a:spcBef>
                <a:spcPts val="1600"/>
              </a:spcBef>
              <a:spcAft>
                <a:spcPts val="1600"/>
              </a:spcAft>
              <a:buNone/>
            </a:pPr>
            <a:endParaRPr lang="en-US" dirty="0" smtClean="0">
              <a:solidFill>
                <a:srgbClr val="000000"/>
              </a:solidFill>
            </a:endParaRPr>
          </a:p>
          <a:p>
            <a:pPr marL="0" indent="0">
              <a:spcBef>
                <a:spcPts val="1600"/>
              </a:spcBef>
              <a:spcAft>
                <a:spcPts val="1600"/>
              </a:spcAft>
              <a:buNone/>
            </a:pPr>
            <a:endParaRPr lang="en-US" dirty="0" smtClean="0">
              <a:solidFill>
                <a:srgbClr val="000000"/>
              </a:solidFill>
            </a:endParaRPr>
          </a:p>
          <a:p>
            <a:pPr marL="0" indent="0">
              <a:spcBef>
                <a:spcPts val="1600"/>
              </a:spcBef>
              <a:spcAft>
                <a:spcPts val="1600"/>
              </a:spcAft>
              <a:buNone/>
            </a:pPr>
            <a:endParaRPr lang="en-US" dirty="0">
              <a:solidFill>
                <a:srgbClr val="000000"/>
              </a:solidFill>
            </a:endParaRPr>
          </a:p>
        </p:txBody>
      </p:sp>
    </p:spTree>
    <p:extLst>
      <p:ext uri="{BB962C8B-B14F-4D97-AF65-F5344CB8AC3E}">
        <p14:creationId xmlns:p14="http://schemas.microsoft.com/office/powerpoint/2010/main" val="39655369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3"/>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b="1" dirty="0"/>
              <a:t>Long River Survey Metadata </a:t>
            </a:r>
            <a:r>
              <a:rPr lang="en" b="1" dirty="0" smtClean="0"/>
              <a:t>Development</a:t>
            </a:r>
            <a:endParaRPr b="1" dirty="0"/>
          </a:p>
        </p:txBody>
      </p:sp>
      <p:sp>
        <p:nvSpPr>
          <p:cNvPr id="205" name="Google Shape;205;p33"/>
          <p:cNvSpPr txBox="1">
            <a:spLocks noGrp="1"/>
          </p:cNvSpPr>
          <p:nvPr>
            <p:ph type="body" idx="1"/>
          </p:nvPr>
        </p:nvSpPr>
        <p:spPr>
          <a:xfrm>
            <a:off x="415599" y="1536567"/>
            <a:ext cx="5021639" cy="4555465"/>
          </a:xfrm>
          <a:prstGeom prst="rect">
            <a:avLst/>
          </a:prstGeom>
        </p:spPr>
        <p:txBody>
          <a:bodyPr spcFirstLastPara="1" vert="horz" wrap="square" lIns="121900" tIns="121900" rIns="121900" bIns="121900" rtlCol="0" anchor="t" anchorCtr="0">
            <a:normAutofit fontScale="77500" lnSpcReduction="20000"/>
          </a:bodyPr>
          <a:lstStyle/>
          <a:p>
            <a:pPr>
              <a:lnSpc>
                <a:spcPct val="115000"/>
              </a:lnSpc>
              <a:buClr>
                <a:srgbClr val="000000"/>
              </a:buClr>
            </a:pPr>
            <a:r>
              <a:rPr lang="en" dirty="0">
                <a:solidFill>
                  <a:srgbClr val="000000"/>
                </a:solidFill>
              </a:rPr>
              <a:t>Identified and reached out to 18 reviewers, got feedback from 10</a:t>
            </a:r>
            <a:endParaRPr dirty="0">
              <a:solidFill>
                <a:srgbClr val="000000"/>
              </a:solidFill>
            </a:endParaRPr>
          </a:p>
          <a:p>
            <a:pPr lvl="1" indent="-457189">
              <a:lnSpc>
                <a:spcPct val="115000"/>
              </a:lnSpc>
              <a:buClr>
                <a:srgbClr val="000000"/>
              </a:buClr>
              <a:buSzPts val="1800"/>
            </a:pPr>
            <a:r>
              <a:rPr lang="en" dirty="0">
                <a:solidFill>
                  <a:srgbClr val="000000"/>
                </a:solidFill>
              </a:rPr>
              <a:t>Academia, state/fed agencies, industry, and nonprofits</a:t>
            </a:r>
            <a:endParaRPr dirty="0">
              <a:solidFill>
                <a:srgbClr val="000000"/>
              </a:solidFill>
            </a:endParaRPr>
          </a:p>
          <a:p>
            <a:pPr>
              <a:lnSpc>
                <a:spcPct val="115000"/>
              </a:lnSpc>
              <a:spcBef>
                <a:spcPts val="1333"/>
              </a:spcBef>
              <a:buClr>
                <a:srgbClr val="000000"/>
              </a:buClr>
            </a:pPr>
            <a:r>
              <a:rPr lang="en" dirty="0">
                <a:solidFill>
                  <a:srgbClr val="000000"/>
                </a:solidFill>
              </a:rPr>
              <a:t>Reviewers were provided with:</a:t>
            </a:r>
            <a:endParaRPr dirty="0">
              <a:solidFill>
                <a:srgbClr val="000000"/>
              </a:solidFill>
            </a:endParaRPr>
          </a:p>
          <a:p>
            <a:pPr lvl="1" indent="-457189">
              <a:lnSpc>
                <a:spcPct val="115000"/>
              </a:lnSpc>
              <a:buClr>
                <a:srgbClr val="000000"/>
              </a:buClr>
              <a:buSzPts val="1800"/>
            </a:pPr>
            <a:r>
              <a:rPr lang="en" dirty="0">
                <a:solidFill>
                  <a:srgbClr val="000000"/>
                </a:solidFill>
              </a:rPr>
              <a:t>Metadata model descriptions</a:t>
            </a:r>
            <a:endParaRPr dirty="0">
              <a:solidFill>
                <a:srgbClr val="000000"/>
              </a:solidFill>
            </a:endParaRPr>
          </a:p>
          <a:p>
            <a:pPr lvl="1" indent="-457189">
              <a:lnSpc>
                <a:spcPct val="115000"/>
              </a:lnSpc>
              <a:buClr>
                <a:srgbClr val="000000"/>
              </a:buClr>
              <a:buSzPts val="1800"/>
            </a:pPr>
            <a:r>
              <a:rPr lang="en" dirty="0">
                <a:solidFill>
                  <a:srgbClr val="000000"/>
                </a:solidFill>
              </a:rPr>
              <a:t>Description of the LRS</a:t>
            </a:r>
            <a:endParaRPr dirty="0">
              <a:solidFill>
                <a:srgbClr val="000000"/>
              </a:solidFill>
            </a:endParaRPr>
          </a:p>
          <a:p>
            <a:pPr lvl="1" indent="-457189">
              <a:lnSpc>
                <a:spcPct val="115000"/>
              </a:lnSpc>
              <a:buClr>
                <a:srgbClr val="000000"/>
              </a:buClr>
              <a:buSzPts val="1800"/>
            </a:pPr>
            <a:r>
              <a:rPr lang="en" dirty="0">
                <a:solidFill>
                  <a:srgbClr val="000000"/>
                </a:solidFill>
              </a:rPr>
              <a:t>LRS timeline</a:t>
            </a:r>
            <a:endParaRPr dirty="0">
              <a:solidFill>
                <a:srgbClr val="000000"/>
              </a:solidFill>
            </a:endParaRPr>
          </a:p>
          <a:p>
            <a:pPr lvl="1" indent="-457189">
              <a:lnSpc>
                <a:spcPct val="115000"/>
              </a:lnSpc>
              <a:buClr>
                <a:srgbClr val="000000"/>
              </a:buClr>
              <a:buSzPts val="1800"/>
            </a:pPr>
            <a:r>
              <a:rPr lang="en" dirty="0">
                <a:solidFill>
                  <a:srgbClr val="000000"/>
                </a:solidFill>
              </a:rPr>
              <a:t>Bay anchovy data used to generate metadata </a:t>
            </a:r>
            <a:r>
              <a:rPr lang="en" dirty="0" smtClean="0">
                <a:solidFill>
                  <a:srgbClr val="000000"/>
                </a:solidFill>
              </a:rPr>
              <a:t>prototypes</a:t>
            </a:r>
          </a:p>
          <a:p>
            <a:pPr lvl="1" indent="-457189">
              <a:lnSpc>
                <a:spcPct val="115000"/>
              </a:lnSpc>
              <a:buClr>
                <a:srgbClr val="000000"/>
              </a:buClr>
              <a:buSzPts val="1800"/>
            </a:pPr>
            <a:endParaRPr dirty="0">
              <a:solidFill>
                <a:srgbClr val="000000"/>
              </a:solidFill>
            </a:endParaRPr>
          </a:p>
          <a:p>
            <a:pPr lvl="1" indent="-457189">
              <a:lnSpc>
                <a:spcPct val="115000"/>
              </a:lnSpc>
              <a:buClr>
                <a:srgbClr val="000000"/>
              </a:buClr>
              <a:buSzPts val="1800"/>
            </a:pPr>
            <a:r>
              <a:rPr lang="en" b="1" i="1" dirty="0">
                <a:solidFill>
                  <a:srgbClr val="000000"/>
                </a:solidFill>
              </a:rPr>
              <a:t>Five metadata models- FGDC, ISO, NEAMAP, FGDC+NEAMAP, and ISO+NEAMAP</a:t>
            </a:r>
            <a:endParaRPr b="1" i="1" dirty="0">
              <a:solidFill>
                <a:srgbClr val="1B1B1B"/>
              </a:solidFill>
            </a:endParaRPr>
          </a:p>
        </p:txBody>
      </p:sp>
      <p:pic>
        <p:nvPicPr>
          <p:cNvPr id="206" name="Google Shape;206;p33"/>
          <p:cNvPicPr preferRelativeResize="0"/>
          <p:nvPr/>
        </p:nvPicPr>
        <p:blipFill>
          <a:blip r:embed="rId3">
            <a:alphaModFix/>
          </a:blip>
          <a:stretch>
            <a:fillRect/>
          </a:stretch>
        </p:blipFill>
        <p:spPr>
          <a:xfrm>
            <a:off x="9911768" y="160000"/>
            <a:ext cx="1864633" cy="943200"/>
          </a:xfrm>
          <a:prstGeom prst="rect">
            <a:avLst/>
          </a:prstGeom>
          <a:noFill/>
          <a:ln>
            <a:noFill/>
          </a:ln>
        </p:spPr>
      </p:pic>
      <p:pic>
        <p:nvPicPr>
          <p:cNvPr id="5" name="Content Placeholder 7" descr="A diagram of a process&#10;&#10;Description automatically generated">
            <a:extLst>
              <a:ext uri="{FF2B5EF4-FFF2-40B4-BE49-F238E27FC236}">
                <a16:creationId xmlns:a16="http://schemas.microsoft.com/office/drawing/2014/main" id="{A125401B-3D37-53AF-FAA6-C42320BF8E3C}"/>
              </a:ext>
            </a:extLst>
          </p:cNvPr>
          <p:cNvPicPr>
            <a:picLocks noChangeAspect="1"/>
          </p:cNvPicPr>
          <p:nvPr/>
        </p:nvPicPr>
        <p:blipFill>
          <a:blip r:embed="rId4"/>
          <a:stretch>
            <a:fillRect/>
          </a:stretch>
        </p:blipFill>
        <p:spPr>
          <a:xfrm>
            <a:off x="6512733" y="1536567"/>
            <a:ext cx="3399035" cy="4863572"/>
          </a:xfrm>
          <a:prstGeom prst="rect">
            <a:avLst/>
          </a:prstGeom>
        </p:spPr>
      </p:pic>
    </p:spTree>
    <p:extLst>
      <p:ext uri="{BB962C8B-B14F-4D97-AF65-F5344CB8AC3E}">
        <p14:creationId xmlns:p14="http://schemas.microsoft.com/office/powerpoint/2010/main" val="3800823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34"/>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pPr algn="ctr"/>
            <a:r>
              <a:rPr lang="en" b="1" dirty="0" smtClean="0"/>
              <a:t>Metadata </a:t>
            </a:r>
            <a:r>
              <a:rPr lang="en" b="1" dirty="0"/>
              <a:t>Development</a:t>
            </a:r>
            <a:endParaRPr b="1" dirty="0"/>
          </a:p>
        </p:txBody>
      </p:sp>
      <p:sp>
        <p:nvSpPr>
          <p:cNvPr id="212" name="Google Shape;212;p34"/>
          <p:cNvSpPr txBox="1">
            <a:spLocks noGrp="1"/>
          </p:cNvSpPr>
          <p:nvPr>
            <p:ph type="body" idx="1"/>
          </p:nvPr>
        </p:nvSpPr>
        <p:spPr>
          <a:xfrm>
            <a:off x="415600" y="1688433"/>
            <a:ext cx="11360800" cy="4403600"/>
          </a:xfrm>
          <a:prstGeom prst="rect">
            <a:avLst/>
          </a:prstGeom>
        </p:spPr>
        <p:txBody>
          <a:bodyPr spcFirstLastPara="1" vert="horz" wrap="square" lIns="121900" tIns="121900" rIns="121900" bIns="121900" rtlCol="0" anchor="t" anchorCtr="0">
            <a:normAutofit/>
          </a:bodyPr>
          <a:lstStyle/>
          <a:p>
            <a:pPr>
              <a:buClr>
                <a:srgbClr val="000000"/>
              </a:buClr>
            </a:pPr>
            <a:r>
              <a:rPr lang="en" dirty="0" smtClean="0">
                <a:solidFill>
                  <a:srgbClr val="000000"/>
                </a:solidFill>
              </a:rPr>
              <a:t>Selected </a:t>
            </a:r>
            <a:r>
              <a:rPr lang="en" dirty="0">
                <a:solidFill>
                  <a:srgbClr val="000000"/>
                </a:solidFill>
              </a:rPr>
              <a:t>the metadata model to use moving forward- FGDC+NEAMAP</a:t>
            </a:r>
            <a:endParaRPr dirty="0">
              <a:solidFill>
                <a:srgbClr val="000000"/>
              </a:solidFill>
            </a:endParaRPr>
          </a:p>
          <a:p>
            <a:pPr>
              <a:buClr>
                <a:srgbClr val="000000"/>
              </a:buClr>
            </a:pPr>
            <a:r>
              <a:rPr lang="en" dirty="0" smtClean="0">
                <a:solidFill>
                  <a:srgbClr val="000000"/>
                </a:solidFill>
              </a:rPr>
              <a:t>Incorporated </a:t>
            </a:r>
            <a:r>
              <a:rPr lang="en" dirty="0">
                <a:solidFill>
                  <a:srgbClr val="000000"/>
                </a:solidFill>
              </a:rPr>
              <a:t>suggestions from reviewers regarding the LRS summary and timeline documents</a:t>
            </a:r>
            <a:endParaRPr dirty="0">
              <a:solidFill>
                <a:srgbClr val="000000"/>
              </a:solidFill>
            </a:endParaRPr>
          </a:p>
          <a:p>
            <a:pPr>
              <a:buClr>
                <a:srgbClr val="000000"/>
              </a:buClr>
            </a:pPr>
            <a:r>
              <a:rPr lang="en" dirty="0" smtClean="0">
                <a:solidFill>
                  <a:srgbClr val="000000"/>
                </a:solidFill>
              </a:rPr>
              <a:t>Developed </a:t>
            </a:r>
            <a:r>
              <a:rPr lang="en" dirty="0">
                <a:solidFill>
                  <a:srgbClr val="000000"/>
                </a:solidFill>
              </a:rPr>
              <a:t>metadata for the entire LRS dataset</a:t>
            </a:r>
            <a:endParaRPr dirty="0">
              <a:solidFill>
                <a:srgbClr val="000000"/>
              </a:solidFill>
            </a:endParaRPr>
          </a:p>
          <a:p>
            <a:pPr>
              <a:buClr>
                <a:srgbClr val="000000"/>
              </a:buClr>
            </a:pPr>
            <a:r>
              <a:rPr lang="en" dirty="0" smtClean="0">
                <a:solidFill>
                  <a:srgbClr val="000000"/>
                </a:solidFill>
              </a:rPr>
              <a:t>Expanded </a:t>
            </a:r>
            <a:r>
              <a:rPr lang="en" dirty="0">
                <a:solidFill>
                  <a:srgbClr val="000000"/>
                </a:solidFill>
              </a:rPr>
              <a:t>metadata development to the other surveys</a:t>
            </a:r>
            <a:endParaRPr dirty="0">
              <a:solidFill>
                <a:srgbClr val="000000"/>
              </a:solidFill>
            </a:endParaRPr>
          </a:p>
          <a:p>
            <a:pPr lvl="1" indent="-457189">
              <a:buClr>
                <a:srgbClr val="000000"/>
              </a:buClr>
              <a:buSzPts val="1800"/>
            </a:pPr>
            <a:r>
              <a:rPr lang="en" dirty="0">
                <a:solidFill>
                  <a:srgbClr val="000000"/>
                </a:solidFill>
              </a:rPr>
              <a:t>Water Quality Survey (WQS)</a:t>
            </a:r>
            <a:endParaRPr dirty="0">
              <a:solidFill>
                <a:srgbClr val="000000"/>
              </a:solidFill>
            </a:endParaRPr>
          </a:p>
          <a:p>
            <a:pPr lvl="1" indent="-457189">
              <a:buClr>
                <a:srgbClr val="000000"/>
              </a:buClr>
              <a:buSzPts val="1800"/>
            </a:pPr>
            <a:r>
              <a:rPr lang="en" dirty="0">
                <a:solidFill>
                  <a:srgbClr val="000000"/>
                </a:solidFill>
              </a:rPr>
              <a:t>Fall Juvenile Survey (FJS)</a:t>
            </a:r>
            <a:endParaRPr dirty="0">
              <a:solidFill>
                <a:srgbClr val="000000"/>
              </a:solidFill>
            </a:endParaRPr>
          </a:p>
          <a:p>
            <a:pPr lvl="1" indent="-457189">
              <a:buClr>
                <a:srgbClr val="000000"/>
              </a:buClr>
              <a:buSzPts val="1800"/>
            </a:pPr>
            <a:r>
              <a:rPr lang="en" dirty="0">
                <a:solidFill>
                  <a:srgbClr val="000000"/>
                </a:solidFill>
              </a:rPr>
              <a:t>Beach Seine Survey (BSS)</a:t>
            </a:r>
            <a:endParaRPr dirty="0">
              <a:solidFill>
                <a:srgbClr val="000000"/>
              </a:solidFill>
            </a:endParaRPr>
          </a:p>
          <a:p>
            <a:pPr>
              <a:buClr>
                <a:srgbClr val="000000"/>
              </a:buClr>
            </a:pPr>
            <a:r>
              <a:rPr lang="en" dirty="0" smtClean="0">
                <a:solidFill>
                  <a:srgbClr val="000000"/>
                </a:solidFill>
              </a:rPr>
              <a:t>Finalized </a:t>
            </a:r>
            <a:r>
              <a:rPr lang="en" dirty="0">
                <a:solidFill>
                  <a:srgbClr val="000000"/>
                </a:solidFill>
              </a:rPr>
              <a:t>the data sharing policy</a:t>
            </a:r>
            <a:endParaRPr dirty="0">
              <a:solidFill>
                <a:srgbClr val="000000"/>
              </a:solidFill>
            </a:endParaRPr>
          </a:p>
        </p:txBody>
      </p:sp>
      <p:pic>
        <p:nvPicPr>
          <p:cNvPr id="213" name="Google Shape;213;p34"/>
          <p:cNvPicPr preferRelativeResize="0"/>
          <p:nvPr/>
        </p:nvPicPr>
        <p:blipFill>
          <a:blip r:embed="rId3">
            <a:alphaModFix/>
          </a:blip>
          <a:stretch>
            <a:fillRect/>
          </a:stretch>
        </p:blipFill>
        <p:spPr>
          <a:xfrm>
            <a:off x="9911768" y="160000"/>
            <a:ext cx="1864633" cy="943200"/>
          </a:xfrm>
          <a:prstGeom prst="rect">
            <a:avLst/>
          </a:prstGeom>
          <a:noFill/>
          <a:ln>
            <a:noFill/>
          </a:ln>
        </p:spPr>
      </p:pic>
    </p:spTree>
    <p:extLst>
      <p:ext uri="{BB962C8B-B14F-4D97-AF65-F5344CB8AC3E}">
        <p14:creationId xmlns:p14="http://schemas.microsoft.com/office/powerpoint/2010/main" val="1450459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5"/>
          <p:cNvSpPr txBox="1">
            <a:spLocks noGrp="1"/>
          </p:cNvSpPr>
          <p:nvPr>
            <p:ph type="title"/>
          </p:nvPr>
        </p:nvSpPr>
        <p:spPr>
          <a:xfrm>
            <a:off x="193040" y="386079"/>
            <a:ext cx="4052619" cy="4897121"/>
          </a:xfrm>
          <a:prstGeom prst="rect">
            <a:avLst/>
          </a:prstGeom>
        </p:spPr>
        <p:txBody>
          <a:bodyPr spcFirstLastPara="1" vert="horz" wrap="square" lIns="121900" tIns="121900" rIns="121900" bIns="121900" rtlCol="0" anchor="t" anchorCtr="0">
            <a:normAutofit fontScale="90000"/>
          </a:bodyPr>
          <a:lstStyle/>
          <a:p>
            <a:r>
              <a:rPr lang="en-US" sz="4000" b="1" i="1" dirty="0"/>
              <a:t>Stony Brook Hudson River Biological Monitoring Program</a:t>
            </a:r>
            <a:r>
              <a:rPr lang="en-US" sz="4000" b="1" i="1" dirty="0" smtClean="0"/>
              <a:t>:</a:t>
            </a:r>
            <a:br>
              <a:rPr lang="en-US" sz="4000" b="1" i="1" dirty="0" smtClean="0"/>
            </a:br>
            <a:r>
              <a:rPr lang="en-US" dirty="0" smtClean="0"/>
              <a:t>  </a:t>
            </a:r>
            <a:br>
              <a:rPr lang="en-US" dirty="0" smtClean="0"/>
            </a:br>
            <a:r>
              <a:rPr lang="en-US" b="1" dirty="0" smtClean="0"/>
              <a:t>https</a:t>
            </a:r>
            <a:r>
              <a:rPr lang="en-US" b="1" dirty="0"/>
              <a:t>://you.stonybrook.edu/hrbmp</a:t>
            </a:r>
            <a:r>
              <a:rPr lang="en-US" b="1" dirty="0" smtClean="0"/>
              <a:t>/</a:t>
            </a:r>
            <a:br>
              <a:rPr lang="en-US" b="1" dirty="0" smtClean="0"/>
            </a:br>
            <a:endParaRPr b="1" dirty="0"/>
          </a:p>
        </p:txBody>
      </p:sp>
      <p:pic>
        <p:nvPicPr>
          <p:cNvPr id="3" name="Picture 2"/>
          <p:cNvPicPr>
            <a:picLocks noChangeAspect="1"/>
          </p:cNvPicPr>
          <p:nvPr/>
        </p:nvPicPr>
        <p:blipFill>
          <a:blip r:embed="rId3"/>
          <a:stretch>
            <a:fillRect/>
          </a:stretch>
        </p:blipFill>
        <p:spPr>
          <a:xfrm>
            <a:off x="4500880" y="76372"/>
            <a:ext cx="7275520" cy="3099171"/>
          </a:xfrm>
          <a:prstGeom prst="rect">
            <a:avLst/>
          </a:prstGeom>
        </p:spPr>
      </p:pic>
      <p:pic>
        <p:nvPicPr>
          <p:cNvPr id="4" name="Picture 3"/>
          <p:cNvPicPr>
            <a:picLocks noChangeAspect="1"/>
          </p:cNvPicPr>
          <p:nvPr/>
        </p:nvPicPr>
        <p:blipFill>
          <a:blip r:embed="rId4"/>
          <a:stretch>
            <a:fillRect/>
          </a:stretch>
        </p:blipFill>
        <p:spPr>
          <a:xfrm>
            <a:off x="4500880" y="1982928"/>
            <a:ext cx="7437120" cy="2513624"/>
          </a:xfrm>
          <a:prstGeom prst="rect">
            <a:avLst/>
          </a:prstGeom>
        </p:spPr>
      </p:pic>
      <p:pic>
        <p:nvPicPr>
          <p:cNvPr id="5" name="Picture 4"/>
          <p:cNvPicPr>
            <a:picLocks noChangeAspect="1"/>
          </p:cNvPicPr>
          <p:nvPr/>
        </p:nvPicPr>
        <p:blipFill>
          <a:blip r:embed="rId5"/>
          <a:stretch>
            <a:fillRect/>
          </a:stretch>
        </p:blipFill>
        <p:spPr>
          <a:xfrm>
            <a:off x="4245659" y="4688960"/>
            <a:ext cx="7767954" cy="1978085"/>
          </a:xfrm>
          <a:prstGeom prst="rect">
            <a:avLst/>
          </a:prstGeom>
        </p:spPr>
      </p:pic>
      <p:pic>
        <p:nvPicPr>
          <p:cNvPr id="6" name="Google Shape;213;p34"/>
          <p:cNvPicPr preferRelativeResize="0"/>
          <p:nvPr/>
        </p:nvPicPr>
        <p:blipFill>
          <a:blip r:embed="rId6">
            <a:alphaModFix/>
          </a:blip>
          <a:stretch>
            <a:fillRect/>
          </a:stretch>
        </p:blipFill>
        <p:spPr>
          <a:xfrm>
            <a:off x="502297" y="5577574"/>
            <a:ext cx="1864633" cy="943200"/>
          </a:xfrm>
          <a:prstGeom prst="rect">
            <a:avLst/>
          </a:prstGeom>
          <a:noFill/>
          <a:ln>
            <a:noFill/>
          </a:ln>
        </p:spPr>
      </p:pic>
    </p:spTree>
    <p:extLst>
      <p:ext uri="{BB962C8B-B14F-4D97-AF65-F5344CB8AC3E}">
        <p14:creationId xmlns:p14="http://schemas.microsoft.com/office/powerpoint/2010/main" val="205197306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0D97FD-9077-E34A-1675-44EDF4BF79D6}"/>
            </a:ext>
          </a:extLst>
        </p:cNvPr>
        <p:cNvGrpSpPr/>
        <p:nvPr/>
      </p:nvGrpSpPr>
      <p:grpSpPr>
        <a:xfrm>
          <a:off x="0" y="0"/>
          <a:ext cx="0" cy="0"/>
          <a:chOff x="0" y="0"/>
          <a:chExt cx="0" cy="0"/>
        </a:xfrm>
      </p:grpSpPr>
      <p:pic>
        <p:nvPicPr>
          <p:cNvPr id="2" name="Picture 1" descr="A screenshot of a computer&#10;&#10;Description automatically generated">
            <a:extLst>
              <a:ext uri="{FF2B5EF4-FFF2-40B4-BE49-F238E27FC236}">
                <a16:creationId xmlns:a16="http://schemas.microsoft.com/office/drawing/2014/main" id="{524173C5-C9FA-8426-C030-225166570858}"/>
              </a:ext>
            </a:extLst>
          </p:cNvPr>
          <p:cNvPicPr>
            <a:picLocks noChangeAspect="1"/>
          </p:cNvPicPr>
          <p:nvPr/>
        </p:nvPicPr>
        <p:blipFill>
          <a:blip r:embed="rId2"/>
          <a:stretch>
            <a:fillRect/>
          </a:stretch>
        </p:blipFill>
        <p:spPr>
          <a:xfrm>
            <a:off x="1857963" y="134329"/>
            <a:ext cx="9484431" cy="6589342"/>
          </a:xfrm>
          <a:prstGeom prst="rect">
            <a:avLst/>
          </a:prstGeom>
        </p:spPr>
      </p:pic>
      <p:sp>
        <p:nvSpPr>
          <p:cNvPr id="3" name="Rectangle 2">
            <a:extLst>
              <a:ext uri="{FF2B5EF4-FFF2-40B4-BE49-F238E27FC236}">
                <a16:creationId xmlns:a16="http://schemas.microsoft.com/office/drawing/2014/main" id="{366D2F94-8437-307E-7249-384E4BB30AC6}"/>
              </a:ext>
            </a:extLst>
          </p:cNvPr>
          <p:cNvSpPr/>
          <p:nvPr/>
        </p:nvSpPr>
        <p:spPr>
          <a:xfrm>
            <a:off x="8092726" y="947546"/>
            <a:ext cx="1106138" cy="460629"/>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53121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p36"/>
          <p:cNvSpPr txBox="1">
            <a:spLocks noGrp="1"/>
          </p:cNvSpPr>
          <p:nvPr>
            <p:ph type="title"/>
          </p:nvPr>
        </p:nvSpPr>
        <p:spPr>
          <a:xfrm>
            <a:off x="415600" y="160000"/>
            <a:ext cx="11360800" cy="943200"/>
          </a:xfrm>
          <a:prstGeom prst="rect">
            <a:avLst/>
          </a:prstGeom>
        </p:spPr>
        <p:txBody>
          <a:bodyPr spcFirstLastPara="1" wrap="square" lIns="121900" tIns="121900" rIns="121900" bIns="121900" anchor="t" anchorCtr="0">
            <a:normAutofit/>
          </a:bodyPr>
          <a:lstStyle/>
          <a:p>
            <a:r>
              <a:rPr lang="en" b="1" dirty="0"/>
              <a:t>Long River Survey Data Calibration </a:t>
            </a:r>
            <a:endParaRPr b="1" dirty="0"/>
          </a:p>
        </p:txBody>
      </p:sp>
      <p:sp>
        <p:nvSpPr>
          <p:cNvPr id="225" name="Google Shape;225;p36"/>
          <p:cNvSpPr txBox="1">
            <a:spLocks noGrp="1"/>
          </p:cNvSpPr>
          <p:nvPr>
            <p:ph type="body" idx="1"/>
          </p:nvPr>
        </p:nvSpPr>
        <p:spPr>
          <a:xfrm>
            <a:off x="415600" y="1049233"/>
            <a:ext cx="11360800" cy="4403600"/>
          </a:xfrm>
          <a:prstGeom prst="rect">
            <a:avLst/>
          </a:prstGeom>
        </p:spPr>
        <p:txBody>
          <a:bodyPr spcFirstLastPara="1" wrap="square" lIns="121900" tIns="121900" rIns="121900" bIns="121900" anchor="t" anchorCtr="0">
            <a:normAutofit/>
          </a:bodyPr>
          <a:lstStyle/>
          <a:p>
            <a:pPr>
              <a:buClr>
                <a:srgbClr val="000000"/>
              </a:buClr>
            </a:pPr>
            <a:r>
              <a:rPr lang="en" dirty="0">
                <a:solidFill>
                  <a:srgbClr val="000000"/>
                </a:solidFill>
              </a:rPr>
              <a:t>Background: LRS protocol has been changing over time</a:t>
            </a:r>
            <a:endParaRPr dirty="0">
              <a:solidFill>
                <a:srgbClr val="000000"/>
              </a:solidFill>
            </a:endParaRPr>
          </a:p>
          <a:p>
            <a:pPr lvl="1" indent="-440256">
              <a:buClr>
                <a:srgbClr val="000000"/>
              </a:buClr>
              <a:buSzPts val="1600"/>
            </a:pPr>
            <a:r>
              <a:rPr lang="en" sz="2133" u="sng" dirty="0">
                <a:solidFill>
                  <a:srgbClr val="000000"/>
                </a:solidFill>
              </a:rPr>
              <a:t>Target species</a:t>
            </a:r>
            <a:r>
              <a:rPr lang="en" sz="2133" dirty="0">
                <a:solidFill>
                  <a:srgbClr val="000000"/>
                </a:solidFill>
              </a:rPr>
              <a:t>, </a:t>
            </a:r>
            <a:r>
              <a:rPr lang="en" sz="2133" u="sng" dirty="0">
                <a:solidFill>
                  <a:srgbClr val="000000"/>
                </a:solidFill>
              </a:rPr>
              <a:t>sampling depth</a:t>
            </a:r>
            <a:r>
              <a:rPr lang="en" sz="2133" dirty="0">
                <a:solidFill>
                  <a:srgbClr val="000000"/>
                </a:solidFill>
              </a:rPr>
              <a:t>, </a:t>
            </a:r>
            <a:r>
              <a:rPr lang="en" sz="2133" u="sng" dirty="0">
                <a:solidFill>
                  <a:srgbClr val="000000"/>
                </a:solidFill>
              </a:rPr>
              <a:t>sampling time</a:t>
            </a:r>
            <a:r>
              <a:rPr lang="en" sz="2133" dirty="0">
                <a:solidFill>
                  <a:srgbClr val="000000"/>
                </a:solidFill>
              </a:rPr>
              <a:t>, </a:t>
            </a:r>
            <a:r>
              <a:rPr lang="en" sz="2133" u="sng" dirty="0">
                <a:solidFill>
                  <a:srgbClr val="000000"/>
                </a:solidFill>
              </a:rPr>
              <a:t>day of year</a:t>
            </a:r>
            <a:r>
              <a:rPr lang="en" sz="2133" dirty="0">
                <a:solidFill>
                  <a:srgbClr val="000000"/>
                </a:solidFill>
              </a:rPr>
              <a:t>, </a:t>
            </a:r>
            <a:r>
              <a:rPr lang="en" sz="2133" u="sng" dirty="0">
                <a:solidFill>
                  <a:srgbClr val="000000"/>
                </a:solidFill>
              </a:rPr>
              <a:t>river KM</a:t>
            </a:r>
            <a:r>
              <a:rPr lang="en" sz="2133" dirty="0">
                <a:solidFill>
                  <a:srgbClr val="000000"/>
                </a:solidFill>
              </a:rPr>
              <a:t>, </a:t>
            </a:r>
            <a:r>
              <a:rPr lang="en" sz="2133" u="sng" dirty="0" smtClean="0">
                <a:solidFill>
                  <a:srgbClr val="000000"/>
                </a:solidFill>
              </a:rPr>
              <a:t>gear</a:t>
            </a:r>
            <a:endParaRPr sz="2133" u="sng" dirty="0">
              <a:solidFill>
                <a:srgbClr val="000000"/>
              </a:solidFill>
            </a:endParaRPr>
          </a:p>
          <a:p>
            <a:pPr lvl="1" indent="-440256">
              <a:buClr>
                <a:srgbClr val="000000"/>
              </a:buClr>
              <a:buSzPts val="1600"/>
            </a:pPr>
            <a:r>
              <a:rPr lang="en" sz="2133" dirty="0">
                <a:solidFill>
                  <a:srgbClr val="000000"/>
                </a:solidFill>
              </a:rPr>
              <a:t>Risks: gaps and biases in catch (fish abundance estimate) over space and time </a:t>
            </a:r>
            <a:endParaRPr lang="en" sz="2133" dirty="0" smtClean="0">
              <a:solidFill>
                <a:srgbClr val="000000"/>
              </a:solidFill>
            </a:endParaRPr>
          </a:p>
          <a:p>
            <a:pPr marL="778914" lvl="1" indent="0">
              <a:buClr>
                <a:srgbClr val="000000"/>
              </a:buClr>
              <a:buSzPts val="1600"/>
              <a:buNone/>
            </a:pPr>
            <a:endParaRPr sz="2133" dirty="0">
              <a:solidFill>
                <a:srgbClr val="000000"/>
              </a:solidFill>
            </a:endParaRPr>
          </a:p>
          <a:p>
            <a:pPr>
              <a:buClr>
                <a:srgbClr val="000000"/>
              </a:buClr>
            </a:pPr>
            <a:r>
              <a:rPr lang="en" dirty="0">
                <a:solidFill>
                  <a:srgbClr val="000000"/>
                </a:solidFill>
              </a:rPr>
              <a:t>Objectives: </a:t>
            </a:r>
            <a:endParaRPr dirty="0">
              <a:solidFill>
                <a:srgbClr val="000000"/>
              </a:solidFill>
            </a:endParaRPr>
          </a:p>
          <a:p>
            <a:pPr lvl="1" indent="-440256">
              <a:buClr>
                <a:srgbClr val="000000"/>
              </a:buClr>
              <a:buSzPts val="1600"/>
            </a:pPr>
            <a:r>
              <a:rPr lang="en" sz="2133" dirty="0">
                <a:solidFill>
                  <a:srgbClr val="000000"/>
                </a:solidFill>
              </a:rPr>
              <a:t>Understand the effects of survey changes to data quality (bias)</a:t>
            </a:r>
            <a:endParaRPr sz="2133" dirty="0">
              <a:solidFill>
                <a:srgbClr val="000000"/>
              </a:solidFill>
            </a:endParaRPr>
          </a:p>
          <a:p>
            <a:pPr lvl="1" indent="-440256">
              <a:buClr>
                <a:srgbClr val="000000"/>
              </a:buClr>
              <a:buSzPts val="1600"/>
            </a:pPr>
            <a:r>
              <a:rPr lang="en" sz="2133" dirty="0">
                <a:solidFill>
                  <a:srgbClr val="000000"/>
                </a:solidFill>
              </a:rPr>
              <a:t>Calibrate the available LRS data to reflect the sampling effects</a:t>
            </a:r>
            <a:endParaRPr sz="2133" dirty="0">
              <a:solidFill>
                <a:srgbClr val="000000"/>
              </a:solidFill>
            </a:endParaRPr>
          </a:p>
          <a:p>
            <a:pPr lvl="1" indent="-440256">
              <a:buClr>
                <a:srgbClr val="000000"/>
              </a:buClr>
              <a:buSzPts val="1600"/>
            </a:pPr>
            <a:r>
              <a:rPr lang="en" sz="2133" dirty="0">
                <a:solidFill>
                  <a:srgbClr val="000000"/>
                </a:solidFill>
              </a:rPr>
              <a:t>Hindcasting the missing data </a:t>
            </a:r>
            <a:endParaRPr sz="2133" dirty="0">
              <a:solidFill>
                <a:srgbClr val="000000"/>
              </a:solidFill>
            </a:endParaRPr>
          </a:p>
          <a:p>
            <a:pPr marL="0" indent="0">
              <a:spcBef>
                <a:spcPts val="1600"/>
              </a:spcBef>
              <a:spcAft>
                <a:spcPts val="1600"/>
              </a:spcAft>
              <a:buNone/>
            </a:pPr>
            <a:endParaRPr dirty="0">
              <a:solidFill>
                <a:srgbClr val="000000"/>
              </a:solidFill>
            </a:endParaRPr>
          </a:p>
        </p:txBody>
      </p:sp>
      <p:pic>
        <p:nvPicPr>
          <p:cNvPr id="226" name="Google Shape;226;p36"/>
          <p:cNvPicPr preferRelativeResize="0"/>
          <p:nvPr/>
        </p:nvPicPr>
        <p:blipFill>
          <a:blip r:embed="rId3">
            <a:alphaModFix/>
          </a:blip>
          <a:stretch>
            <a:fillRect/>
          </a:stretch>
        </p:blipFill>
        <p:spPr>
          <a:xfrm>
            <a:off x="0" y="4600834"/>
            <a:ext cx="7247568" cy="1647479"/>
          </a:xfrm>
          <a:prstGeom prst="rect">
            <a:avLst/>
          </a:prstGeom>
          <a:noFill/>
          <a:ln>
            <a:noFill/>
          </a:ln>
        </p:spPr>
      </p:pic>
      <p:pic>
        <p:nvPicPr>
          <p:cNvPr id="227" name="Google Shape;227;p36"/>
          <p:cNvPicPr preferRelativeResize="0"/>
          <p:nvPr/>
        </p:nvPicPr>
        <p:blipFill rotWithShape="1">
          <a:blip r:embed="rId4">
            <a:alphaModFix/>
          </a:blip>
          <a:srcRect t="11673" r="5687" b="2995"/>
          <a:stretch/>
        </p:blipFill>
        <p:spPr>
          <a:xfrm>
            <a:off x="7247567" y="3566501"/>
            <a:ext cx="4944432" cy="3135233"/>
          </a:xfrm>
          <a:prstGeom prst="rect">
            <a:avLst/>
          </a:prstGeom>
          <a:noFill/>
          <a:ln>
            <a:noFill/>
          </a:ln>
        </p:spPr>
      </p:pic>
      <p:sp>
        <p:nvSpPr>
          <p:cNvPr id="228" name="Google Shape;228;p36"/>
          <p:cNvSpPr txBox="1"/>
          <p:nvPr/>
        </p:nvSpPr>
        <p:spPr>
          <a:xfrm>
            <a:off x="4661600" y="6248300"/>
            <a:ext cx="2170400" cy="663731"/>
          </a:xfrm>
          <a:prstGeom prst="rect">
            <a:avLst/>
          </a:prstGeom>
          <a:noFill/>
          <a:ln>
            <a:noFill/>
          </a:ln>
        </p:spPr>
        <p:txBody>
          <a:bodyPr spcFirstLastPara="1" wrap="square" lIns="121900" tIns="121900" rIns="121900" bIns="121900" anchor="t" anchorCtr="0">
            <a:spAutoFit/>
          </a:bodyPr>
          <a:lstStyle/>
          <a:p>
            <a:pPr defTabSz="1219170">
              <a:lnSpc>
                <a:spcPct val="115000"/>
              </a:lnSpc>
              <a:spcAft>
                <a:spcPts val="1600"/>
              </a:spcAft>
              <a:buClr>
                <a:srgbClr val="000000"/>
              </a:buClr>
            </a:pPr>
            <a:r>
              <a:rPr lang="en" sz="1200" i="1" kern="0">
                <a:solidFill>
                  <a:srgbClr val="1B1B1B"/>
                </a:solidFill>
                <a:latin typeface="Open Sans"/>
                <a:ea typeface="Open Sans"/>
                <a:cs typeface="Open Sans"/>
                <a:sym typeface="Open Sans"/>
              </a:rPr>
              <a:t>Figures credit to H. Chang</a:t>
            </a:r>
            <a:endParaRPr sz="667" i="1" kern="0">
              <a:solidFill>
                <a:srgbClr val="000000"/>
              </a:solidFill>
              <a:latin typeface="Open Sans"/>
              <a:ea typeface="Open Sans"/>
              <a:cs typeface="Open Sans"/>
              <a:sym typeface="Open Sans"/>
            </a:endParaRPr>
          </a:p>
        </p:txBody>
      </p:sp>
      <p:pic>
        <p:nvPicPr>
          <p:cNvPr id="229" name="Google Shape;229;p36"/>
          <p:cNvPicPr preferRelativeResize="0"/>
          <p:nvPr/>
        </p:nvPicPr>
        <p:blipFill>
          <a:blip r:embed="rId5">
            <a:alphaModFix/>
          </a:blip>
          <a:stretch>
            <a:fillRect/>
          </a:stretch>
        </p:blipFill>
        <p:spPr>
          <a:xfrm>
            <a:off x="9911768" y="160000"/>
            <a:ext cx="1864633" cy="943200"/>
          </a:xfrm>
          <a:prstGeom prst="rect">
            <a:avLst/>
          </a:prstGeom>
          <a:noFill/>
          <a:ln>
            <a:noFill/>
          </a:ln>
        </p:spPr>
      </p:pic>
    </p:spTree>
    <p:extLst>
      <p:ext uri="{BB962C8B-B14F-4D97-AF65-F5344CB8AC3E}">
        <p14:creationId xmlns:p14="http://schemas.microsoft.com/office/powerpoint/2010/main" val="95428079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60000">
              <a:srgbClr val="565F76">
                <a:lumMod val="71022"/>
              </a:srgbClr>
            </a:gs>
            <a:gs pos="83000">
              <a:srgbClr val="1F4E79">
                <a:lumMod val="70918"/>
              </a:srgbClr>
            </a:gs>
            <a:gs pos="100000">
              <a:srgbClr val="0E2439"/>
            </a:gs>
          </a:gsLst>
          <a:lin ang="5400000" scaled="1"/>
        </a:gradFill>
        <a:effectLst/>
      </p:bgPr>
    </p:bg>
    <p:spTree>
      <p:nvGrpSpPr>
        <p:cNvPr id="1" name="Shape 126"/>
        <p:cNvGrpSpPr/>
        <p:nvPr/>
      </p:nvGrpSpPr>
      <p:grpSpPr>
        <a:xfrm>
          <a:off x="0" y="0"/>
          <a:ext cx="0" cy="0"/>
          <a:chOff x="0" y="0"/>
          <a:chExt cx="0" cy="0"/>
        </a:xfrm>
      </p:grpSpPr>
      <p:graphicFrame>
        <p:nvGraphicFramePr>
          <p:cNvPr id="132" name="Google Shape;132;p18"/>
          <p:cNvGraphicFramePr/>
          <p:nvPr/>
        </p:nvGraphicFramePr>
        <p:xfrm>
          <a:off x="0" y="1316805"/>
          <a:ext cx="12192000" cy="5541195"/>
        </p:xfrm>
        <a:graphic>
          <a:graphicData uri="http://schemas.openxmlformats.org/drawingml/2006/table">
            <a:tbl>
              <a:tblPr>
                <a:noFill/>
              </a:tblPr>
              <a:tblGrid>
                <a:gridCol w="692727">
                  <a:extLst>
                    <a:ext uri="{9D8B030D-6E8A-4147-A177-3AD203B41FA5}">
                      <a16:colId xmlns:a16="http://schemas.microsoft.com/office/drawing/2014/main" val="20000"/>
                    </a:ext>
                  </a:extLst>
                </a:gridCol>
                <a:gridCol w="651164">
                  <a:extLst>
                    <a:ext uri="{9D8B030D-6E8A-4147-A177-3AD203B41FA5}">
                      <a16:colId xmlns:a16="http://schemas.microsoft.com/office/drawing/2014/main" val="20001"/>
                    </a:ext>
                  </a:extLst>
                </a:gridCol>
                <a:gridCol w="471054">
                  <a:extLst>
                    <a:ext uri="{9D8B030D-6E8A-4147-A177-3AD203B41FA5}">
                      <a16:colId xmlns:a16="http://schemas.microsoft.com/office/drawing/2014/main" val="20002"/>
                    </a:ext>
                  </a:extLst>
                </a:gridCol>
                <a:gridCol w="716382">
                  <a:extLst>
                    <a:ext uri="{9D8B030D-6E8A-4147-A177-3AD203B41FA5}">
                      <a16:colId xmlns:a16="http://schemas.microsoft.com/office/drawing/2014/main" val="20003"/>
                    </a:ext>
                  </a:extLst>
                </a:gridCol>
                <a:gridCol w="789843">
                  <a:extLst>
                    <a:ext uri="{9D8B030D-6E8A-4147-A177-3AD203B41FA5}">
                      <a16:colId xmlns:a16="http://schemas.microsoft.com/office/drawing/2014/main" val="20004"/>
                    </a:ext>
                  </a:extLst>
                </a:gridCol>
                <a:gridCol w="670892">
                  <a:extLst>
                    <a:ext uri="{9D8B030D-6E8A-4147-A177-3AD203B41FA5}">
                      <a16:colId xmlns:a16="http://schemas.microsoft.com/office/drawing/2014/main" val="20005"/>
                    </a:ext>
                  </a:extLst>
                </a:gridCol>
                <a:gridCol w="709334">
                  <a:extLst>
                    <a:ext uri="{9D8B030D-6E8A-4147-A177-3AD203B41FA5}">
                      <a16:colId xmlns:a16="http://schemas.microsoft.com/office/drawing/2014/main" val="20006"/>
                    </a:ext>
                  </a:extLst>
                </a:gridCol>
                <a:gridCol w="586610">
                  <a:extLst>
                    <a:ext uri="{9D8B030D-6E8A-4147-A177-3AD203B41FA5}">
                      <a16:colId xmlns:a16="http://schemas.microsoft.com/office/drawing/2014/main" val="20007"/>
                    </a:ext>
                  </a:extLst>
                </a:gridCol>
                <a:gridCol w="685205">
                  <a:extLst>
                    <a:ext uri="{9D8B030D-6E8A-4147-A177-3AD203B41FA5}">
                      <a16:colId xmlns:a16="http://schemas.microsoft.com/office/drawing/2014/main" val="20008"/>
                    </a:ext>
                  </a:extLst>
                </a:gridCol>
                <a:gridCol w="744788">
                  <a:extLst>
                    <a:ext uri="{9D8B030D-6E8A-4147-A177-3AD203B41FA5}">
                      <a16:colId xmlns:a16="http://schemas.microsoft.com/office/drawing/2014/main" val="20009"/>
                    </a:ext>
                  </a:extLst>
                </a:gridCol>
                <a:gridCol w="834162">
                  <a:extLst>
                    <a:ext uri="{9D8B030D-6E8A-4147-A177-3AD203B41FA5}">
                      <a16:colId xmlns:a16="http://schemas.microsoft.com/office/drawing/2014/main" val="20010"/>
                    </a:ext>
                  </a:extLst>
                </a:gridCol>
                <a:gridCol w="640505">
                  <a:extLst>
                    <a:ext uri="{9D8B030D-6E8A-4147-A177-3AD203B41FA5}">
                      <a16:colId xmlns:a16="http://schemas.microsoft.com/office/drawing/2014/main" val="20011"/>
                    </a:ext>
                  </a:extLst>
                </a:gridCol>
                <a:gridCol w="744788">
                  <a:extLst>
                    <a:ext uri="{9D8B030D-6E8A-4147-A177-3AD203B41FA5}">
                      <a16:colId xmlns:a16="http://schemas.microsoft.com/office/drawing/2014/main" val="20012"/>
                    </a:ext>
                  </a:extLst>
                </a:gridCol>
                <a:gridCol w="834162">
                  <a:extLst>
                    <a:ext uri="{9D8B030D-6E8A-4147-A177-3AD203B41FA5}">
                      <a16:colId xmlns:a16="http://schemas.microsoft.com/office/drawing/2014/main" val="20013"/>
                    </a:ext>
                  </a:extLst>
                </a:gridCol>
                <a:gridCol w="729905">
                  <a:extLst>
                    <a:ext uri="{9D8B030D-6E8A-4147-A177-3AD203B41FA5}">
                      <a16:colId xmlns:a16="http://schemas.microsoft.com/office/drawing/2014/main" val="20014"/>
                    </a:ext>
                  </a:extLst>
                </a:gridCol>
                <a:gridCol w="1044716">
                  <a:extLst>
                    <a:ext uri="{9D8B030D-6E8A-4147-A177-3AD203B41FA5}">
                      <a16:colId xmlns:a16="http://schemas.microsoft.com/office/drawing/2014/main" val="20015"/>
                    </a:ext>
                  </a:extLst>
                </a:gridCol>
                <a:gridCol w="645763">
                  <a:extLst>
                    <a:ext uri="{9D8B030D-6E8A-4147-A177-3AD203B41FA5}">
                      <a16:colId xmlns:a16="http://schemas.microsoft.com/office/drawing/2014/main" val="20016"/>
                    </a:ext>
                  </a:extLst>
                </a:gridCol>
              </a:tblGrid>
              <a:tr h="445855">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1974</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striped bass</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bg1">
                        <a:lumMod val="75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8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1014984">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1975-1981</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AB2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striped bass</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AB2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white perch</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AB2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Atlantic tomcod</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DAB2FF"/>
                    </a:solidFill>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8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97864">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1982-1989</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striped bass</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t>white perch</a:t>
                      </a: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t>Atlantic tomcod</a:t>
                      </a: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American shad</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bay anchovy</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weakfish</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white catfish</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t>spottail shiner</a:t>
                      </a: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t>Atlantic sturgeon</a:t>
                      </a: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t>shortnose sturgeon</a:t>
                      </a: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alewife</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blueback herring</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chemeClr val="accent6">
                        <a:lumMod val="60000"/>
                        <a:lumOff val="40000"/>
                      </a:schemeClr>
                    </a:solidFill>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8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557784">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1990-1991</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striped bass</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white perch</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Atlantic tomcod</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American shad</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bay anchovy</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weakfish</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t>white catfish</a:t>
                      </a: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spottail shiner</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Atlantic sturgeon</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shortnose sturgeon</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alewife</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blueback herring</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rainbow smelt</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96DFFF"/>
                    </a:solidFill>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3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800"/>
                        <a:buFont typeface="Arial"/>
                        <a:buNone/>
                      </a:pP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832104">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1992-1996</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t>striped bass</a:t>
                      </a: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white perch</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t>Atlantic tomcod</a:t>
                      </a: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American shad</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bay anchovy</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weakfish</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t>white catfish</a:t>
                      </a: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spottail shiner</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Atlantic sturgeon</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t>shortnose sturgeon</a:t>
                      </a: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t>alewife</a:t>
                      </a:r>
                      <a:endParaRPr sz="1500" b="0" i="0" u="none" strike="noStrike" cap="none">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blueback herring</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rainbow smelt</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gizzard shad</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t>hogchoker</a:t>
                      </a: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FF7E79"/>
                    </a:solidFill>
                  </a:tcPr>
                </a:tc>
                <a:tc>
                  <a:txBody>
                    <a:bodyPr/>
                    <a:lstStyle/>
                    <a:p>
                      <a:pPr marL="0" marR="0" lvl="0" indent="0" algn="ctr" rtl="0">
                        <a:lnSpc>
                          <a:spcPct val="100000"/>
                        </a:lnSpc>
                        <a:spcBef>
                          <a:spcPts val="0"/>
                        </a:spcBef>
                        <a:spcAft>
                          <a:spcPts val="0"/>
                        </a:spcAft>
                        <a:buClr>
                          <a:srgbClr val="000000"/>
                        </a:buClr>
                        <a:buSzPts val="1800"/>
                        <a:buFont typeface="Arial"/>
                        <a:buNone/>
                      </a:pPr>
                      <a:endParaRPr sz="1500" b="0" i="0" u="none" strike="noStrike" cap="none" dirty="0">
                        <a:solidFill>
                          <a:srgbClr val="000000"/>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r h="1472184">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1997-2017</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striped bass</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white perch</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Atlantic tomcod</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American shad</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a:solidFill>
                            <a:schemeClr val="tx1"/>
                          </a:solidFill>
                        </a:rPr>
                        <a:t>bay anchovy</a:t>
                      </a:r>
                      <a:endParaRPr sz="1500" b="0" i="0" u="none" strike="noStrike" cap="none">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weakfish</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white catfish</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spottail shiner</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Atlantic sturgeon</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shortnose sturgeon</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alewife</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blueback herring</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rainbow smelt</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gizzard shad</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hogchoker</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tc>
                  <a:txBody>
                    <a:bodyPr/>
                    <a:lstStyle/>
                    <a:p>
                      <a:pPr marL="0" marR="0" lvl="0" indent="0" algn="ctr" rtl="0">
                        <a:lnSpc>
                          <a:spcPct val="100000"/>
                        </a:lnSpc>
                        <a:spcBef>
                          <a:spcPts val="0"/>
                        </a:spcBef>
                        <a:spcAft>
                          <a:spcPts val="0"/>
                        </a:spcAft>
                        <a:buClr>
                          <a:srgbClr val="000000"/>
                        </a:buClr>
                        <a:buSzPts val="1300"/>
                        <a:buFont typeface="Arial"/>
                        <a:buNone/>
                      </a:pPr>
                      <a:r>
                        <a:rPr lang="en-US" sz="1500" u="none" strike="noStrike" cap="none" dirty="0">
                          <a:solidFill>
                            <a:schemeClr val="tx1"/>
                          </a:solidFill>
                        </a:rPr>
                        <a:t>bluefish</a:t>
                      </a:r>
                      <a:endParaRPr sz="1500" b="0" i="0" u="none" strike="noStrike" cap="none" dirty="0">
                        <a:solidFill>
                          <a:schemeClr val="tx1"/>
                        </a:solidFill>
                        <a:latin typeface="Calibri"/>
                        <a:ea typeface="Calibri"/>
                        <a:cs typeface="Calibri"/>
                        <a:sym typeface="Calibri"/>
                      </a:endParaRPr>
                    </a:p>
                  </a:txBody>
                  <a:tcPr marL="9075" marR="9075" marT="9075" marB="0" anchor="ctr">
                    <a:lnL w="12700" cmpd="sng">
                      <a:noFill/>
                      <a:prstDash val="solid"/>
                    </a:lnL>
                    <a:lnR w="12700" cmpd="sng">
                      <a:noFill/>
                      <a:prstDash val="solid"/>
                    </a:lnR>
                    <a:lnT w="12700" cmpd="sng">
                      <a:noFill/>
                      <a:prstDash val="solid"/>
                    </a:lnT>
                    <a:lnB w="12700" cmpd="sng">
                      <a:noFill/>
                      <a:prstDash val="solid"/>
                    </a:lnB>
                    <a:lnTlToBr w="12700" cmpd="sng">
                      <a:noFill/>
                      <a:prstDash val="solid"/>
                    </a:lnTlToBr>
                    <a:lnBlToTr w="12700" cmpd="sng">
                      <a:noFill/>
                      <a:prstDash val="solid"/>
                    </a:lnBlToTr>
                    <a:solidFill>
                      <a:srgbClr val="E8FC92"/>
                    </a:solidFill>
                  </a:tcPr>
                </a:tc>
                <a:extLst>
                  <a:ext uri="{0D108BD9-81ED-4DB2-BD59-A6C34878D82A}">
                    <a16:rowId xmlns:a16="http://schemas.microsoft.com/office/drawing/2014/main" val="10005"/>
                  </a:ext>
                </a:extLst>
              </a:tr>
            </a:tbl>
          </a:graphicData>
        </a:graphic>
      </p:graphicFrame>
      <p:sp>
        <p:nvSpPr>
          <p:cNvPr id="133" name="Google Shape;133;p18"/>
          <p:cNvSpPr txBox="1">
            <a:spLocks noGrp="1"/>
          </p:cNvSpPr>
          <p:nvPr>
            <p:ph type="title"/>
          </p:nvPr>
        </p:nvSpPr>
        <p:spPr>
          <a:xfrm>
            <a:off x="838200" y="12128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bg1"/>
                </a:solidFill>
                <a:latin typeface="+mn-lt"/>
              </a:rPr>
              <a:t>1. Target Species</a:t>
            </a:r>
            <a:endParaRPr dirty="0">
              <a:solidFill>
                <a:schemeClr val="bg1"/>
              </a:solidFill>
              <a:latin typeface="+mn-lt"/>
            </a:endParaRPr>
          </a:p>
        </p:txBody>
      </p:sp>
      <p:sp>
        <p:nvSpPr>
          <p:cNvPr id="134" name="Google Shape;134;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200"/>
                <a:buFontTx/>
                <a:buNone/>
                <a:tabLst/>
                <a:defRPr/>
              </a:pPr>
              <a:t>18</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14406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60000">
              <a:srgbClr val="565F76">
                <a:lumMod val="71022"/>
              </a:srgbClr>
            </a:gs>
            <a:gs pos="83000">
              <a:srgbClr val="1F4E79">
                <a:lumMod val="70918"/>
              </a:srgbClr>
            </a:gs>
            <a:gs pos="100000">
              <a:srgbClr val="0E2439"/>
            </a:gs>
          </a:gsLst>
          <a:lin ang="5400000" scaled="1"/>
        </a:gradFill>
        <a:effectLst/>
      </p:bgPr>
    </p:bg>
    <p:spTree>
      <p:nvGrpSpPr>
        <p:cNvPr id="1" name="Shape 179"/>
        <p:cNvGrpSpPr/>
        <p:nvPr/>
      </p:nvGrpSpPr>
      <p:grpSpPr>
        <a:xfrm>
          <a:off x="0" y="0"/>
          <a:ext cx="0" cy="0"/>
          <a:chOff x="0" y="0"/>
          <a:chExt cx="0" cy="0"/>
        </a:xfrm>
      </p:grpSpPr>
      <p:sp>
        <p:nvSpPr>
          <p:cNvPr id="182" name="Google Shape;182;p22"/>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Google Shape;143;p19">
            <a:extLst>
              <a:ext uri="{FF2B5EF4-FFF2-40B4-BE49-F238E27FC236}">
                <a16:creationId xmlns:a16="http://schemas.microsoft.com/office/drawing/2014/main" id="{1244C185-38AA-CB45-9D42-DBEC28E74322}"/>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bg1"/>
                </a:solidFill>
                <a:latin typeface="+mn-lt"/>
              </a:rPr>
              <a:t>2. Temporal Coverage</a:t>
            </a:r>
            <a:endParaRPr dirty="0">
              <a:solidFill>
                <a:schemeClr val="bg1"/>
              </a:solidFill>
              <a:latin typeface="+mn-lt"/>
            </a:endParaRPr>
          </a:p>
        </p:txBody>
      </p:sp>
      <p:pic>
        <p:nvPicPr>
          <p:cNvPr id="10" name="Picture 9">
            <a:extLst>
              <a:ext uri="{FF2B5EF4-FFF2-40B4-BE49-F238E27FC236}">
                <a16:creationId xmlns:a16="http://schemas.microsoft.com/office/drawing/2014/main" id="{CC60C36F-441C-9742-BA40-D5D2C1A6E67F}"/>
              </a:ext>
            </a:extLst>
          </p:cNvPr>
          <p:cNvPicPr>
            <a:picLocks noChangeAspect="1"/>
          </p:cNvPicPr>
          <p:nvPr/>
        </p:nvPicPr>
        <p:blipFill>
          <a:blip r:embed="rId3"/>
          <a:stretch>
            <a:fillRect/>
          </a:stretch>
        </p:blipFill>
        <p:spPr>
          <a:xfrm>
            <a:off x="4852990" y="1377925"/>
            <a:ext cx="6234113" cy="5343525"/>
          </a:xfrm>
          <a:prstGeom prst="rect">
            <a:avLst/>
          </a:prstGeom>
        </p:spPr>
      </p:pic>
      <p:sp>
        <p:nvSpPr>
          <p:cNvPr id="15" name="Google Shape;160;p21">
            <a:extLst>
              <a:ext uri="{FF2B5EF4-FFF2-40B4-BE49-F238E27FC236}">
                <a16:creationId xmlns:a16="http://schemas.microsoft.com/office/drawing/2014/main" id="{9E3EE1AF-AD18-7F4B-BCCB-3F160F467ACC}"/>
              </a:ext>
            </a:extLst>
          </p:cNvPr>
          <p:cNvSpPr txBox="1">
            <a:spLocks noGrp="1"/>
          </p:cNvSpPr>
          <p:nvPr>
            <p:ph type="body" idx="1"/>
          </p:nvPr>
        </p:nvSpPr>
        <p:spPr>
          <a:xfrm>
            <a:off x="838200" y="1690688"/>
            <a:ext cx="3741021" cy="5030762"/>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1000"/>
              </a:spcBef>
              <a:spcAft>
                <a:spcPts val="0"/>
              </a:spcAft>
              <a:buClr>
                <a:schemeClr val="bg1"/>
              </a:buClr>
              <a:buSzPts val="2800"/>
              <a:buChar char="•"/>
            </a:pPr>
            <a:r>
              <a:rPr lang="en-US" dirty="0">
                <a:solidFill>
                  <a:schemeClr val="bg1"/>
                </a:solidFill>
                <a:latin typeface="+mn-lt"/>
              </a:rPr>
              <a:t>Variation in annual start and end dates</a:t>
            </a:r>
          </a:p>
          <a:p>
            <a:pPr marL="228600" lvl="0" indent="-228600" algn="l" rtl="0">
              <a:lnSpc>
                <a:spcPct val="90000"/>
              </a:lnSpc>
              <a:spcBef>
                <a:spcPts val="1000"/>
              </a:spcBef>
              <a:spcAft>
                <a:spcPts val="0"/>
              </a:spcAft>
              <a:buClr>
                <a:schemeClr val="bg1"/>
              </a:buClr>
              <a:buSzPts val="2800"/>
              <a:buChar char="•"/>
            </a:pPr>
            <a:r>
              <a:rPr lang="en-US" dirty="0">
                <a:solidFill>
                  <a:schemeClr val="bg1"/>
                </a:solidFill>
                <a:latin typeface="+mn-lt"/>
              </a:rPr>
              <a:t>Variation in length of sampling season</a:t>
            </a:r>
            <a:endParaRPr dirty="0">
              <a:solidFill>
                <a:schemeClr val="bg1"/>
              </a:solidFill>
              <a:latin typeface="+mn-lt"/>
            </a:endParaRPr>
          </a:p>
        </p:txBody>
      </p:sp>
    </p:spTree>
    <p:extLst>
      <p:ext uri="{BB962C8B-B14F-4D97-AF65-F5344CB8AC3E}">
        <p14:creationId xmlns:p14="http://schemas.microsoft.com/office/powerpoint/2010/main" val="26675831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174969" y="282352"/>
            <a:ext cx="6920400" cy="1489600"/>
          </a:xfrm>
          <a:prstGeom prst="rect">
            <a:avLst/>
          </a:prstGeom>
        </p:spPr>
        <p:txBody>
          <a:bodyPr spcFirstLastPara="1" vert="horz" wrap="square" lIns="121900" tIns="121900" rIns="121900" bIns="121900" rtlCol="0" anchor="t" anchorCtr="0">
            <a:normAutofit fontScale="90000"/>
          </a:bodyPr>
          <a:lstStyle/>
          <a:p>
            <a:r>
              <a:rPr lang="en" b="1" dirty="0" smtClean="0"/>
              <a:t>Historical Hudson </a:t>
            </a:r>
            <a:r>
              <a:rPr lang="en" b="1" dirty="0"/>
              <a:t>River </a:t>
            </a:r>
            <a:r>
              <a:rPr lang="en" b="1" dirty="0" smtClean="0"/>
              <a:t>Biological </a:t>
            </a:r>
            <a:endParaRPr b="1" dirty="0"/>
          </a:p>
          <a:p>
            <a:pPr algn="ctr"/>
            <a:r>
              <a:rPr lang="en" b="1" dirty="0"/>
              <a:t>Monitoring </a:t>
            </a:r>
            <a:r>
              <a:rPr lang="en" b="1" dirty="0" smtClean="0"/>
              <a:t>Program</a:t>
            </a:r>
            <a:endParaRPr b="1" dirty="0"/>
          </a:p>
        </p:txBody>
      </p:sp>
      <p:sp>
        <p:nvSpPr>
          <p:cNvPr id="83" name="Google Shape;83;p15"/>
          <p:cNvSpPr txBox="1">
            <a:spLocks noGrp="1"/>
          </p:cNvSpPr>
          <p:nvPr>
            <p:ph type="body" idx="1"/>
          </p:nvPr>
        </p:nvSpPr>
        <p:spPr>
          <a:xfrm>
            <a:off x="415600" y="1681316"/>
            <a:ext cx="6279600" cy="4725265"/>
          </a:xfrm>
          <a:prstGeom prst="rect">
            <a:avLst/>
          </a:prstGeom>
        </p:spPr>
        <p:txBody>
          <a:bodyPr spcFirstLastPara="1" vert="horz" wrap="square" lIns="121900" tIns="121900" rIns="121900" bIns="121900" rtlCol="0" anchor="t" anchorCtr="0">
            <a:normAutofit lnSpcReduction="10000"/>
          </a:bodyPr>
          <a:lstStyle/>
          <a:p>
            <a:pPr marL="0" indent="0">
              <a:spcBef>
                <a:spcPts val="1600"/>
              </a:spcBef>
              <a:spcAft>
                <a:spcPts val="1600"/>
              </a:spcAft>
              <a:buNone/>
            </a:pPr>
            <a:r>
              <a:rPr lang="en" dirty="0" smtClean="0">
                <a:solidFill>
                  <a:srgbClr val="000000"/>
                </a:solidFill>
              </a:rPr>
              <a:t>Created </a:t>
            </a:r>
            <a:r>
              <a:rPr lang="en" dirty="0">
                <a:solidFill>
                  <a:srgbClr val="000000"/>
                </a:solidFill>
              </a:rPr>
              <a:t>to address concerns over the potential impacts of river water drawn in by power plants for their cooling systems on fish populations. One of the major plants of concern was Indian Point</a:t>
            </a:r>
            <a:r>
              <a:rPr lang="en" dirty="0" smtClean="0">
                <a:solidFill>
                  <a:srgbClr val="000000"/>
                </a:solidFill>
              </a:rPr>
              <a:t>.</a:t>
            </a:r>
          </a:p>
          <a:p>
            <a:pPr marL="0" indent="0">
              <a:spcBef>
                <a:spcPts val="1600"/>
              </a:spcBef>
              <a:spcAft>
                <a:spcPts val="1600"/>
              </a:spcAft>
              <a:buNone/>
            </a:pPr>
            <a:r>
              <a:rPr lang="en-US" dirty="0">
                <a:solidFill>
                  <a:srgbClr val="000000"/>
                </a:solidFill>
              </a:rPr>
              <a:t>First river wide survey in 1974, and continued the full program until 2017 with the decommissioning announcement of Indian Point Power Plant.</a:t>
            </a:r>
          </a:p>
          <a:p>
            <a:pPr marL="0" indent="0">
              <a:spcBef>
                <a:spcPts val="1600"/>
              </a:spcBef>
              <a:spcAft>
                <a:spcPts val="1600"/>
              </a:spcAft>
              <a:buNone/>
            </a:pPr>
            <a:endParaRPr dirty="0">
              <a:solidFill>
                <a:srgbClr val="000000"/>
              </a:solidFill>
            </a:endParaRPr>
          </a:p>
        </p:txBody>
      </p:sp>
      <p:pic>
        <p:nvPicPr>
          <p:cNvPr id="84" name="Google Shape;84;p15"/>
          <p:cNvPicPr preferRelativeResize="0"/>
          <p:nvPr/>
        </p:nvPicPr>
        <p:blipFill>
          <a:blip r:embed="rId3">
            <a:alphaModFix/>
          </a:blip>
          <a:stretch>
            <a:fillRect/>
          </a:stretch>
        </p:blipFill>
        <p:spPr>
          <a:xfrm>
            <a:off x="7095369" y="78657"/>
            <a:ext cx="4938497" cy="6716673"/>
          </a:xfrm>
          <a:prstGeom prst="rect">
            <a:avLst/>
          </a:prstGeom>
          <a:noFill/>
          <a:ln>
            <a:noFill/>
          </a:ln>
        </p:spPr>
      </p:pic>
    </p:spTree>
    <p:extLst>
      <p:ext uri="{BB962C8B-B14F-4D97-AF65-F5344CB8AC3E}">
        <p14:creationId xmlns:p14="http://schemas.microsoft.com/office/powerpoint/2010/main" val="76369634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60000">
              <a:srgbClr val="565F76">
                <a:lumMod val="71022"/>
              </a:srgbClr>
            </a:gs>
            <a:gs pos="83000">
              <a:srgbClr val="1F4E79">
                <a:lumMod val="70918"/>
              </a:srgbClr>
            </a:gs>
            <a:gs pos="100000">
              <a:srgbClr val="0E2439"/>
            </a:gs>
          </a:gsLst>
          <a:lin ang="5400000" scaled="1"/>
        </a:gradFill>
        <a:effectLst/>
      </p:bgPr>
    </p:bg>
    <p:spTree>
      <p:nvGrpSpPr>
        <p:cNvPr id="1" name="Shape 187"/>
        <p:cNvGrpSpPr/>
        <p:nvPr/>
      </p:nvGrpSpPr>
      <p:grpSpPr>
        <a:xfrm>
          <a:off x="0" y="0"/>
          <a:ext cx="0" cy="0"/>
          <a:chOff x="0" y="0"/>
          <a:chExt cx="0" cy="0"/>
        </a:xfrm>
      </p:grpSpPr>
      <p:sp>
        <p:nvSpPr>
          <p:cNvPr id="188" name="Google Shape;188;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200"/>
                <a:buFontTx/>
                <a:buNone/>
                <a:tabLst/>
                <a:defRPr/>
              </a:pPr>
              <a:t>20</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189" name="Google Shape;189;p23"/>
          <p:cNvPicPr preferRelativeResize="0"/>
          <p:nvPr/>
        </p:nvPicPr>
        <p:blipFill rotWithShape="1">
          <a:blip r:embed="rId3">
            <a:alphaModFix/>
          </a:blip>
          <a:srcRect t="4125"/>
          <a:stretch/>
        </p:blipFill>
        <p:spPr>
          <a:xfrm>
            <a:off x="97204" y="96472"/>
            <a:ext cx="8867089" cy="6645323"/>
          </a:xfrm>
          <a:prstGeom prst="rect">
            <a:avLst/>
          </a:prstGeom>
          <a:noFill/>
          <a:ln>
            <a:noFill/>
          </a:ln>
        </p:spPr>
      </p:pic>
      <p:sp>
        <p:nvSpPr>
          <p:cNvPr id="191" name="Google Shape;191;p23"/>
          <p:cNvSpPr txBox="1"/>
          <p:nvPr/>
        </p:nvSpPr>
        <p:spPr>
          <a:xfrm>
            <a:off x="640805" y="3714957"/>
            <a:ext cx="1722121"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US" sz="1800" b="0" i="0" u="none" strike="noStrike" kern="1200" cap="none" spc="0" normalizeH="0" baseline="0" noProof="0" dirty="0">
                <a:ln>
                  <a:noFill/>
                </a:ln>
                <a:solidFill>
                  <a:srgbClr val="00B050"/>
                </a:solidFill>
                <a:effectLst/>
                <a:uLnTx/>
                <a:uFillTx/>
                <a:latin typeface="Calibri"/>
                <a:ea typeface="Calibri"/>
                <a:cs typeface="Calibri"/>
                <a:sym typeface="Calibri"/>
              </a:rPr>
              <a:t>No daytime sampling</a:t>
            </a:r>
            <a:endParaRPr kumimoji="0" sz="1400" b="0" i="0" u="none" strike="noStrike" kern="1200" cap="none" spc="0" normalizeH="0" baseline="0" noProof="0" dirty="0">
              <a:ln>
                <a:noFill/>
              </a:ln>
              <a:solidFill>
                <a:srgbClr val="00B050"/>
              </a:solidFill>
              <a:effectLst/>
              <a:uLnTx/>
              <a:uFillTx/>
              <a:latin typeface="Arial"/>
              <a:ea typeface="Arial"/>
              <a:cs typeface="Arial"/>
              <a:sym typeface="Arial"/>
            </a:endParaRPr>
          </a:p>
        </p:txBody>
      </p:sp>
      <p:sp>
        <p:nvSpPr>
          <p:cNvPr id="192" name="Google Shape;192;p23"/>
          <p:cNvSpPr/>
          <p:nvPr/>
        </p:nvSpPr>
        <p:spPr>
          <a:xfrm>
            <a:off x="217715" y="3436210"/>
            <a:ext cx="7260772" cy="1124904"/>
          </a:xfrm>
          <a:prstGeom prst="rect">
            <a:avLst/>
          </a:prstGeom>
          <a:noFill/>
          <a:ln w="28575" cap="flat" cmpd="sng">
            <a:solidFill>
              <a:srgbClr val="00B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1200" cap="none" spc="0" normalizeH="0" baseline="0" noProof="0">
              <a:ln>
                <a:noFill/>
              </a:ln>
              <a:solidFill>
                <a:prstClr val="white"/>
              </a:solidFill>
              <a:effectLst/>
              <a:uLnTx/>
              <a:uFillTx/>
              <a:latin typeface="Calibri"/>
              <a:ea typeface="Calibri"/>
              <a:cs typeface="Calibri"/>
              <a:sym typeface="Calibri"/>
            </a:endParaRPr>
          </a:p>
        </p:txBody>
      </p:sp>
      <p:sp>
        <p:nvSpPr>
          <p:cNvPr id="193" name="Google Shape;193;p23"/>
          <p:cNvSpPr txBox="1"/>
          <p:nvPr/>
        </p:nvSpPr>
        <p:spPr>
          <a:xfrm>
            <a:off x="7833073" y="168531"/>
            <a:ext cx="1110900" cy="461700"/>
          </a:xfrm>
          <a:prstGeom prst="rect">
            <a:avLst/>
          </a:prstGeom>
          <a:solidFill>
            <a:srgbClr val="FDA428"/>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Calibri"/>
                <a:cs typeface="Calibri"/>
                <a:sym typeface="Calibri"/>
              </a:rPr>
              <a:t>Day</a:t>
            </a:r>
            <a:endParaRPr kumimoji="0" sz="1800" b="0" i="0" u="none" strike="noStrike" kern="1200" cap="none" spc="0" normalizeH="0" baseline="0" noProof="0" dirty="0">
              <a:ln>
                <a:noFill/>
              </a:ln>
              <a:solidFill>
                <a:prstClr val="black"/>
              </a:solidFill>
              <a:effectLst/>
              <a:uLnTx/>
              <a:uFillTx/>
              <a:latin typeface="Calibri"/>
              <a:ea typeface="Calibri"/>
              <a:cs typeface="Calibri"/>
              <a:sym typeface="Calibri"/>
            </a:endParaRPr>
          </a:p>
        </p:txBody>
      </p:sp>
      <p:sp>
        <p:nvSpPr>
          <p:cNvPr id="194" name="Google Shape;194;p23"/>
          <p:cNvSpPr txBox="1"/>
          <p:nvPr/>
        </p:nvSpPr>
        <p:spPr>
          <a:xfrm>
            <a:off x="7833073" y="632167"/>
            <a:ext cx="1110900" cy="461700"/>
          </a:xfrm>
          <a:prstGeom prst="rect">
            <a:avLst/>
          </a:prstGeom>
          <a:solidFill>
            <a:srgbClr val="041A7E"/>
          </a:solid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a:ea typeface="Calibri"/>
                <a:cs typeface="Calibri"/>
                <a:sym typeface="Calibri"/>
              </a:rPr>
              <a:t>Night</a:t>
            </a:r>
            <a:endParaRPr kumimoji="0" sz="1800" b="0" i="0" u="none" strike="noStrike" kern="1200" cap="none" spc="0" normalizeH="0" baseline="0" noProof="0" dirty="0">
              <a:ln>
                <a:noFill/>
              </a:ln>
              <a:solidFill>
                <a:prstClr val="white"/>
              </a:solidFill>
              <a:effectLst/>
              <a:uLnTx/>
              <a:uFillTx/>
              <a:latin typeface="Calibri"/>
              <a:ea typeface="Calibri"/>
              <a:cs typeface="Calibri"/>
              <a:sym typeface="Calibri"/>
            </a:endParaRPr>
          </a:p>
        </p:txBody>
      </p:sp>
      <p:sp>
        <p:nvSpPr>
          <p:cNvPr id="9" name="Google Shape;143;p19">
            <a:extLst>
              <a:ext uri="{FF2B5EF4-FFF2-40B4-BE49-F238E27FC236}">
                <a16:creationId xmlns:a16="http://schemas.microsoft.com/office/drawing/2014/main" id="{BE53B0E7-518D-394B-8B0A-E8EFDF744B0C}"/>
              </a:ext>
            </a:extLst>
          </p:cNvPr>
          <p:cNvSpPr txBox="1">
            <a:spLocks noGrp="1"/>
          </p:cNvSpPr>
          <p:nvPr>
            <p:ph type="title"/>
          </p:nvPr>
        </p:nvSpPr>
        <p:spPr>
          <a:xfrm>
            <a:off x="9121083" y="96472"/>
            <a:ext cx="3070917" cy="1395206"/>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chemeClr val="dk1"/>
              </a:buClr>
              <a:buSzPts val="4400"/>
              <a:buFont typeface="Calibri"/>
              <a:buNone/>
            </a:pPr>
            <a:r>
              <a:rPr lang="en-US" dirty="0">
                <a:solidFill>
                  <a:schemeClr val="bg1"/>
                </a:solidFill>
                <a:latin typeface="+mn-lt"/>
              </a:rPr>
              <a:t>Diel Differences</a:t>
            </a:r>
            <a:endParaRPr dirty="0">
              <a:solidFill>
                <a:schemeClr val="bg1"/>
              </a:solidFill>
              <a:latin typeface="+mn-lt"/>
            </a:endParaRPr>
          </a:p>
        </p:txBody>
      </p:sp>
    </p:spTree>
    <p:extLst>
      <p:ext uri="{BB962C8B-B14F-4D97-AF65-F5344CB8AC3E}">
        <p14:creationId xmlns:p14="http://schemas.microsoft.com/office/powerpoint/2010/main" val="78656444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60000">
              <a:srgbClr val="565F76">
                <a:lumMod val="71022"/>
              </a:srgbClr>
            </a:gs>
            <a:gs pos="83000">
              <a:srgbClr val="1F4E79">
                <a:lumMod val="70918"/>
              </a:srgbClr>
            </a:gs>
            <a:gs pos="100000">
              <a:srgbClr val="0E2439"/>
            </a:gs>
          </a:gsLst>
          <a:lin ang="5400000" scaled="1"/>
        </a:gradFill>
        <a:effectLst/>
      </p:bgPr>
    </p:bg>
    <p:spTree>
      <p:nvGrpSpPr>
        <p:cNvPr id="1" name="Shape 150"/>
        <p:cNvGrpSpPr/>
        <p:nvPr/>
      </p:nvGrpSpPr>
      <p:grpSpPr>
        <a:xfrm>
          <a:off x="0" y="0"/>
          <a:ext cx="0" cy="0"/>
          <a:chOff x="0" y="0"/>
          <a:chExt cx="0" cy="0"/>
        </a:xfrm>
      </p:grpSpPr>
      <p:sp>
        <p:nvSpPr>
          <p:cNvPr id="153" name="Google Shape;153;p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Google Shape;160;p21">
            <a:extLst>
              <a:ext uri="{FF2B5EF4-FFF2-40B4-BE49-F238E27FC236}">
                <a16:creationId xmlns:a16="http://schemas.microsoft.com/office/drawing/2014/main" id="{381A38E7-BA59-8844-BA2C-18BE9868838F}"/>
              </a:ext>
            </a:extLst>
          </p:cNvPr>
          <p:cNvSpPr txBox="1">
            <a:spLocks/>
          </p:cNvSpPr>
          <p:nvPr/>
        </p:nvSpPr>
        <p:spPr>
          <a:xfrm>
            <a:off x="838200" y="1690688"/>
            <a:ext cx="7772400" cy="168555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marR="0" lvl="0" indent="-228600" algn="l" defTabSz="914400" rtl="0" eaLnBrk="1" fontAlgn="auto" latinLnBrk="0" hangingPunct="1">
              <a:lnSpc>
                <a:spcPct val="90000"/>
              </a:lnSpc>
              <a:spcBef>
                <a:spcPts val="1000"/>
              </a:spcBef>
              <a:spcAft>
                <a:spcPts val="0"/>
              </a:spcAft>
              <a:buClr>
                <a:prstClr val="white"/>
              </a:buClr>
              <a:buSzPts val="2800"/>
              <a:buFont typeface="Arial"/>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Inconsistent sampling effort of river regions</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p:txBody>
      </p:sp>
      <p:sp>
        <p:nvSpPr>
          <p:cNvPr id="8" name="Google Shape;143;p19">
            <a:extLst>
              <a:ext uri="{FF2B5EF4-FFF2-40B4-BE49-F238E27FC236}">
                <a16:creationId xmlns:a16="http://schemas.microsoft.com/office/drawing/2014/main" id="{49384FE2-3B82-D448-A7DA-729300C465BF}"/>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a:buSzPts val="4400"/>
            </a:pPr>
            <a:r>
              <a:rPr lang="en-US" dirty="0">
                <a:solidFill>
                  <a:schemeClr val="bg1"/>
                </a:solidFill>
                <a:latin typeface="Arial" panose="020B0604020202020204" pitchFamily="34" charset="0"/>
                <a:cs typeface="Arial" panose="020B0604020202020204" pitchFamily="34" charset="0"/>
              </a:rPr>
              <a:t>3. Sampling Spatial Coverage</a:t>
            </a:r>
          </a:p>
        </p:txBody>
      </p:sp>
      <p:pic>
        <p:nvPicPr>
          <p:cNvPr id="11" name="Picture 10">
            <a:extLst>
              <a:ext uri="{FF2B5EF4-FFF2-40B4-BE49-F238E27FC236}">
                <a16:creationId xmlns:a16="http://schemas.microsoft.com/office/drawing/2014/main" id="{8D0E9D7B-01BC-DC41-A7E7-AB02D99247DC}"/>
              </a:ext>
            </a:extLst>
          </p:cNvPr>
          <p:cNvPicPr>
            <a:picLocks noChangeAspect="1"/>
          </p:cNvPicPr>
          <p:nvPr/>
        </p:nvPicPr>
        <p:blipFill rotWithShape="1">
          <a:blip r:embed="rId3"/>
          <a:srcRect r="4910"/>
          <a:stretch/>
        </p:blipFill>
        <p:spPr>
          <a:xfrm>
            <a:off x="888613" y="3376246"/>
            <a:ext cx="10414773" cy="3422694"/>
          </a:xfrm>
          <a:prstGeom prst="rect">
            <a:avLst/>
          </a:prstGeom>
        </p:spPr>
      </p:pic>
    </p:spTree>
    <p:extLst>
      <p:ext uri="{BB962C8B-B14F-4D97-AF65-F5344CB8AC3E}">
        <p14:creationId xmlns:p14="http://schemas.microsoft.com/office/powerpoint/2010/main" val="22456886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60000">
              <a:srgbClr val="565F76">
                <a:lumMod val="71022"/>
              </a:srgbClr>
            </a:gs>
            <a:gs pos="83000">
              <a:srgbClr val="1F4E79">
                <a:lumMod val="70918"/>
              </a:srgbClr>
            </a:gs>
            <a:gs pos="100000">
              <a:srgbClr val="0E2439"/>
            </a:gs>
          </a:gsLst>
          <a:lin ang="5400000" scaled="1"/>
        </a:gradFill>
        <a:effectLst/>
      </p:bgPr>
    </p:bg>
    <p:spTree>
      <p:nvGrpSpPr>
        <p:cNvPr id="1" name="Shape 150"/>
        <p:cNvGrpSpPr/>
        <p:nvPr/>
      </p:nvGrpSpPr>
      <p:grpSpPr>
        <a:xfrm>
          <a:off x="0" y="0"/>
          <a:ext cx="0" cy="0"/>
          <a:chOff x="0" y="0"/>
          <a:chExt cx="0" cy="0"/>
        </a:xfrm>
      </p:grpSpPr>
      <p:sp>
        <p:nvSpPr>
          <p:cNvPr id="153" name="Google Shape;153;p20"/>
          <p:cNvSpPr txBox="1">
            <a:spLocks noGrp="1"/>
          </p:cNvSpPr>
          <p:nvPr>
            <p:ph type="sldNum" idx="12"/>
          </p:nvPr>
        </p:nvSpPr>
        <p:spPr>
          <a:xfrm>
            <a:off x="8610600" y="6356350"/>
            <a:ext cx="2743200" cy="365100"/>
          </a:xfrm>
          <a:prstGeom prst="rect">
            <a:avLst/>
          </a:prstGeom>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Google Shape;160;p21">
            <a:extLst>
              <a:ext uri="{FF2B5EF4-FFF2-40B4-BE49-F238E27FC236}">
                <a16:creationId xmlns:a16="http://schemas.microsoft.com/office/drawing/2014/main" id="{381A38E7-BA59-8844-BA2C-18BE9868838F}"/>
              </a:ext>
            </a:extLst>
          </p:cNvPr>
          <p:cNvSpPr txBox="1">
            <a:spLocks/>
          </p:cNvSpPr>
          <p:nvPr/>
        </p:nvSpPr>
        <p:spPr>
          <a:xfrm>
            <a:off x="838200" y="1690688"/>
            <a:ext cx="7772400" cy="1685558"/>
          </a:xfrm>
          <a:prstGeom prst="rect">
            <a:avLst/>
          </a:prstGeom>
          <a:noFill/>
          <a:ln>
            <a:noFill/>
          </a:ln>
        </p:spPr>
        <p:txBody>
          <a:bodyPr spcFirstLastPara="1" wrap="square" lIns="91425" tIns="45700" rIns="91425" bIns="45700" anchor="t" anchorCtr="0">
            <a:normAutofit/>
          </a:bodyPr>
          <a:lstStyle>
            <a:defPPr marR="0" lvl="0" algn="l" rtl="0">
              <a:lnSpc>
                <a:spcPct val="100000"/>
              </a:lnSpc>
              <a:spcBef>
                <a:spcPts val="0"/>
              </a:spcBef>
              <a:spcAft>
                <a:spcPts val="0"/>
              </a:spcAft>
            </a:defPPr>
            <a:lvl1pPr marL="457200" marR="0" lvl="0" indent="-342900" algn="l" rtl="0">
              <a:lnSpc>
                <a:spcPct val="90000"/>
              </a:lnSpc>
              <a:spcBef>
                <a:spcPts val="1000"/>
              </a:spcBef>
              <a:spcAft>
                <a:spcPts val="0"/>
              </a:spcAft>
              <a:buClr>
                <a:schemeClr val="dk1"/>
              </a:buClr>
              <a:buSzPts val="1800"/>
              <a:buFont typeface="Arial"/>
              <a:buChar char="•"/>
              <a:defRPr sz="2800" b="0" i="0" u="none" strike="noStrike" cap="none">
                <a:solidFill>
                  <a:schemeClr val="dk1"/>
                </a:solidFill>
                <a:latin typeface="Calibri"/>
                <a:ea typeface="Calibri"/>
                <a:cs typeface="Calibri"/>
                <a:sym typeface="Calibri"/>
              </a:defRPr>
            </a:lvl1pPr>
            <a:lvl2pPr marL="914400" marR="0" lvl="1" indent="-342900" algn="l" rtl="0">
              <a:lnSpc>
                <a:spcPct val="90000"/>
              </a:lnSpc>
              <a:spcBef>
                <a:spcPts val="500"/>
              </a:spcBef>
              <a:spcAft>
                <a:spcPts val="0"/>
              </a:spcAft>
              <a:buClr>
                <a:schemeClr val="dk1"/>
              </a:buClr>
              <a:buSzPts val="1800"/>
              <a:buFont typeface="Arial"/>
              <a:buChar char="•"/>
              <a:defRPr sz="2400" b="0" i="0" u="none" strike="noStrike" cap="none">
                <a:solidFill>
                  <a:schemeClr val="dk1"/>
                </a:solidFill>
                <a:latin typeface="Calibri"/>
                <a:ea typeface="Calibri"/>
                <a:cs typeface="Calibri"/>
                <a:sym typeface="Calibri"/>
              </a:defRPr>
            </a:lvl2pPr>
            <a:lvl3pPr marL="1371600" marR="0" lvl="2" indent="-342900" algn="l" rtl="0">
              <a:lnSpc>
                <a:spcPct val="90000"/>
              </a:lnSpc>
              <a:spcBef>
                <a:spcPts val="500"/>
              </a:spcBef>
              <a:spcAft>
                <a:spcPts val="0"/>
              </a:spcAft>
              <a:buClr>
                <a:schemeClr val="dk1"/>
              </a:buClr>
              <a:buSzPts val="18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pPr marL="228600" marR="0" lvl="0" indent="-228600" algn="l" defTabSz="914400" rtl="0" eaLnBrk="1" fontAlgn="auto" latinLnBrk="0" hangingPunct="1">
              <a:lnSpc>
                <a:spcPct val="90000"/>
              </a:lnSpc>
              <a:spcBef>
                <a:spcPts val="1000"/>
              </a:spcBef>
              <a:spcAft>
                <a:spcPts val="0"/>
              </a:spcAft>
              <a:buClr>
                <a:prstClr val="white"/>
              </a:buClr>
              <a:buSzPts val="2800"/>
              <a:buFont typeface="Arial"/>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Inconsistent sampling effort of river regions</a:t>
            </a:r>
            <a:endParaRPr kumimoji="0" lang="en-US" sz="20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endParaRPr>
          </a:p>
          <a:p>
            <a:pPr marL="228600" marR="0" lvl="0" indent="-228600" algn="l" defTabSz="914400" rtl="0" eaLnBrk="1" fontAlgn="auto" latinLnBrk="0" hangingPunct="1">
              <a:lnSpc>
                <a:spcPct val="90000"/>
              </a:lnSpc>
              <a:spcBef>
                <a:spcPts val="1000"/>
              </a:spcBef>
              <a:spcAft>
                <a:spcPts val="0"/>
              </a:spcAft>
              <a:buClr>
                <a:prstClr val="white"/>
              </a:buClr>
              <a:buSzPts val="2800"/>
              <a:buFont typeface="Arial"/>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Inconsistent sampling effort of sampling depth</a:t>
            </a:r>
          </a:p>
          <a:p>
            <a:pPr marL="228600" marR="0" lvl="0" indent="-228600" algn="l" defTabSz="914400" rtl="0" eaLnBrk="1" fontAlgn="auto" latinLnBrk="0" hangingPunct="1">
              <a:lnSpc>
                <a:spcPct val="90000"/>
              </a:lnSpc>
              <a:spcBef>
                <a:spcPts val="1000"/>
              </a:spcBef>
              <a:spcAft>
                <a:spcPts val="0"/>
              </a:spcAft>
              <a:buClr>
                <a:prstClr val="white"/>
              </a:buClr>
              <a:buSzPts val="2800"/>
              <a:buFont typeface="Arial"/>
              <a:buChar char="•"/>
              <a:tabLst/>
              <a:defRPr/>
            </a:pPr>
            <a:r>
              <a:rPr kumimoji="0" lang="en-US" sz="2400" b="0" i="0" u="none" strike="noStrike" kern="1200" cap="none" spc="0" normalizeH="0" baseline="0" noProof="0" dirty="0">
                <a:ln>
                  <a:noFill/>
                </a:ln>
                <a:solidFill>
                  <a:prstClr val="white"/>
                </a:solidFill>
                <a:effectLst/>
                <a:uLnTx/>
                <a:uFillTx/>
                <a:latin typeface="Arial" panose="020B0604020202020204" pitchFamily="34" charset="0"/>
                <a:ea typeface="Calibri"/>
                <a:cs typeface="Arial" panose="020B0604020202020204" pitchFamily="34" charset="0"/>
                <a:sym typeface="Calibri"/>
              </a:rPr>
              <a:t>Decreasing trend in sampling depth annually</a:t>
            </a:r>
          </a:p>
        </p:txBody>
      </p:sp>
      <p:sp>
        <p:nvSpPr>
          <p:cNvPr id="8" name="Google Shape;143;p19">
            <a:extLst>
              <a:ext uri="{FF2B5EF4-FFF2-40B4-BE49-F238E27FC236}">
                <a16:creationId xmlns:a16="http://schemas.microsoft.com/office/drawing/2014/main" id="{49384FE2-3B82-D448-A7DA-729300C465BF}"/>
              </a:ext>
            </a:extLst>
          </p:cNvPr>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a:buSzPts val="4400"/>
            </a:pPr>
            <a:r>
              <a:rPr lang="en-US" dirty="0">
                <a:solidFill>
                  <a:schemeClr val="bg1"/>
                </a:solidFill>
                <a:latin typeface="Arial" panose="020B0604020202020204" pitchFamily="34" charset="0"/>
                <a:cs typeface="Arial" panose="020B0604020202020204" pitchFamily="34" charset="0"/>
              </a:rPr>
              <a:t>3. Sampling Spatial Coverage</a:t>
            </a:r>
          </a:p>
        </p:txBody>
      </p:sp>
      <p:pic>
        <p:nvPicPr>
          <p:cNvPr id="12" name="Picture 11">
            <a:extLst>
              <a:ext uri="{FF2B5EF4-FFF2-40B4-BE49-F238E27FC236}">
                <a16:creationId xmlns:a16="http://schemas.microsoft.com/office/drawing/2014/main" id="{BD07B23B-5314-1945-9ECE-E2FBB5A3BAE6}"/>
              </a:ext>
            </a:extLst>
          </p:cNvPr>
          <p:cNvPicPr>
            <a:picLocks noChangeAspect="1"/>
          </p:cNvPicPr>
          <p:nvPr/>
        </p:nvPicPr>
        <p:blipFill rotWithShape="1">
          <a:blip r:embed="rId3"/>
          <a:srcRect r="4746"/>
          <a:stretch/>
        </p:blipFill>
        <p:spPr>
          <a:xfrm>
            <a:off x="888613" y="3376246"/>
            <a:ext cx="10432836" cy="3422694"/>
          </a:xfrm>
          <a:prstGeom prst="rect">
            <a:avLst/>
          </a:prstGeom>
        </p:spPr>
      </p:pic>
    </p:spTree>
    <p:extLst>
      <p:ext uri="{BB962C8B-B14F-4D97-AF65-F5344CB8AC3E}">
        <p14:creationId xmlns:p14="http://schemas.microsoft.com/office/powerpoint/2010/main" val="25150210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60000">
              <a:srgbClr val="565F76">
                <a:lumMod val="71022"/>
              </a:srgbClr>
            </a:gs>
            <a:gs pos="83000">
              <a:srgbClr val="1F4E79">
                <a:lumMod val="70918"/>
              </a:srgbClr>
            </a:gs>
            <a:gs pos="100000">
              <a:srgbClr val="0E2439"/>
            </a:gs>
          </a:gsLst>
          <a:lin ang="5400000" scaled="1"/>
        </a:gradFill>
        <a:effectLst/>
      </p:bgPr>
    </p:bg>
    <p:spTree>
      <p:nvGrpSpPr>
        <p:cNvPr id="1" name="Shape 198"/>
        <p:cNvGrpSpPr/>
        <p:nvPr/>
      </p:nvGrpSpPr>
      <p:grpSpPr>
        <a:xfrm>
          <a:off x="0" y="0"/>
          <a:ext cx="0" cy="0"/>
          <a:chOff x="0" y="0"/>
          <a:chExt cx="0" cy="0"/>
        </a:xfrm>
      </p:grpSpPr>
      <p:sp>
        <p:nvSpPr>
          <p:cNvPr id="199" name="Google Shape;199;p24"/>
          <p:cNvSpPr txBox="1">
            <a:spLocks noGrp="1"/>
          </p:cNvSpPr>
          <p:nvPr>
            <p:ph type="body" idx="1"/>
          </p:nvPr>
        </p:nvSpPr>
        <p:spPr>
          <a:xfrm>
            <a:off x="639722" y="1570854"/>
            <a:ext cx="5284407" cy="88482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bg1"/>
              </a:buClr>
              <a:buSzPts val="2800"/>
              <a:buNone/>
            </a:pPr>
            <a:r>
              <a:rPr lang="en-US" dirty="0">
                <a:solidFill>
                  <a:schemeClr val="bg1"/>
                </a:solidFill>
                <a:latin typeface="+mn-lt"/>
              </a:rPr>
              <a:t>Abundance </a:t>
            </a:r>
            <a:r>
              <a:rPr lang="en-US" dirty="0">
                <a:solidFill>
                  <a:schemeClr val="bg1"/>
                </a:solidFill>
                <a:latin typeface="+mn-lt"/>
                <a:sym typeface="Calibri"/>
              </a:rPr>
              <a:t>can be associated with many factors</a:t>
            </a:r>
            <a:endParaRPr dirty="0">
              <a:solidFill>
                <a:schemeClr val="bg1"/>
              </a:solidFill>
              <a:latin typeface="+mn-lt"/>
            </a:endParaRPr>
          </a:p>
        </p:txBody>
      </p:sp>
      <p:sp>
        <p:nvSpPr>
          <p:cNvPr id="200" name="Google Shape;20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200"/>
                <a:buFontTx/>
                <a:buNone/>
                <a:tabLst/>
                <a:defRPr/>
              </a:pPr>
              <a:t>23</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1" name="Google Shape;201;p24"/>
          <p:cNvSpPr txBox="1">
            <a:spLocks noGrp="1"/>
          </p:cNvSpPr>
          <p:nvPr>
            <p:ph type="title"/>
          </p:nvPr>
        </p:nvSpPr>
        <p:spPr>
          <a:xfrm>
            <a:off x="438597" y="136525"/>
            <a:ext cx="1037703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bg1"/>
                </a:solidFill>
                <a:latin typeface="+mn-lt"/>
              </a:rPr>
              <a:t>Rationale </a:t>
            </a:r>
            <a:endParaRPr dirty="0">
              <a:solidFill>
                <a:schemeClr val="bg1"/>
              </a:solidFill>
              <a:latin typeface="+mn-lt"/>
            </a:endParaRPr>
          </a:p>
        </p:txBody>
      </p:sp>
      <p:sp>
        <p:nvSpPr>
          <p:cNvPr id="202" name="Google Shape;202;p24"/>
          <p:cNvSpPr txBox="1"/>
          <p:nvPr/>
        </p:nvSpPr>
        <p:spPr>
          <a:xfrm>
            <a:off x="7271625" y="1413123"/>
            <a:ext cx="4184700"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Remove variability not directly attributable to fish abundance </a:t>
            </a:r>
            <a:endParaRPr kumimoji="0"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03" name="Google Shape;203;p24"/>
          <p:cNvSpPr txBox="1"/>
          <p:nvPr/>
        </p:nvSpPr>
        <p:spPr>
          <a:xfrm>
            <a:off x="7271625" y="3209267"/>
            <a:ext cx="4389600"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Data need to be calibrated so that estimates are comparable over time and space</a:t>
            </a:r>
            <a:endParaRPr kumimoji="0"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04" name="Google Shape;204;p24"/>
          <p:cNvSpPr txBox="1"/>
          <p:nvPr/>
        </p:nvSpPr>
        <p:spPr>
          <a:xfrm>
            <a:off x="7271625" y="5005411"/>
            <a:ext cx="4389600" cy="1200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Evaluate data quality and identify impacts on the interpretation of LRS data</a:t>
            </a:r>
            <a:endParaRPr kumimoji="0"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11" name="Right Arrow 10">
            <a:extLst>
              <a:ext uri="{FF2B5EF4-FFF2-40B4-BE49-F238E27FC236}">
                <a16:creationId xmlns:a16="http://schemas.microsoft.com/office/drawing/2014/main" id="{1D96A74B-93A2-DF48-AEA4-8B37C5894856}"/>
              </a:ext>
            </a:extLst>
          </p:cNvPr>
          <p:cNvSpPr/>
          <p:nvPr/>
        </p:nvSpPr>
        <p:spPr>
          <a:xfrm>
            <a:off x="6300899" y="1815377"/>
            <a:ext cx="597733" cy="395779"/>
          </a:xfrm>
          <a:prstGeom prst="rightArrow">
            <a:avLst>
              <a:gd name="adj1" fmla="val 18779"/>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FB9C3AE8-354C-9E40-986F-646BFA88C70A}"/>
              </a:ext>
            </a:extLst>
          </p:cNvPr>
          <p:cNvSpPr/>
          <p:nvPr/>
        </p:nvSpPr>
        <p:spPr>
          <a:xfrm>
            <a:off x="6300899" y="5407820"/>
            <a:ext cx="597733" cy="395779"/>
          </a:xfrm>
          <a:prstGeom prst="rightArrow">
            <a:avLst>
              <a:gd name="adj1" fmla="val 18779"/>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DA260E3D-FA43-A544-9FDB-DC59AC0B73CF}"/>
              </a:ext>
            </a:extLst>
          </p:cNvPr>
          <p:cNvSpPr/>
          <p:nvPr/>
        </p:nvSpPr>
        <p:spPr>
          <a:xfrm>
            <a:off x="6300899" y="3611521"/>
            <a:ext cx="597733" cy="395779"/>
          </a:xfrm>
          <a:prstGeom prst="rightArrow">
            <a:avLst>
              <a:gd name="adj1" fmla="val 18779"/>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Google Shape;202;p24">
            <a:extLst>
              <a:ext uri="{FF2B5EF4-FFF2-40B4-BE49-F238E27FC236}">
                <a16:creationId xmlns:a16="http://schemas.microsoft.com/office/drawing/2014/main" id="{19582852-7DA2-D74A-BDA2-F60699B429C8}"/>
              </a:ext>
            </a:extLst>
          </p:cNvPr>
          <p:cNvSpPr txBox="1"/>
          <p:nvPr/>
        </p:nvSpPr>
        <p:spPr>
          <a:xfrm>
            <a:off x="639722" y="3569364"/>
            <a:ext cx="5284408" cy="4800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prstClr val="white"/>
              </a:buClr>
              <a:buSzPts val="2800"/>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Changes in sampling protocols</a:t>
            </a:r>
          </a:p>
        </p:txBody>
      </p:sp>
      <p:sp>
        <p:nvSpPr>
          <p:cNvPr id="16" name="Google Shape;202;p24">
            <a:extLst>
              <a:ext uri="{FF2B5EF4-FFF2-40B4-BE49-F238E27FC236}">
                <a16:creationId xmlns:a16="http://schemas.microsoft.com/office/drawing/2014/main" id="{E956AD82-AC68-CF43-83DC-CC7919ED1870}"/>
              </a:ext>
            </a:extLst>
          </p:cNvPr>
          <p:cNvSpPr txBox="1"/>
          <p:nvPr/>
        </p:nvSpPr>
        <p:spPr>
          <a:xfrm>
            <a:off x="643497" y="5107644"/>
            <a:ext cx="5284408" cy="9961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1000"/>
              </a:spcBef>
              <a:spcAft>
                <a:spcPts val="0"/>
              </a:spcAft>
              <a:buClr>
                <a:prstClr val="white"/>
              </a:buClr>
              <a:buSzPts val="2800"/>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 sampling effects should be carefully examined </a:t>
            </a:r>
          </a:p>
        </p:txBody>
      </p:sp>
    </p:spTree>
    <p:extLst>
      <p:ext uri="{BB962C8B-B14F-4D97-AF65-F5344CB8AC3E}">
        <p14:creationId xmlns:p14="http://schemas.microsoft.com/office/powerpoint/2010/main" val="7566100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37"/>
          <p:cNvSpPr txBox="1">
            <a:spLocks noGrp="1"/>
          </p:cNvSpPr>
          <p:nvPr>
            <p:ph type="title"/>
          </p:nvPr>
        </p:nvSpPr>
        <p:spPr>
          <a:xfrm>
            <a:off x="415600" y="160000"/>
            <a:ext cx="11360800" cy="943200"/>
          </a:xfrm>
          <a:prstGeom prst="rect">
            <a:avLst/>
          </a:prstGeom>
        </p:spPr>
        <p:txBody>
          <a:bodyPr spcFirstLastPara="1" wrap="square" lIns="121900" tIns="121900" rIns="121900" bIns="121900" anchor="t" anchorCtr="0">
            <a:normAutofit/>
          </a:bodyPr>
          <a:lstStyle/>
          <a:p>
            <a:r>
              <a:rPr lang="en" b="1" dirty="0"/>
              <a:t>Long River Survey Data Calibration </a:t>
            </a:r>
            <a:endParaRPr b="1" dirty="0"/>
          </a:p>
        </p:txBody>
      </p:sp>
      <p:sp>
        <p:nvSpPr>
          <p:cNvPr id="235" name="Google Shape;235;p37"/>
          <p:cNvSpPr txBox="1">
            <a:spLocks noGrp="1"/>
          </p:cNvSpPr>
          <p:nvPr>
            <p:ph type="body" idx="1"/>
          </p:nvPr>
        </p:nvSpPr>
        <p:spPr>
          <a:xfrm>
            <a:off x="97690" y="1103200"/>
            <a:ext cx="5575523" cy="5556033"/>
          </a:xfrm>
          <a:prstGeom prst="rect">
            <a:avLst/>
          </a:prstGeom>
        </p:spPr>
        <p:txBody>
          <a:bodyPr spcFirstLastPara="1" wrap="square" lIns="121900" tIns="121900" rIns="121900" bIns="121900" anchor="t" anchorCtr="0">
            <a:noAutofit/>
          </a:bodyPr>
          <a:lstStyle/>
          <a:p>
            <a:pPr indent="-448722">
              <a:buClr>
                <a:srgbClr val="000000"/>
              </a:buClr>
              <a:buSzPts val="1700"/>
            </a:pPr>
            <a:r>
              <a:rPr lang="en" sz="2267" dirty="0" smtClean="0">
                <a:solidFill>
                  <a:srgbClr val="000000"/>
                </a:solidFill>
              </a:rPr>
              <a:t>Developed statistical models </a:t>
            </a:r>
            <a:r>
              <a:rPr lang="en" sz="2267" dirty="0">
                <a:solidFill>
                  <a:srgbClr val="000000"/>
                </a:solidFill>
              </a:rPr>
              <a:t>for representative species and life stages to build a duplicable workflow for </a:t>
            </a:r>
            <a:r>
              <a:rPr lang="en" sz="2267" dirty="0" smtClean="0">
                <a:solidFill>
                  <a:srgbClr val="000000"/>
                </a:solidFill>
              </a:rPr>
              <a:t>calibration</a:t>
            </a:r>
          </a:p>
          <a:p>
            <a:pPr indent="-448722">
              <a:buClr>
                <a:srgbClr val="000000"/>
              </a:buClr>
              <a:buSzPts val="1700"/>
            </a:pPr>
            <a:endParaRPr sz="2267" dirty="0">
              <a:solidFill>
                <a:srgbClr val="000000"/>
              </a:solidFill>
            </a:endParaRPr>
          </a:p>
          <a:p>
            <a:pPr marL="1219170" indent="0">
              <a:buNone/>
            </a:pPr>
            <a:endParaRPr sz="793" dirty="0">
              <a:solidFill>
                <a:srgbClr val="000000"/>
              </a:solidFill>
            </a:endParaRPr>
          </a:p>
          <a:p>
            <a:pPr indent="-448722">
              <a:buClr>
                <a:srgbClr val="000000"/>
              </a:buClr>
              <a:buSzPts val="1700"/>
            </a:pPr>
            <a:r>
              <a:rPr lang="en" sz="2267" dirty="0">
                <a:solidFill>
                  <a:srgbClr val="000000"/>
                </a:solidFill>
              </a:rPr>
              <a:t>P</a:t>
            </a:r>
            <a:r>
              <a:rPr lang="en" sz="2267" dirty="0" smtClean="0">
                <a:solidFill>
                  <a:srgbClr val="000000"/>
                </a:solidFill>
              </a:rPr>
              <a:t>roducts</a:t>
            </a:r>
            <a:r>
              <a:rPr lang="en" sz="2267" dirty="0">
                <a:solidFill>
                  <a:srgbClr val="000000"/>
                </a:solidFill>
              </a:rPr>
              <a:t>: </a:t>
            </a:r>
            <a:endParaRPr sz="2267" dirty="0">
              <a:solidFill>
                <a:srgbClr val="000000"/>
              </a:solidFill>
            </a:endParaRPr>
          </a:p>
          <a:p>
            <a:pPr lvl="1" indent="-431789">
              <a:buClr>
                <a:srgbClr val="000000"/>
              </a:buClr>
              <a:buSzPts val="1500"/>
            </a:pPr>
            <a:r>
              <a:rPr lang="en" sz="2000" u="sng" dirty="0">
                <a:solidFill>
                  <a:srgbClr val="000000"/>
                </a:solidFill>
              </a:rPr>
              <a:t>Calibrated datasets</a:t>
            </a:r>
            <a:r>
              <a:rPr lang="en" sz="2000" dirty="0">
                <a:solidFill>
                  <a:srgbClr val="000000"/>
                </a:solidFill>
              </a:rPr>
              <a:t> for representative species and life stages</a:t>
            </a:r>
            <a:endParaRPr sz="2000" dirty="0">
              <a:solidFill>
                <a:srgbClr val="000000"/>
              </a:solidFill>
            </a:endParaRPr>
          </a:p>
          <a:p>
            <a:pPr lvl="1" indent="-431789">
              <a:buClr>
                <a:srgbClr val="000000"/>
              </a:buClr>
              <a:buSzPts val="1500"/>
            </a:pPr>
            <a:r>
              <a:rPr lang="en" sz="2000" dirty="0">
                <a:solidFill>
                  <a:srgbClr val="000000"/>
                </a:solidFill>
              </a:rPr>
              <a:t>A </a:t>
            </a:r>
            <a:r>
              <a:rPr lang="en" sz="2000" u="sng" dirty="0">
                <a:solidFill>
                  <a:srgbClr val="000000"/>
                </a:solidFill>
              </a:rPr>
              <a:t>duplicable workflow</a:t>
            </a:r>
            <a:r>
              <a:rPr lang="en" sz="2000" dirty="0">
                <a:solidFill>
                  <a:srgbClr val="000000"/>
                </a:solidFill>
              </a:rPr>
              <a:t> to calibrate all species/life-stages in the LRS dataset</a:t>
            </a:r>
            <a:endParaRPr sz="2000" dirty="0">
              <a:solidFill>
                <a:srgbClr val="000000"/>
              </a:solidFill>
            </a:endParaRPr>
          </a:p>
          <a:p>
            <a:pPr lvl="1" indent="-431789">
              <a:buClr>
                <a:srgbClr val="000000"/>
              </a:buClr>
              <a:buSzPts val="1500"/>
            </a:pPr>
            <a:r>
              <a:rPr lang="en" sz="2000" dirty="0">
                <a:solidFill>
                  <a:srgbClr val="000000"/>
                </a:solidFill>
              </a:rPr>
              <a:t>An </a:t>
            </a:r>
            <a:r>
              <a:rPr lang="en" sz="2000" u="sng" dirty="0">
                <a:solidFill>
                  <a:srgbClr val="000000"/>
                </a:solidFill>
              </a:rPr>
              <a:t>evaluation of effects of sampling changes</a:t>
            </a:r>
            <a:r>
              <a:rPr lang="en" sz="2000" dirty="0">
                <a:solidFill>
                  <a:srgbClr val="000000"/>
                </a:solidFill>
              </a:rPr>
              <a:t> to data quality by comparing “calibrated” and “original” datasets, for future survey design reference</a:t>
            </a:r>
            <a:endParaRPr sz="2000" dirty="0">
              <a:solidFill>
                <a:srgbClr val="000000"/>
              </a:solidFill>
            </a:endParaRPr>
          </a:p>
          <a:p>
            <a:pPr lvl="1" indent="-431789">
              <a:buClr>
                <a:srgbClr val="000000"/>
              </a:buClr>
              <a:buSzPts val="1500"/>
            </a:pPr>
            <a:r>
              <a:rPr lang="en" sz="2000" dirty="0">
                <a:solidFill>
                  <a:srgbClr val="000000"/>
                </a:solidFill>
              </a:rPr>
              <a:t>Development of </a:t>
            </a:r>
            <a:r>
              <a:rPr lang="en" sz="2000" u="sng" dirty="0">
                <a:solidFill>
                  <a:srgbClr val="000000"/>
                </a:solidFill>
              </a:rPr>
              <a:t>unbiased “model-based” abundance indices</a:t>
            </a:r>
            <a:r>
              <a:rPr lang="en" sz="2000" dirty="0">
                <a:solidFill>
                  <a:srgbClr val="000000"/>
                </a:solidFill>
              </a:rPr>
              <a:t> for representative </a:t>
            </a:r>
            <a:r>
              <a:rPr lang="en" sz="2000" dirty="0" smtClean="0">
                <a:solidFill>
                  <a:srgbClr val="000000"/>
                </a:solidFill>
              </a:rPr>
              <a:t>species</a:t>
            </a:r>
            <a:endParaRPr sz="2000" dirty="0">
              <a:solidFill>
                <a:srgbClr val="000000"/>
              </a:solidFill>
            </a:endParaRPr>
          </a:p>
        </p:txBody>
      </p:sp>
      <p:pic>
        <p:nvPicPr>
          <p:cNvPr id="236" name="Google Shape;236;p37"/>
          <p:cNvPicPr preferRelativeResize="0"/>
          <p:nvPr/>
        </p:nvPicPr>
        <p:blipFill>
          <a:blip r:embed="rId3">
            <a:alphaModFix/>
          </a:blip>
          <a:stretch>
            <a:fillRect/>
          </a:stretch>
        </p:blipFill>
        <p:spPr>
          <a:xfrm>
            <a:off x="9911768" y="160000"/>
            <a:ext cx="1864633" cy="943200"/>
          </a:xfrm>
          <a:prstGeom prst="rect">
            <a:avLst/>
          </a:prstGeom>
          <a:noFill/>
          <a:ln>
            <a:noFill/>
          </a:ln>
        </p:spPr>
      </p:pic>
      <p:pic>
        <p:nvPicPr>
          <p:cNvPr id="5" name="Picture 4"/>
          <p:cNvPicPr>
            <a:picLocks noChangeAspect="1"/>
          </p:cNvPicPr>
          <p:nvPr/>
        </p:nvPicPr>
        <p:blipFill>
          <a:blip r:embed="rId4"/>
          <a:stretch>
            <a:fillRect/>
          </a:stretch>
        </p:blipFill>
        <p:spPr>
          <a:xfrm>
            <a:off x="5750339" y="1582993"/>
            <a:ext cx="6441661" cy="3687098"/>
          </a:xfrm>
          <a:prstGeom prst="rect">
            <a:avLst/>
          </a:prstGeom>
        </p:spPr>
      </p:pic>
    </p:spTree>
    <p:extLst>
      <p:ext uri="{BB962C8B-B14F-4D97-AF65-F5344CB8AC3E}">
        <p14:creationId xmlns:p14="http://schemas.microsoft.com/office/powerpoint/2010/main" val="198561273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11"/>
        <p:cNvGrpSpPr/>
        <p:nvPr/>
      </p:nvGrpSpPr>
      <p:grpSpPr>
        <a:xfrm>
          <a:off x="0" y="0"/>
          <a:ext cx="0" cy="0"/>
          <a:chOff x="0" y="0"/>
          <a:chExt cx="0" cy="0"/>
        </a:xfrm>
      </p:grpSpPr>
      <p:grpSp>
        <p:nvGrpSpPr>
          <p:cNvPr id="512" name="Google Shape;512;p25"/>
          <p:cNvGrpSpPr/>
          <p:nvPr/>
        </p:nvGrpSpPr>
        <p:grpSpPr>
          <a:xfrm>
            <a:off x="4783019" y="2993298"/>
            <a:ext cx="3141787" cy="2758831"/>
            <a:chOff x="363419" y="478696"/>
            <a:chExt cx="3141786" cy="2758831"/>
          </a:xfrm>
        </p:grpSpPr>
        <p:sp>
          <p:nvSpPr>
            <p:cNvPr id="513" name="Google Shape;513;p25"/>
            <p:cNvSpPr/>
            <p:nvPr/>
          </p:nvSpPr>
          <p:spPr>
            <a:xfrm>
              <a:off x="1225062" y="1340335"/>
              <a:ext cx="1436074" cy="1053129"/>
            </a:xfrm>
            <a:prstGeom prst="ellipse">
              <a:avLst/>
            </a:prstGeom>
            <a:solidFill>
              <a:srgbClr val="2CA3EE">
                <a:alpha val="49803"/>
              </a:srgbClr>
            </a:solidFill>
            <a:ln>
              <a:noFill/>
            </a:ln>
          </p:spPr>
          <p:txBody>
            <a:bodyPr spcFirstLastPara="1" wrap="square" lIns="91425" tIns="91425" rIns="91425" bIns="91425" anchor="ctr" anchorCtr="0">
              <a:noAutofit/>
            </a:bodyPr>
            <a:lstStyle/>
            <a:p>
              <a:pPr defTabSz="914377"/>
              <a:endParaRPr sz="1400"/>
            </a:p>
          </p:txBody>
        </p:sp>
        <p:sp>
          <p:nvSpPr>
            <p:cNvPr id="514" name="Google Shape;514;p25"/>
            <p:cNvSpPr txBox="1"/>
            <p:nvPr/>
          </p:nvSpPr>
          <p:spPr>
            <a:xfrm>
              <a:off x="1435369" y="1526888"/>
              <a:ext cx="1206955" cy="712349"/>
            </a:xfrm>
            <a:prstGeom prst="rect">
              <a:avLst/>
            </a:prstGeom>
            <a:noFill/>
            <a:ln>
              <a:noFill/>
            </a:ln>
          </p:spPr>
          <p:txBody>
            <a:bodyPr spcFirstLastPara="1" wrap="square" lIns="26651" tIns="26651" rIns="26651" bIns="26651" anchor="ctr" anchorCtr="0">
              <a:noAutofit/>
            </a:bodyPr>
            <a:lstStyle/>
            <a:p>
              <a:pPr algn="ctr" defTabSz="914377">
                <a:lnSpc>
                  <a:spcPct val="90000"/>
                </a:lnSpc>
              </a:pPr>
              <a:r>
                <a:rPr lang="en-US" sz="2100" b="1" dirty="0">
                  <a:solidFill>
                    <a:srgbClr val="FF0000"/>
                  </a:solidFill>
                  <a:latin typeface="Twentieth Century"/>
                  <a:ea typeface="Twentieth Century"/>
                  <a:cs typeface="Twentieth Century"/>
                  <a:sym typeface="Twentieth Century"/>
                </a:rPr>
                <a:t>Decision Makers</a:t>
              </a:r>
              <a:endParaRPr sz="1400" dirty="0"/>
            </a:p>
          </p:txBody>
        </p:sp>
        <p:sp>
          <p:nvSpPr>
            <p:cNvPr id="515" name="Google Shape;515;p25"/>
            <p:cNvSpPr/>
            <p:nvPr/>
          </p:nvSpPr>
          <p:spPr>
            <a:xfrm>
              <a:off x="1416535" y="478696"/>
              <a:ext cx="1035546" cy="1035546"/>
            </a:xfrm>
            <a:prstGeom prst="ellipse">
              <a:avLst/>
            </a:prstGeom>
            <a:solidFill>
              <a:srgbClr val="2CA3EE">
                <a:alpha val="49803"/>
              </a:srgbClr>
            </a:solidFill>
            <a:ln>
              <a:noFill/>
            </a:ln>
          </p:spPr>
          <p:txBody>
            <a:bodyPr spcFirstLastPara="1" wrap="square" lIns="91425" tIns="91425" rIns="91425" bIns="91425" anchor="ctr" anchorCtr="0">
              <a:noAutofit/>
            </a:bodyPr>
            <a:lstStyle/>
            <a:p>
              <a:pPr defTabSz="914377"/>
              <a:endParaRPr sz="1400"/>
            </a:p>
          </p:txBody>
        </p:sp>
        <p:sp>
          <p:nvSpPr>
            <p:cNvPr id="516" name="Google Shape;516;p25"/>
            <p:cNvSpPr txBox="1"/>
            <p:nvPr/>
          </p:nvSpPr>
          <p:spPr>
            <a:xfrm>
              <a:off x="1568187" y="630348"/>
              <a:ext cx="732242" cy="732242"/>
            </a:xfrm>
            <a:prstGeom prst="rect">
              <a:avLst/>
            </a:prstGeom>
            <a:noFill/>
            <a:ln>
              <a:noFill/>
            </a:ln>
          </p:spPr>
          <p:txBody>
            <a:bodyPr spcFirstLastPara="1" wrap="square" lIns="17775" tIns="17775" rIns="17775" bIns="17775" anchor="ctr" anchorCtr="0">
              <a:noAutofit/>
            </a:bodyPr>
            <a:lstStyle/>
            <a:p>
              <a:pPr algn="ctr" defTabSz="914377">
                <a:lnSpc>
                  <a:spcPct val="90000"/>
                </a:lnSpc>
              </a:pPr>
              <a:r>
                <a:rPr lang="en-US" sz="1400">
                  <a:latin typeface="Twentieth Century"/>
                  <a:ea typeface="Twentieth Century"/>
                  <a:cs typeface="Twentieth Century"/>
                  <a:sym typeface="Twentieth Century"/>
                </a:rPr>
                <a:t>Why change?</a:t>
              </a:r>
              <a:endParaRPr sz="1400"/>
            </a:p>
          </p:txBody>
        </p:sp>
        <p:sp>
          <p:nvSpPr>
            <p:cNvPr id="517" name="Google Shape;517;p25"/>
            <p:cNvSpPr/>
            <p:nvPr/>
          </p:nvSpPr>
          <p:spPr>
            <a:xfrm>
              <a:off x="2469659" y="1340334"/>
              <a:ext cx="1035546" cy="1035546"/>
            </a:xfrm>
            <a:prstGeom prst="ellipse">
              <a:avLst/>
            </a:prstGeom>
            <a:solidFill>
              <a:srgbClr val="2CA3EE">
                <a:alpha val="49803"/>
              </a:srgbClr>
            </a:solidFill>
            <a:ln>
              <a:noFill/>
            </a:ln>
          </p:spPr>
          <p:txBody>
            <a:bodyPr spcFirstLastPara="1" wrap="square" lIns="91425" tIns="91425" rIns="91425" bIns="91425" anchor="ctr" anchorCtr="0">
              <a:noAutofit/>
            </a:bodyPr>
            <a:lstStyle/>
            <a:p>
              <a:pPr defTabSz="914377"/>
              <a:endParaRPr sz="1400"/>
            </a:p>
          </p:txBody>
        </p:sp>
        <p:sp>
          <p:nvSpPr>
            <p:cNvPr id="518" name="Google Shape;518;p25"/>
            <p:cNvSpPr txBox="1"/>
            <p:nvPr/>
          </p:nvSpPr>
          <p:spPr>
            <a:xfrm>
              <a:off x="2621311" y="1491986"/>
              <a:ext cx="732242" cy="732242"/>
            </a:xfrm>
            <a:prstGeom prst="rect">
              <a:avLst/>
            </a:prstGeom>
            <a:noFill/>
            <a:ln>
              <a:noFill/>
            </a:ln>
          </p:spPr>
          <p:txBody>
            <a:bodyPr spcFirstLastPara="1" wrap="square" lIns="17775" tIns="17775" rIns="17775" bIns="17775" anchor="ctr" anchorCtr="0">
              <a:noAutofit/>
            </a:bodyPr>
            <a:lstStyle/>
            <a:p>
              <a:pPr algn="ctr" defTabSz="914377">
                <a:lnSpc>
                  <a:spcPct val="90000"/>
                </a:lnSpc>
              </a:pPr>
              <a:r>
                <a:rPr lang="en-US" sz="1400">
                  <a:latin typeface="Twentieth Century"/>
                  <a:ea typeface="Twentieth Century"/>
                  <a:cs typeface="Twentieth Century"/>
                  <a:sym typeface="Twentieth Century"/>
                </a:rPr>
                <a:t>Future change?</a:t>
              </a:r>
              <a:endParaRPr sz="1400"/>
            </a:p>
          </p:txBody>
        </p:sp>
        <p:sp>
          <p:nvSpPr>
            <p:cNvPr id="519" name="Google Shape;519;p25"/>
            <p:cNvSpPr/>
            <p:nvPr/>
          </p:nvSpPr>
          <p:spPr>
            <a:xfrm>
              <a:off x="1416538" y="2201981"/>
              <a:ext cx="1035546" cy="1035546"/>
            </a:xfrm>
            <a:prstGeom prst="ellipse">
              <a:avLst/>
            </a:prstGeom>
            <a:solidFill>
              <a:srgbClr val="2CA3EE">
                <a:alpha val="49803"/>
              </a:srgbClr>
            </a:solidFill>
            <a:ln>
              <a:noFill/>
            </a:ln>
          </p:spPr>
          <p:txBody>
            <a:bodyPr spcFirstLastPara="1" wrap="square" lIns="91425" tIns="91425" rIns="91425" bIns="91425" anchor="ctr" anchorCtr="0">
              <a:noAutofit/>
            </a:bodyPr>
            <a:lstStyle/>
            <a:p>
              <a:pPr defTabSz="914377"/>
              <a:endParaRPr sz="1400"/>
            </a:p>
          </p:txBody>
        </p:sp>
        <p:sp>
          <p:nvSpPr>
            <p:cNvPr id="520" name="Google Shape;520;p25"/>
            <p:cNvSpPr txBox="1"/>
            <p:nvPr/>
          </p:nvSpPr>
          <p:spPr>
            <a:xfrm>
              <a:off x="1568190" y="2353633"/>
              <a:ext cx="732242" cy="732242"/>
            </a:xfrm>
            <a:prstGeom prst="rect">
              <a:avLst/>
            </a:prstGeom>
            <a:noFill/>
            <a:ln>
              <a:noFill/>
            </a:ln>
          </p:spPr>
          <p:txBody>
            <a:bodyPr spcFirstLastPara="1" wrap="square" lIns="17775" tIns="17775" rIns="17775" bIns="17775" anchor="ctr" anchorCtr="0">
              <a:noAutofit/>
            </a:bodyPr>
            <a:lstStyle/>
            <a:p>
              <a:pPr algn="ctr" defTabSz="914377">
                <a:lnSpc>
                  <a:spcPct val="90000"/>
                </a:lnSpc>
              </a:pPr>
              <a:r>
                <a:rPr lang="en-US" sz="1400">
                  <a:latin typeface="Twentieth Century"/>
                  <a:ea typeface="Twentieth Century"/>
                  <a:cs typeface="Twentieth Century"/>
                  <a:sym typeface="Twentieth Century"/>
                </a:rPr>
                <a:t>What action to take?</a:t>
              </a:r>
              <a:endParaRPr sz="1400"/>
            </a:p>
          </p:txBody>
        </p:sp>
        <p:sp>
          <p:nvSpPr>
            <p:cNvPr id="521" name="Google Shape;521;p25"/>
            <p:cNvSpPr/>
            <p:nvPr/>
          </p:nvSpPr>
          <p:spPr>
            <a:xfrm>
              <a:off x="363419" y="1340336"/>
              <a:ext cx="1035546" cy="1035546"/>
            </a:xfrm>
            <a:prstGeom prst="ellipse">
              <a:avLst/>
            </a:prstGeom>
            <a:solidFill>
              <a:srgbClr val="2CA3EE">
                <a:alpha val="49803"/>
              </a:srgbClr>
            </a:solidFill>
            <a:ln>
              <a:noFill/>
            </a:ln>
          </p:spPr>
          <p:txBody>
            <a:bodyPr spcFirstLastPara="1" wrap="square" lIns="91425" tIns="91425" rIns="91425" bIns="91425" anchor="ctr" anchorCtr="0">
              <a:noAutofit/>
            </a:bodyPr>
            <a:lstStyle/>
            <a:p>
              <a:pPr defTabSz="914377"/>
              <a:endParaRPr sz="1400"/>
            </a:p>
          </p:txBody>
        </p:sp>
        <p:sp>
          <p:nvSpPr>
            <p:cNvPr id="522" name="Google Shape;522;p25"/>
            <p:cNvSpPr txBox="1"/>
            <p:nvPr/>
          </p:nvSpPr>
          <p:spPr>
            <a:xfrm>
              <a:off x="515071" y="1491988"/>
              <a:ext cx="732242" cy="732242"/>
            </a:xfrm>
            <a:prstGeom prst="rect">
              <a:avLst/>
            </a:prstGeom>
            <a:noFill/>
            <a:ln>
              <a:noFill/>
            </a:ln>
          </p:spPr>
          <p:txBody>
            <a:bodyPr spcFirstLastPara="1" wrap="square" lIns="17775" tIns="17775" rIns="17775" bIns="17775" anchor="ctr" anchorCtr="0">
              <a:noAutofit/>
            </a:bodyPr>
            <a:lstStyle/>
            <a:p>
              <a:pPr algn="ctr" defTabSz="914377">
                <a:lnSpc>
                  <a:spcPct val="90000"/>
                </a:lnSpc>
              </a:pPr>
              <a:r>
                <a:rPr lang="en-US" sz="1400">
                  <a:latin typeface="Twentieth Century"/>
                  <a:ea typeface="Twentieth Century"/>
                  <a:cs typeface="Twentieth Century"/>
                  <a:sym typeface="Twentieth Century"/>
                </a:rPr>
                <a:t>What changed?</a:t>
              </a:r>
              <a:endParaRPr sz="1400"/>
            </a:p>
          </p:txBody>
        </p:sp>
      </p:grpSp>
      <p:sp>
        <p:nvSpPr>
          <p:cNvPr id="523" name="Google Shape;523;p25"/>
          <p:cNvSpPr txBox="1">
            <a:spLocks noGrp="1"/>
          </p:cNvSpPr>
          <p:nvPr>
            <p:ph type="body" idx="1"/>
          </p:nvPr>
        </p:nvSpPr>
        <p:spPr>
          <a:xfrm>
            <a:off x="1828800" y="4800600"/>
            <a:ext cx="2743200" cy="990600"/>
          </a:xfrm>
          <a:prstGeom prst="rect">
            <a:avLst/>
          </a:prstGeom>
          <a:noFill/>
          <a:ln>
            <a:noFill/>
          </a:ln>
        </p:spPr>
        <p:txBody>
          <a:bodyPr spcFirstLastPara="1" vert="horz" wrap="square" lIns="91425" tIns="45700" rIns="91425" bIns="45700" rtlCol="0" anchor="t" anchorCtr="0">
            <a:normAutofit/>
          </a:bodyPr>
          <a:lstStyle/>
          <a:p>
            <a:pPr marL="0" indent="0" algn="ctr">
              <a:spcBef>
                <a:spcPts val="0"/>
              </a:spcBef>
              <a:buSzPts val="2400"/>
              <a:buNone/>
            </a:pPr>
            <a:r>
              <a:rPr lang="en-US" sz="2400" i="1" u="sng"/>
              <a:t>SPATIAL SCALES: </a:t>
            </a:r>
            <a:r>
              <a:rPr lang="en-US" sz="2400"/>
              <a:t>River to regional </a:t>
            </a:r>
            <a:endParaRPr sz="2400"/>
          </a:p>
        </p:txBody>
      </p:sp>
      <p:sp>
        <p:nvSpPr>
          <p:cNvPr id="524" name="Google Shape;524;p25"/>
          <p:cNvSpPr txBox="1">
            <a:spLocks noGrp="1"/>
          </p:cNvSpPr>
          <p:nvPr>
            <p:ph type="title" idx="4294967295"/>
          </p:nvPr>
        </p:nvSpPr>
        <p:spPr>
          <a:xfrm>
            <a:off x="1524000" y="0"/>
            <a:ext cx="9144000" cy="685800"/>
          </a:xfrm>
          <a:prstGeom prst="rect">
            <a:avLst/>
          </a:prstGeom>
          <a:noFill/>
          <a:ln>
            <a:noFill/>
          </a:ln>
        </p:spPr>
        <p:txBody>
          <a:bodyPr spcFirstLastPara="1" vert="horz" wrap="square" lIns="91425" tIns="45700" rIns="91425" bIns="45700" rtlCol="0" anchor="ctr" anchorCtr="0">
            <a:normAutofit fontScale="90000"/>
          </a:bodyPr>
          <a:lstStyle/>
          <a:p>
            <a:pPr>
              <a:buSzPct val="100000"/>
            </a:pPr>
            <a:r>
              <a:rPr lang="en-US" sz="2800"/>
              <a:t>THE CHALLENGE 3: LACK OF INTEGRATED PRODUCTS AND SERVICES</a:t>
            </a:r>
            <a:endParaRPr/>
          </a:p>
        </p:txBody>
      </p:sp>
      <p:sp>
        <p:nvSpPr>
          <p:cNvPr id="525" name="Google Shape;525;p25"/>
          <p:cNvSpPr txBox="1">
            <a:spLocks noGrp="1"/>
          </p:cNvSpPr>
          <p:nvPr>
            <p:ph type="sldNum" idx="12"/>
          </p:nvPr>
        </p:nvSpPr>
        <p:spPr>
          <a:xfrm>
            <a:off x="8382000" y="6324602"/>
            <a:ext cx="2133600" cy="365125"/>
          </a:xfrm>
          <a:prstGeom prst="rect">
            <a:avLst/>
          </a:prstGeom>
          <a:noFill/>
          <a:ln>
            <a:noFill/>
          </a:ln>
        </p:spPr>
        <p:txBody>
          <a:bodyPr spcFirstLastPara="1" vert="horz" wrap="square" lIns="91425" tIns="45700" rIns="91425" bIns="45700" rtlCol="0" anchor="ctr" anchorCtr="0">
            <a:noAutofit/>
          </a:bodyPr>
          <a:lstStyle/>
          <a:p>
            <a:pPr defTabSz="914377"/>
            <a:fld id="{00000000-1234-1234-1234-123412341234}" type="slidenum">
              <a:rPr lang="en-US">
                <a:latin typeface="Arial"/>
                <a:ea typeface="Arial"/>
                <a:cs typeface="Arial"/>
                <a:sym typeface="Arial"/>
              </a:rPr>
              <a:pPr defTabSz="914377"/>
              <a:t>25</a:t>
            </a:fld>
            <a:endParaRPr>
              <a:latin typeface="Arial"/>
              <a:ea typeface="Arial"/>
              <a:cs typeface="Arial"/>
              <a:sym typeface="Arial"/>
            </a:endParaRPr>
          </a:p>
        </p:txBody>
      </p:sp>
      <p:sp>
        <p:nvSpPr>
          <p:cNvPr id="526" name="Google Shape;526;p25"/>
          <p:cNvSpPr/>
          <p:nvPr/>
        </p:nvSpPr>
        <p:spPr>
          <a:xfrm>
            <a:off x="1562390" y="1066801"/>
            <a:ext cx="2365375" cy="646290"/>
          </a:xfrm>
          <a:prstGeom prst="rect">
            <a:avLst/>
          </a:prstGeom>
          <a:noFill/>
          <a:ln>
            <a:noFill/>
          </a:ln>
        </p:spPr>
        <p:txBody>
          <a:bodyPr spcFirstLastPara="1" wrap="square" lIns="91425" tIns="45700" rIns="91425" bIns="45700" anchor="t" anchorCtr="0">
            <a:spAutoFit/>
          </a:bodyPr>
          <a:lstStyle/>
          <a:p>
            <a:pPr defTabSz="914377"/>
            <a:r>
              <a:rPr lang="en-US" b="1" u="sng">
                <a:solidFill>
                  <a:srgbClr val="FF0000"/>
                </a:solidFill>
              </a:rPr>
              <a:t>What has changed?</a:t>
            </a:r>
            <a:endParaRPr sz="1400"/>
          </a:p>
          <a:p>
            <a:pPr defTabSz="914377"/>
            <a:r>
              <a:rPr lang="en-US" b="1"/>
              <a:t>OBSERVATIONS</a:t>
            </a:r>
            <a:endParaRPr sz="1400"/>
          </a:p>
        </p:txBody>
      </p:sp>
      <p:sp>
        <p:nvSpPr>
          <p:cNvPr id="527" name="Google Shape;527;p25"/>
          <p:cNvSpPr/>
          <p:nvPr/>
        </p:nvSpPr>
        <p:spPr>
          <a:xfrm>
            <a:off x="4831283" y="838201"/>
            <a:ext cx="2438400" cy="646290"/>
          </a:xfrm>
          <a:prstGeom prst="rect">
            <a:avLst/>
          </a:prstGeom>
          <a:noFill/>
          <a:ln>
            <a:noFill/>
          </a:ln>
        </p:spPr>
        <p:txBody>
          <a:bodyPr spcFirstLastPara="1" wrap="square" lIns="91425" tIns="45700" rIns="91425" bIns="45700" anchor="t" anchorCtr="0">
            <a:spAutoFit/>
          </a:bodyPr>
          <a:lstStyle/>
          <a:p>
            <a:pPr defTabSz="914377"/>
            <a:r>
              <a:rPr lang="en-US" b="1" u="sng">
                <a:solidFill>
                  <a:srgbClr val="FF0000"/>
                </a:solidFill>
              </a:rPr>
              <a:t>Why did it change?</a:t>
            </a:r>
            <a:endParaRPr sz="1400"/>
          </a:p>
          <a:p>
            <a:pPr defTabSz="914377"/>
            <a:r>
              <a:rPr lang="en-US" b="1"/>
              <a:t>RESEARCH</a:t>
            </a:r>
            <a:endParaRPr/>
          </a:p>
        </p:txBody>
      </p:sp>
      <p:sp>
        <p:nvSpPr>
          <p:cNvPr id="528" name="Google Shape;528;p25"/>
          <p:cNvSpPr/>
          <p:nvPr/>
        </p:nvSpPr>
        <p:spPr>
          <a:xfrm>
            <a:off x="2262691" y="6072391"/>
            <a:ext cx="2836944" cy="584735"/>
          </a:xfrm>
          <a:prstGeom prst="rect">
            <a:avLst/>
          </a:prstGeom>
          <a:noFill/>
          <a:ln>
            <a:noFill/>
          </a:ln>
        </p:spPr>
        <p:txBody>
          <a:bodyPr spcFirstLastPara="1" wrap="square" lIns="91425" tIns="45700" rIns="91425" bIns="45700" anchor="t" anchorCtr="0">
            <a:spAutoFit/>
          </a:bodyPr>
          <a:lstStyle/>
          <a:p>
            <a:pPr defTabSz="914377"/>
            <a:r>
              <a:rPr lang="en-US" sz="1600" b="1" u="sng" dirty="0">
                <a:solidFill>
                  <a:srgbClr val="FF0000"/>
                </a:solidFill>
              </a:rPr>
              <a:t>Fisheries &amp; environmental  monitoring &amp; management</a:t>
            </a:r>
            <a:endParaRPr sz="1600" dirty="0"/>
          </a:p>
        </p:txBody>
      </p:sp>
      <p:sp>
        <p:nvSpPr>
          <p:cNvPr id="529" name="Google Shape;529;p25"/>
          <p:cNvSpPr/>
          <p:nvPr/>
        </p:nvSpPr>
        <p:spPr>
          <a:xfrm>
            <a:off x="7971500" y="1066801"/>
            <a:ext cx="2438400" cy="646290"/>
          </a:xfrm>
          <a:prstGeom prst="rect">
            <a:avLst/>
          </a:prstGeom>
          <a:noFill/>
          <a:ln>
            <a:noFill/>
          </a:ln>
        </p:spPr>
        <p:txBody>
          <a:bodyPr spcFirstLastPara="1" wrap="square" lIns="91425" tIns="45700" rIns="91425" bIns="45700" anchor="t" anchorCtr="0">
            <a:spAutoFit/>
          </a:bodyPr>
          <a:lstStyle/>
          <a:p>
            <a:pPr defTabSz="914377"/>
            <a:r>
              <a:rPr lang="en-US" b="1" u="sng">
                <a:solidFill>
                  <a:srgbClr val="FF0000"/>
                </a:solidFill>
              </a:rPr>
              <a:t>How will it change?</a:t>
            </a:r>
            <a:endParaRPr sz="1400"/>
          </a:p>
          <a:p>
            <a:pPr defTabSz="914377"/>
            <a:r>
              <a:rPr lang="en-US" b="1"/>
              <a:t>PROJECTIONS</a:t>
            </a:r>
            <a:endParaRPr sz="1400"/>
          </a:p>
        </p:txBody>
      </p:sp>
      <p:sp>
        <p:nvSpPr>
          <p:cNvPr id="530" name="Google Shape;530;p25"/>
          <p:cNvSpPr/>
          <p:nvPr/>
        </p:nvSpPr>
        <p:spPr>
          <a:xfrm>
            <a:off x="1524000" y="1064476"/>
            <a:ext cx="2362200" cy="609600"/>
          </a:xfrm>
          <a:prstGeom prst="roundRect">
            <a:avLst>
              <a:gd name="adj" fmla="val 16667"/>
            </a:avLst>
          </a:prstGeom>
          <a:no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buSzPts val="1800"/>
            </a:pPr>
            <a:endParaRPr>
              <a:solidFill>
                <a:srgbClr val="FFFFFF"/>
              </a:solidFill>
              <a:latin typeface="Calibri"/>
              <a:ea typeface="Calibri"/>
              <a:cs typeface="Calibri"/>
              <a:sym typeface="Calibri"/>
            </a:endParaRPr>
          </a:p>
        </p:txBody>
      </p:sp>
      <p:sp>
        <p:nvSpPr>
          <p:cNvPr id="531" name="Google Shape;531;p25"/>
          <p:cNvSpPr/>
          <p:nvPr/>
        </p:nvSpPr>
        <p:spPr>
          <a:xfrm>
            <a:off x="4724400" y="836815"/>
            <a:ext cx="2438400" cy="609600"/>
          </a:xfrm>
          <a:prstGeom prst="roundRect">
            <a:avLst>
              <a:gd name="adj" fmla="val 16667"/>
            </a:avLst>
          </a:prstGeom>
          <a:no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buSzPts val="1800"/>
            </a:pPr>
            <a:endParaRPr>
              <a:solidFill>
                <a:srgbClr val="FFFFFF"/>
              </a:solidFill>
              <a:latin typeface="Calibri"/>
              <a:ea typeface="Calibri"/>
              <a:cs typeface="Calibri"/>
              <a:sym typeface="Calibri"/>
            </a:endParaRPr>
          </a:p>
        </p:txBody>
      </p:sp>
      <p:sp>
        <p:nvSpPr>
          <p:cNvPr id="532" name="Google Shape;532;p25"/>
          <p:cNvSpPr/>
          <p:nvPr/>
        </p:nvSpPr>
        <p:spPr>
          <a:xfrm>
            <a:off x="2254834" y="6040117"/>
            <a:ext cx="2774367" cy="665483"/>
          </a:xfrm>
          <a:prstGeom prst="roundRect">
            <a:avLst>
              <a:gd name="adj" fmla="val 16667"/>
            </a:avLst>
          </a:prstGeom>
          <a:no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buSzPts val="1800"/>
            </a:pPr>
            <a:endParaRPr>
              <a:solidFill>
                <a:srgbClr val="FFFFFF"/>
              </a:solidFill>
              <a:latin typeface="Calibri"/>
              <a:ea typeface="Calibri"/>
              <a:cs typeface="Calibri"/>
              <a:sym typeface="Calibri"/>
            </a:endParaRPr>
          </a:p>
        </p:txBody>
      </p:sp>
      <p:sp>
        <p:nvSpPr>
          <p:cNvPr id="533" name="Google Shape;533;p25"/>
          <p:cNvSpPr/>
          <p:nvPr/>
        </p:nvSpPr>
        <p:spPr>
          <a:xfrm>
            <a:off x="7921624" y="1064476"/>
            <a:ext cx="2286000" cy="609600"/>
          </a:xfrm>
          <a:prstGeom prst="roundRect">
            <a:avLst>
              <a:gd name="adj" fmla="val 16667"/>
            </a:avLst>
          </a:prstGeom>
          <a:no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buSzPts val="1800"/>
            </a:pPr>
            <a:endParaRPr>
              <a:solidFill>
                <a:srgbClr val="FFFFFF"/>
              </a:solidFill>
              <a:latin typeface="Calibri"/>
              <a:ea typeface="Calibri"/>
              <a:cs typeface="Calibri"/>
              <a:sym typeface="Calibri"/>
            </a:endParaRPr>
          </a:p>
        </p:txBody>
      </p:sp>
      <p:grpSp>
        <p:nvGrpSpPr>
          <p:cNvPr id="534" name="Google Shape;534;p25"/>
          <p:cNvGrpSpPr/>
          <p:nvPr/>
        </p:nvGrpSpPr>
        <p:grpSpPr>
          <a:xfrm>
            <a:off x="1981200" y="1752600"/>
            <a:ext cx="2057400" cy="1219200"/>
            <a:chOff x="0" y="0"/>
            <a:chExt cx="2057400" cy="1219200"/>
          </a:xfrm>
        </p:grpSpPr>
        <p:sp>
          <p:nvSpPr>
            <p:cNvPr id="535" name="Google Shape;535;p25"/>
            <p:cNvSpPr/>
            <p:nvPr/>
          </p:nvSpPr>
          <p:spPr>
            <a:xfrm>
              <a:off x="0" y="0"/>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36" name="Google Shape;536;p25"/>
            <p:cNvSpPr txBox="1"/>
            <p:nvPr/>
          </p:nvSpPr>
          <p:spPr>
            <a:xfrm>
              <a:off x="7856" y="7856"/>
              <a:ext cx="1333820"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Climate and human</a:t>
              </a:r>
              <a:endParaRPr sz="1000">
                <a:solidFill>
                  <a:srgbClr val="FFFFFF"/>
                </a:solidFill>
                <a:latin typeface="Twentieth Century"/>
                <a:ea typeface="Twentieth Century"/>
                <a:cs typeface="Twentieth Century"/>
                <a:sym typeface="Twentieth Century"/>
              </a:endParaRPr>
            </a:p>
          </p:txBody>
        </p:sp>
        <p:sp>
          <p:nvSpPr>
            <p:cNvPr id="537" name="Google Shape;537;p25"/>
            <p:cNvSpPr/>
            <p:nvPr/>
          </p:nvSpPr>
          <p:spPr>
            <a:xfrm>
              <a:off x="137845" y="316992"/>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38" name="Google Shape;538;p25"/>
            <p:cNvSpPr txBox="1"/>
            <p:nvPr/>
          </p:nvSpPr>
          <p:spPr>
            <a:xfrm>
              <a:off x="145701" y="324848"/>
              <a:ext cx="1318016"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Hudson River ecosystem</a:t>
              </a:r>
              <a:endParaRPr sz="1400"/>
            </a:p>
          </p:txBody>
        </p:sp>
        <p:sp>
          <p:nvSpPr>
            <p:cNvPr id="539" name="Google Shape;539;p25"/>
            <p:cNvSpPr/>
            <p:nvPr/>
          </p:nvSpPr>
          <p:spPr>
            <a:xfrm>
              <a:off x="273634" y="633984"/>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40" name="Google Shape;540;p25"/>
            <p:cNvSpPr txBox="1"/>
            <p:nvPr/>
          </p:nvSpPr>
          <p:spPr>
            <a:xfrm>
              <a:off x="281490" y="641840"/>
              <a:ext cx="1320073"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Biological resources</a:t>
              </a:r>
              <a:endParaRPr sz="1400"/>
            </a:p>
          </p:txBody>
        </p:sp>
        <p:sp>
          <p:nvSpPr>
            <p:cNvPr id="541" name="Google Shape;541;p25"/>
            <p:cNvSpPr/>
            <p:nvPr/>
          </p:nvSpPr>
          <p:spPr>
            <a:xfrm>
              <a:off x="411480" y="950976"/>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42" name="Google Shape;542;p25"/>
            <p:cNvSpPr txBox="1"/>
            <p:nvPr/>
          </p:nvSpPr>
          <p:spPr>
            <a:xfrm>
              <a:off x="419336" y="958832"/>
              <a:ext cx="1318016"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Social &amp; economic</a:t>
              </a:r>
              <a:endParaRPr sz="1400"/>
            </a:p>
          </p:txBody>
        </p:sp>
        <p:sp>
          <p:nvSpPr>
            <p:cNvPr id="543" name="Google Shape;543;p25"/>
            <p:cNvSpPr/>
            <p:nvPr/>
          </p:nvSpPr>
          <p:spPr>
            <a:xfrm>
              <a:off x="1471574" y="205435"/>
              <a:ext cx="174345" cy="174345"/>
            </a:xfrm>
            <a:prstGeom prst="downArrow">
              <a:avLst>
                <a:gd name="adj1" fmla="val 55000"/>
                <a:gd name="adj2" fmla="val 45000"/>
              </a:avLst>
            </a:prstGeom>
            <a:solidFill>
              <a:srgbClr val="FF0000">
                <a:alpha val="89803"/>
              </a:srgbClr>
            </a:solidFill>
            <a:ln w="15875" cap="flat" cmpd="sng">
              <a:solidFill>
                <a:srgbClr val="CBE0F7">
                  <a:alpha val="89803"/>
                </a:srgbClr>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44" name="Google Shape;544;p25"/>
            <p:cNvSpPr txBox="1"/>
            <p:nvPr/>
          </p:nvSpPr>
          <p:spPr>
            <a:xfrm>
              <a:off x="1510802" y="205435"/>
              <a:ext cx="95889" cy="131195"/>
            </a:xfrm>
            <a:prstGeom prst="rect">
              <a:avLst/>
            </a:prstGeom>
            <a:noFill/>
            <a:ln>
              <a:noFill/>
            </a:ln>
          </p:spPr>
          <p:txBody>
            <a:bodyPr spcFirstLastPara="1" wrap="square" lIns="10151" tIns="10151" rIns="10151" bIns="10151" anchor="ctr" anchorCtr="0">
              <a:noAutofit/>
            </a:bodyPr>
            <a:lstStyle/>
            <a:p>
              <a:pPr algn="ctr" defTabSz="914377">
                <a:lnSpc>
                  <a:spcPct val="90000"/>
                </a:lnSpc>
              </a:pPr>
              <a:endParaRPr sz="800">
                <a:latin typeface="Twentieth Century"/>
                <a:ea typeface="Twentieth Century"/>
                <a:cs typeface="Twentieth Century"/>
                <a:sym typeface="Twentieth Century"/>
              </a:endParaRPr>
            </a:p>
          </p:txBody>
        </p:sp>
        <p:sp>
          <p:nvSpPr>
            <p:cNvPr id="545" name="Google Shape;545;p25"/>
            <p:cNvSpPr/>
            <p:nvPr/>
          </p:nvSpPr>
          <p:spPr>
            <a:xfrm>
              <a:off x="1609420" y="522427"/>
              <a:ext cx="174345" cy="174345"/>
            </a:xfrm>
            <a:prstGeom prst="downArrow">
              <a:avLst>
                <a:gd name="adj1" fmla="val 55000"/>
                <a:gd name="adj2" fmla="val 45000"/>
              </a:avLst>
            </a:prstGeom>
            <a:solidFill>
              <a:srgbClr val="FF0000">
                <a:alpha val="89803"/>
              </a:srgbClr>
            </a:solidFill>
            <a:ln w="15875" cap="flat" cmpd="sng">
              <a:solidFill>
                <a:srgbClr val="CBE0F7">
                  <a:alpha val="89803"/>
                </a:srgbClr>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46" name="Google Shape;546;p25"/>
            <p:cNvSpPr txBox="1"/>
            <p:nvPr/>
          </p:nvSpPr>
          <p:spPr>
            <a:xfrm>
              <a:off x="1648648" y="522427"/>
              <a:ext cx="95889" cy="131195"/>
            </a:xfrm>
            <a:prstGeom prst="rect">
              <a:avLst/>
            </a:prstGeom>
            <a:noFill/>
            <a:ln>
              <a:noFill/>
            </a:ln>
          </p:spPr>
          <p:txBody>
            <a:bodyPr spcFirstLastPara="1" wrap="square" lIns="10151" tIns="10151" rIns="10151" bIns="10151" anchor="ctr" anchorCtr="0">
              <a:noAutofit/>
            </a:bodyPr>
            <a:lstStyle/>
            <a:p>
              <a:pPr algn="ctr" defTabSz="914377">
                <a:lnSpc>
                  <a:spcPct val="90000"/>
                </a:lnSpc>
              </a:pPr>
              <a:endParaRPr sz="800">
                <a:latin typeface="Twentieth Century"/>
                <a:ea typeface="Twentieth Century"/>
                <a:cs typeface="Twentieth Century"/>
                <a:sym typeface="Twentieth Century"/>
              </a:endParaRPr>
            </a:p>
          </p:txBody>
        </p:sp>
        <p:sp>
          <p:nvSpPr>
            <p:cNvPr id="547" name="Google Shape;547;p25"/>
            <p:cNvSpPr/>
            <p:nvPr/>
          </p:nvSpPr>
          <p:spPr>
            <a:xfrm>
              <a:off x="1745208" y="839419"/>
              <a:ext cx="174345" cy="174345"/>
            </a:xfrm>
            <a:prstGeom prst="downArrow">
              <a:avLst>
                <a:gd name="adj1" fmla="val 55000"/>
                <a:gd name="adj2" fmla="val 45000"/>
              </a:avLst>
            </a:prstGeom>
            <a:solidFill>
              <a:srgbClr val="FF0000">
                <a:alpha val="89803"/>
              </a:srgbClr>
            </a:solidFill>
            <a:ln w="15875" cap="flat" cmpd="sng">
              <a:solidFill>
                <a:srgbClr val="CBE0F7">
                  <a:alpha val="89803"/>
                </a:srgbClr>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48" name="Google Shape;548;p25"/>
            <p:cNvSpPr txBox="1"/>
            <p:nvPr/>
          </p:nvSpPr>
          <p:spPr>
            <a:xfrm>
              <a:off x="1784436" y="839419"/>
              <a:ext cx="95889" cy="131195"/>
            </a:xfrm>
            <a:prstGeom prst="rect">
              <a:avLst/>
            </a:prstGeom>
            <a:noFill/>
            <a:ln>
              <a:noFill/>
            </a:ln>
          </p:spPr>
          <p:txBody>
            <a:bodyPr spcFirstLastPara="1" wrap="square" lIns="10151" tIns="10151" rIns="10151" bIns="10151" anchor="ctr" anchorCtr="0">
              <a:noAutofit/>
            </a:bodyPr>
            <a:lstStyle/>
            <a:p>
              <a:pPr algn="ctr" defTabSz="914377">
                <a:lnSpc>
                  <a:spcPct val="90000"/>
                </a:lnSpc>
              </a:pPr>
              <a:endParaRPr sz="800">
                <a:latin typeface="Twentieth Century"/>
                <a:ea typeface="Twentieth Century"/>
                <a:cs typeface="Twentieth Century"/>
                <a:sym typeface="Twentieth Century"/>
              </a:endParaRPr>
            </a:p>
          </p:txBody>
        </p:sp>
      </p:grpSp>
      <p:grpSp>
        <p:nvGrpSpPr>
          <p:cNvPr id="549" name="Google Shape;549;p25"/>
          <p:cNvGrpSpPr/>
          <p:nvPr/>
        </p:nvGrpSpPr>
        <p:grpSpPr>
          <a:xfrm>
            <a:off x="5181600" y="1524000"/>
            <a:ext cx="2057400" cy="1219200"/>
            <a:chOff x="0" y="0"/>
            <a:chExt cx="2057400" cy="1219200"/>
          </a:xfrm>
        </p:grpSpPr>
        <p:sp>
          <p:nvSpPr>
            <p:cNvPr id="550" name="Google Shape;550;p25"/>
            <p:cNvSpPr/>
            <p:nvPr/>
          </p:nvSpPr>
          <p:spPr>
            <a:xfrm>
              <a:off x="0" y="0"/>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51" name="Google Shape;551;p25"/>
            <p:cNvSpPr txBox="1"/>
            <p:nvPr/>
          </p:nvSpPr>
          <p:spPr>
            <a:xfrm>
              <a:off x="7856" y="7856"/>
              <a:ext cx="1333820"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Climate and human</a:t>
              </a:r>
              <a:endParaRPr sz="1000">
                <a:solidFill>
                  <a:srgbClr val="FFFFFF"/>
                </a:solidFill>
                <a:latin typeface="Twentieth Century"/>
                <a:ea typeface="Twentieth Century"/>
                <a:cs typeface="Twentieth Century"/>
                <a:sym typeface="Twentieth Century"/>
              </a:endParaRPr>
            </a:p>
          </p:txBody>
        </p:sp>
        <p:sp>
          <p:nvSpPr>
            <p:cNvPr id="552" name="Google Shape;552;p25"/>
            <p:cNvSpPr/>
            <p:nvPr/>
          </p:nvSpPr>
          <p:spPr>
            <a:xfrm>
              <a:off x="137845" y="316992"/>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53" name="Google Shape;553;p25"/>
            <p:cNvSpPr txBox="1"/>
            <p:nvPr/>
          </p:nvSpPr>
          <p:spPr>
            <a:xfrm>
              <a:off x="145701" y="324848"/>
              <a:ext cx="1318016"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Hudson River ecosystem</a:t>
              </a:r>
              <a:endParaRPr sz="1400"/>
            </a:p>
          </p:txBody>
        </p:sp>
        <p:sp>
          <p:nvSpPr>
            <p:cNvPr id="554" name="Google Shape;554;p25"/>
            <p:cNvSpPr/>
            <p:nvPr/>
          </p:nvSpPr>
          <p:spPr>
            <a:xfrm>
              <a:off x="273634" y="633984"/>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55" name="Google Shape;555;p25"/>
            <p:cNvSpPr txBox="1"/>
            <p:nvPr/>
          </p:nvSpPr>
          <p:spPr>
            <a:xfrm>
              <a:off x="281490" y="641840"/>
              <a:ext cx="1320073"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Biological resources</a:t>
              </a:r>
              <a:endParaRPr sz="1400"/>
            </a:p>
          </p:txBody>
        </p:sp>
        <p:sp>
          <p:nvSpPr>
            <p:cNvPr id="556" name="Google Shape;556;p25"/>
            <p:cNvSpPr/>
            <p:nvPr/>
          </p:nvSpPr>
          <p:spPr>
            <a:xfrm>
              <a:off x="411480" y="950976"/>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57" name="Google Shape;557;p25"/>
            <p:cNvSpPr txBox="1"/>
            <p:nvPr/>
          </p:nvSpPr>
          <p:spPr>
            <a:xfrm>
              <a:off x="419336" y="958832"/>
              <a:ext cx="1318016"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Social &amp; economic</a:t>
              </a:r>
              <a:endParaRPr sz="1400"/>
            </a:p>
          </p:txBody>
        </p:sp>
        <p:sp>
          <p:nvSpPr>
            <p:cNvPr id="558" name="Google Shape;558;p25"/>
            <p:cNvSpPr/>
            <p:nvPr/>
          </p:nvSpPr>
          <p:spPr>
            <a:xfrm>
              <a:off x="1471574" y="205435"/>
              <a:ext cx="174345" cy="174345"/>
            </a:xfrm>
            <a:prstGeom prst="downArrow">
              <a:avLst>
                <a:gd name="adj1" fmla="val 55000"/>
                <a:gd name="adj2" fmla="val 45000"/>
              </a:avLst>
            </a:prstGeom>
            <a:solidFill>
              <a:srgbClr val="FF0000">
                <a:alpha val="89803"/>
              </a:srgbClr>
            </a:solidFill>
            <a:ln w="15875" cap="flat" cmpd="sng">
              <a:solidFill>
                <a:srgbClr val="CBE0F7">
                  <a:alpha val="89803"/>
                </a:srgbClr>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59" name="Google Shape;559;p25"/>
            <p:cNvSpPr txBox="1"/>
            <p:nvPr/>
          </p:nvSpPr>
          <p:spPr>
            <a:xfrm>
              <a:off x="1510802" y="205435"/>
              <a:ext cx="95889" cy="131195"/>
            </a:xfrm>
            <a:prstGeom prst="rect">
              <a:avLst/>
            </a:prstGeom>
            <a:noFill/>
            <a:ln>
              <a:noFill/>
            </a:ln>
          </p:spPr>
          <p:txBody>
            <a:bodyPr spcFirstLastPara="1" wrap="square" lIns="10151" tIns="10151" rIns="10151" bIns="10151" anchor="ctr" anchorCtr="0">
              <a:noAutofit/>
            </a:bodyPr>
            <a:lstStyle/>
            <a:p>
              <a:pPr algn="ctr" defTabSz="914377">
                <a:lnSpc>
                  <a:spcPct val="90000"/>
                </a:lnSpc>
              </a:pPr>
              <a:endParaRPr sz="800">
                <a:latin typeface="Twentieth Century"/>
                <a:ea typeface="Twentieth Century"/>
                <a:cs typeface="Twentieth Century"/>
                <a:sym typeface="Twentieth Century"/>
              </a:endParaRPr>
            </a:p>
          </p:txBody>
        </p:sp>
        <p:sp>
          <p:nvSpPr>
            <p:cNvPr id="560" name="Google Shape;560;p25"/>
            <p:cNvSpPr/>
            <p:nvPr/>
          </p:nvSpPr>
          <p:spPr>
            <a:xfrm>
              <a:off x="1609420" y="522427"/>
              <a:ext cx="174345" cy="174345"/>
            </a:xfrm>
            <a:prstGeom prst="downArrow">
              <a:avLst>
                <a:gd name="adj1" fmla="val 55000"/>
                <a:gd name="adj2" fmla="val 45000"/>
              </a:avLst>
            </a:prstGeom>
            <a:solidFill>
              <a:srgbClr val="FF0000">
                <a:alpha val="89803"/>
              </a:srgbClr>
            </a:solidFill>
            <a:ln w="15875" cap="flat" cmpd="sng">
              <a:solidFill>
                <a:srgbClr val="CBE0F7">
                  <a:alpha val="89803"/>
                </a:srgbClr>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61" name="Google Shape;561;p25"/>
            <p:cNvSpPr txBox="1"/>
            <p:nvPr/>
          </p:nvSpPr>
          <p:spPr>
            <a:xfrm>
              <a:off x="1648648" y="522427"/>
              <a:ext cx="95889" cy="131195"/>
            </a:xfrm>
            <a:prstGeom prst="rect">
              <a:avLst/>
            </a:prstGeom>
            <a:noFill/>
            <a:ln>
              <a:noFill/>
            </a:ln>
          </p:spPr>
          <p:txBody>
            <a:bodyPr spcFirstLastPara="1" wrap="square" lIns="10151" tIns="10151" rIns="10151" bIns="10151" anchor="ctr" anchorCtr="0">
              <a:noAutofit/>
            </a:bodyPr>
            <a:lstStyle/>
            <a:p>
              <a:pPr algn="ctr" defTabSz="914377">
                <a:lnSpc>
                  <a:spcPct val="90000"/>
                </a:lnSpc>
              </a:pPr>
              <a:endParaRPr sz="800">
                <a:latin typeface="Twentieth Century"/>
                <a:ea typeface="Twentieth Century"/>
                <a:cs typeface="Twentieth Century"/>
                <a:sym typeface="Twentieth Century"/>
              </a:endParaRPr>
            </a:p>
          </p:txBody>
        </p:sp>
        <p:sp>
          <p:nvSpPr>
            <p:cNvPr id="562" name="Google Shape;562;p25"/>
            <p:cNvSpPr/>
            <p:nvPr/>
          </p:nvSpPr>
          <p:spPr>
            <a:xfrm>
              <a:off x="1745208" y="839419"/>
              <a:ext cx="174345" cy="174345"/>
            </a:xfrm>
            <a:prstGeom prst="downArrow">
              <a:avLst>
                <a:gd name="adj1" fmla="val 55000"/>
                <a:gd name="adj2" fmla="val 45000"/>
              </a:avLst>
            </a:prstGeom>
            <a:solidFill>
              <a:srgbClr val="FF0000">
                <a:alpha val="89803"/>
              </a:srgbClr>
            </a:solidFill>
            <a:ln w="15875" cap="flat" cmpd="sng">
              <a:solidFill>
                <a:srgbClr val="CBE0F7">
                  <a:alpha val="89803"/>
                </a:srgbClr>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63" name="Google Shape;563;p25"/>
            <p:cNvSpPr txBox="1"/>
            <p:nvPr/>
          </p:nvSpPr>
          <p:spPr>
            <a:xfrm>
              <a:off x="1784436" y="839419"/>
              <a:ext cx="95889" cy="131195"/>
            </a:xfrm>
            <a:prstGeom prst="rect">
              <a:avLst/>
            </a:prstGeom>
            <a:noFill/>
            <a:ln>
              <a:noFill/>
            </a:ln>
          </p:spPr>
          <p:txBody>
            <a:bodyPr spcFirstLastPara="1" wrap="square" lIns="10151" tIns="10151" rIns="10151" bIns="10151" anchor="ctr" anchorCtr="0">
              <a:noAutofit/>
            </a:bodyPr>
            <a:lstStyle/>
            <a:p>
              <a:pPr algn="ctr" defTabSz="914377">
                <a:lnSpc>
                  <a:spcPct val="90000"/>
                </a:lnSpc>
              </a:pPr>
              <a:endParaRPr sz="800">
                <a:latin typeface="Twentieth Century"/>
                <a:ea typeface="Twentieth Century"/>
                <a:cs typeface="Twentieth Century"/>
                <a:sym typeface="Twentieth Century"/>
              </a:endParaRPr>
            </a:p>
          </p:txBody>
        </p:sp>
      </p:grpSp>
      <p:grpSp>
        <p:nvGrpSpPr>
          <p:cNvPr id="564" name="Google Shape;564;p25"/>
          <p:cNvGrpSpPr/>
          <p:nvPr/>
        </p:nvGrpSpPr>
        <p:grpSpPr>
          <a:xfrm>
            <a:off x="8305800" y="1752600"/>
            <a:ext cx="2057400" cy="1219200"/>
            <a:chOff x="0" y="0"/>
            <a:chExt cx="2057400" cy="1219200"/>
          </a:xfrm>
        </p:grpSpPr>
        <p:sp>
          <p:nvSpPr>
            <p:cNvPr id="565" name="Google Shape;565;p25"/>
            <p:cNvSpPr/>
            <p:nvPr/>
          </p:nvSpPr>
          <p:spPr>
            <a:xfrm>
              <a:off x="0" y="0"/>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66" name="Google Shape;566;p25"/>
            <p:cNvSpPr txBox="1"/>
            <p:nvPr/>
          </p:nvSpPr>
          <p:spPr>
            <a:xfrm>
              <a:off x="7856" y="7856"/>
              <a:ext cx="1333820"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Climate and human</a:t>
              </a:r>
              <a:endParaRPr sz="1000">
                <a:solidFill>
                  <a:srgbClr val="FFFFFF"/>
                </a:solidFill>
                <a:latin typeface="Twentieth Century"/>
                <a:ea typeface="Twentieth Century"/>
                <a:cs typeface="Twentieth Century"/>
                <a:sym typeface="Twentieth Century"/>
              </a:endParaRPr>
            </a:p>
          </p:txBody>
        </p:sp>
        <p:sp>
          <p:nvSpPr>
            <p:cNvPr id="567" name="Google Shape;567;p25"/>
            <p:cNvSpPr/>
            <p:nvPr/>
          </p:nvSpPr>
          <p:spPr>
            <a:xfrm>
              <a:off x="137845" y="316992"/>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68" name="Google Shape;568;p25"/>
            <p:cNvSpPr txBox="1"/>
            <p:nvPr/>
          </p:nvSpPr>
          <p:spPr>
            <a:xfrm>
              <a:off x="145701" y="324848"/>
              <a:ext cx="1318016"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Hudson River ecosystem</a:t>
              </a:r>
              <a:endParaRPr sz="1400"/>
            </a:p>
          </p:txBody>
        </p:sp>
        <p:sp>
          <p:nvSpPr>
            <p:cNvPr id="569" name="Google Shape;569;p25"/>
            <p:cNvSpPr/>
            <p:nvPr/>
          </p:nvSpPr>
          <p:spPr>
            <a:xfrm>
              <a:off x="273634" y="633984"/>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70" name="Google Shape;570;p25"/>
            <p:cNvSpPr txBox="1"/>
            <p:nvPr/>
          </p:nvSpPr>
          <p:spPr>
            <a:xfrm>
              <a:off x="281490" y="641840"/>
              <a:ext cx="1320073"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Biological resources</a:t>
              </a:r>
              <a:endParaRPr sz="1400"/>
            </a:p>
          </p:txBody>
        </p:sp>
        <p:sp>
          <p:nvSpPr>
            <p:cNvPr id="571" name="Google Shape;571;p25"/>
            <p:cNvSpPr/>
            <p:nvPr/>
          </p:nvSpPr>
          <p:spPr>
            <a:xfrm>
              <a:off x="411480" y="950976"/>
              <a:ext cx="1645920" cy="268224"/>
            </a:xfrm>
            <a:prstGeom prst="roundRect">
              <a:avLst>
                <a:gd name="adj" fmla="val 10000"/>
              </a:avLst>
            </a:prstGeom>
            <a:solidFill>
              <a:srgbClr val="2CA3EE"/>
            </a:solidFill>
            <a:ln w="1587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72" name="Google Shape;572;p25"/>
            <p:cNvSpPr txBox="1"/>
            <p:nvPr/>
          </p:nvSpPr>
          <p:spPr>
            <a:xfrm>
              <a:off x="419336" y="958832"/>
              <a:ext cx="1318016" cy="252512"/>
            </a:xfrm>
            <a:prstGeom prst="rect">
              <a:avLst/>
            </a:prstGeom>
            <a:noFill/>
            <a:ln>
              <a:noFill/>
            </a:ln>
          </p:spPr>
          <p:txBody>
            <a:bodyPr spcFirstLastPara="1" wrap="square" lIns="38100" tIns="38100" rIns="38100" bIns="38100" anchor="ctr" anchorCtr="0">
              <a:noAutofit/>
            </a:bodyPr>
            <a:lstStyle/>
            <a:p>
              <a:pPr defTabSz="914377">
                <a:lnSpc>
                  <a:spcPct val="90000"/>
                </a:lnSpc>
              </a:pPr>
              <a:r>
                <a:rPr lang="en-US" sz="1000">
                  <a:solidFill>
                    <a:srgbClr val="FFFFFF"/>
                  </a:solidFill>
                  <a:latin typeface="Twentieth Century"/>
                  <a:ea typeface="Twentieth Century"/>
                  <a:cs typeface="Twentieth Century"/>
                  <a:sym typeface="Twentieth Century"/>
                </a:rPr>
                <a:t>Social &amp; economic</a:t>
              </a:r>
              <a:endParaRPr sz="1400"/>
            </a:p>
          </p:txBody>
        </p:sp>
        <p:sp>
          <p:nvSpPr>
            <p:cNvPr id="573" name="Google Shape;573;p25"/>
            <p:cNvSpPr/>
            <p:nvPr/>
          </p:nvSpPr>
          <p:spPr>
            <a:xfrm>
              <a:off x="1471574" y="205435"/>
              <a:ext cx="174345" cy="174345"/>
            </a:xfrm>
            <a:prstGeom prst="downArrow">
              <a:avLst>
                <a:gd name="adj1" fmla="val 55000"/>
                <a:gd name="adj2" fmla="val 45000"/>
              </a:avLst>
            </a:prstGeom>
            <a:solidFill>
              <a:srgbClr val="FF0000">
                <a:alpha val="89803"/>
              </a:srgbClr>
            </a:solidFill>
            <a:ln w="15875" cap="flat" cmpd="sng">
              <a:solidFill>
                <a:srgbClr val="CBE0F7">
                  <a:alpha val="89803"/>
                </a:srgbClr>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74" name="Google Shape;574;p25"/>
            <p:cNvSpPr txBox="1"/>
            <p:nvPr/>
          </p:nvSpPr>
          <p:spPr>
            <a:xfrm>
              <a:off x="1510802" y="205435"/>
              <a:ext cx="95889" cy="131195"/>
            </a:xfrm>
            <a:prstGeom prst="rect">
              <a:avLst/>
            </a:prstGeom>
            <a:noFill/>
            <a:ln>
              <a:noFill/>
            </a:ln>
          </p:spPr>
          <p:txBody>
            <a:bodyPr spcFirstLastPara="1" wrap="square" lIns="10151" tIns="10151" rIns="10151" bIns="10151" anchor="ctr" anchorCtr="0">
              <a:noAutofit/>
            </a:bodyPr>
            <a:lstStyle/>
            <a:p>
              <a:pPr algn="ctr" defTabSz="914377">
                <a:lnSpc>
                  <a:spcPct val="90000"/>
                </a:lnSpc>
              </a:pPr>
              <a:endParaRPr sz="800">
                <a:latin typeface="Twentieth Century"/>
                <a:ea typeface="Twentieth Century"/>
                <a:cs typeface="Twentieth Century"/>
                <a:sym typeface="Twentieth Century"/>
              </a:endParaRPr>
            </a:p>
          </p:txBody>
        </p:sp>
        <p:sp>
          <p:nvSpPr>
            <p:cNvPr id="575" name="Google Shape;575;p25"/>
            <p:cNvSpPr/>
            <p:nvPr/>
          </p:nvSpPr>
          <p:spPr>
            <a:xfrm>
              <a:off x="1609420" y="522427"/>
              <a:ext cx="174345" cy="174345"/>
            </a:xfrm>
            <a:prstGeom prst="downArrow">
              <a:avLst>
                <a:gd name="adj1" fmla="val 55000"/>
                <a:gd name="adj2" fmla="val 45000"/>
              </a:avLst>
            </a:prstGeom>
            <a:solidFill>
              <a:srgbClr val="FF0000">
                <a:alpha val="89803"/>
              </a:srgbClr>
            </a:solidFill>
            <a:ln w="15875" cap="flat" cmpd="sng">
              <a:solidFill>
                <a:srgbClr val="CBE0F7">
                  <a:alpha val="89803"/>
                </a:srgbClr>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76" name="Google Shape;576;p25"/>
            <p:cNvSpPr txBox="1"/>
            <p:nvPr/>
          </p:nvSpPr>
          <p:spPr>
            <a:xfrm>
              <a:off x="1648648" y="522427"/>
              <a:ext cx="95889" cy="131195"/>
            </a:xfrm>
            <a:prstGeom prst="rect">
              <a:avLst/>
            </a:prstGeom>
            <a:noFill/>
            <a:ln>
              <a:noFill/>
            </a:ln>
          </p:spPr>
          <p:txBody>
            <a:bodyPr spcFirstLastPara="1" wrap="square" lIns="10151" tIns="10151" rIns="10151" bIns="10151" anchor="ctr" anchorCtr="0">
              <a:noAutofit/>
            </a:bodyPr>
            <a:lstStyle/>
            <a:p>
              <a:pPr algn="ctr" defTabSz="914377">
                <a:lnSpc>
                  <a:spcPct val="90000"/>
                </a:lnSpc>
              </a:pPr>
              <a:endParaRPr sz="800">
                <a:latin typeface="Twentieth Century"/>
                <a:ea typeface="Twentieth Century"/>
                <a:cs typeface="Twentieth Century"/>
                <a:sym typeface="Twentieth Century"/>
              </a:endParaRPr>
            </a:p>
          </p:txBody>
        </p:sp>
        <p:sp>
          <p:nvSpPr>
            <p:cNvPr id="577" name="Google Shape;577;p25"/>
            <p:cNvSpPr/>
            <p:nvPr/>
          </p:nvSpPr>
          <p:spPr>
            <a:xfrm>
              <a:off x="1745208" y="839419"/>
              <a:ext cx="174345" cy="174345"/>
            </a:xfrm>
            <a:prstGeom prst="downArrow">
              <a:avLst>
                <a:gd name="adj1" fmla="val 55000"/>
                <a:gd name="adj2" fmla="val 45000"/>
              </a:avLst>
            </a:prstGeom>
            <a:solidFill>
              <a:srgbClr val="FF0000">
                <a:alpha val="89803"/>
              </a:srgbClr>
            </a:solidFill>
            <a:ln w="15875" cap="flat" cmpd="sng">
              <a:solidFill>
                <a:srgbClr val="CBE0F7">
                  <a:alpha val="89803"/>
                </a:srgbClr>
              </a:solidFill>
              <a:prstDash val="solid"/>
              <a:round/>
              <a:headEnd type="none" w="sm" len="sm"/>
              <a:tailEnd type="none" w="sm" len="sm"/>
            </a:ln>
          </p:spPr>
          <p:txBody>
            <a:bodyPr spcFirstLastPara="1" wrap="square" lIns="91425" tIns="91425" rIns="91425" bIns="91425" anchor="ctr" anchorCtr="0">
              <a:noAutofit/>
            </a:bodyPr>
            <a:lstStyle/>
            <a:p>
              <a:pPr defTabSz="914377"/>
              <a:endParaRPr sz="1400"/>
            </a:p>
          </p:txBody>
        </p:sp>
        <p:sp>
          <p:nvSpPr>
            <p:cNvPr id="578" name="Google Shape;578;p25"/>
            <p:cNvSpPr txBox="1"/>
            <p:nvPr/>
          </p:nvSpPr>
          <p:spPr>
            <a:xfrm>
              <a:off x="1784436" y="839419"/>
              <a:ext cx="95889" cy="131195"/>
            </a:xfrm>
            <a:prstGeom prst="rect">
              <a:avLst/>
            </a:prstGeom>
            <a:noFill/>
            <a:ln>
              <a:noFill/>
            </a:ln>
          </p:spPr>
          <p:txBody>
            <a:bodyPr spcFirstLastPara="1" wrap="square" lIns="10151" tIns="10151" rIns="10151" bIns="10151" anchor="ctr" anchorCtr="0">
              <a:noAutofit/>
            </a:bodyPr>
            <a:lstStyle/>
            <a:p>
              <a:pPr algn="ctr" defTabSz="914377">
                <a:lnSpc>
                  <a:spcPct val="90000"/>
                </a:lnSpc>
              </a:pPr>
              <a:endParaRPr sz="800">
                <a:latin typeface="Twentieth Century"/>
                <a:ea typeface="Twentieth Century"/>
                <a:cs typeface="Twentieth Century"/>
                <a:sym typeface="Twentieth Century"/>
              </a:endParaRPr>
            </a:p>
          </p:txBody>
        </p:sp>
      </p:grpSp>
      <p:sp>
        <p:nvSpPr>
          <p:cNvPr id="579" name="Google Shape;579;p25"/>
          <p:cNvSpPr/>
          <p:nvPr/>
        </p:nvSpPr>
        <p:spPr>
          <a:xfrm rot="5400000">
            <a:off x="6134100" y="2705100"/>
            <a:ext cx="381000" cy="609600"/>
          </a:xfrm>
          <a:prstGeom prst="rightArrow">
            <a:avLst>
              <a:gd name="adj1" fmla="val 50000"/>
              <a:gd name="adj2" fmla="val 50000"/>
            </a:avLst>
          </a:prstGeom>
          <a:solidFill>
            <a:schemeClr val="accent1"/>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buSzPts val="1800"/>
            </a:pPr>
            <a:endParaRPr>
              <a:solidFill>
                <a:srgbClr val="FFFFFF"/>
              </a:solidFill>
              <a:latin typeface="Calibri"/>
              <a:ea typeface="Calibri"/>
              <a:cs typeface="Calibri"/>
              <a:sym typeface="Calibri"/>
            </a:endParaRPr>
          </a:p>
        </p:txBody>
      </p:sp>
      <p:sp>
        <p:nvSpPr>
          <p:cNvPr id="580" name="Google Shape;580;p25"/>
          <p:cNvSpPr/>
          <p:nvPr/>
        </p:nvSpPr>
        <p:spPr>
          <a:xfrm>
            <a:off x="7848601" y="6056680"/>
            <a:ext cx="3586655" cy="646290"/>
          </a:xfrm>
          <a:prstGeom prst="rect">
            <a:avLst/>
          </a:prstGeom>
          <a:noFill/>
          <a:ln>
            <a:noFill/>
          </a:ln>
        </p:spPr>
        <p:txBody>
          <a:bodyPr spcFirstLastPara="1" wrap="square" lIns="91425" tIns="45700" rIns="91425" bIns="45700" anchor="t" anchorCtr="0">
            <a:spAutoFit/>
          </a:bodyPr>
          <a:lstStyle/>
          <a:p>
            <a:pPr defTabSz="914377"/>
            <a:r>
              <a:rPr lang="en-US" b="1" u="sng" dirty="0">
                <a:solidFill>
                  <a:srgbClr val="FF0000"/>
                </a:solidFill>
              </a:rPr>
              <a:t>Outreach, stakeholder engagement and education</a:t>
            </a:r>
            <a:endParaRPr sz="1400" dirty="0"/>
          </a:p>
        </p:txBody>
      </p:sp>
      <p:sp>
        <p:nvSpPr>
          <p:cNvPr id="581" name="Google Shape;581;p25"/>
          <p:cNvSpPr/>
          <p:nvPr/>
        </p:nvSpPr>
        <p:spPr>
          <a:xfrm>
            <a:off x="5257800" y="6019801"/>
            <a:ext cx="2362200" cy="646290"/>
          </a:xfrm>
          <a:prstGeom prst="rect">
            <a:avLst/>
          </a:prstGeom>
          <a:noFill/>
          <a:ln>
            <a:noFill/>
          </a:ln>
        </p:spPr>
        <p:txBody>
          <a:bodyPr spcFirstLastPara="1" wrap="square" lIns="91425" tIns="45700" rIns="91425" bIns="45700" anchor="t" anchorCtr="0">
            <a:spAutoFit/>
          </a:bodyPr>
          <a:lstStyle/>
          <a:p>
            <a:pPr defTabSz="914377"/>
            <a:r>
              <a:rPr lang="en-US" b="1" u="sng">
                <a:solidFill>
                  <a:srgbClr val="FF0000"/>
                </a:solidFill>
              </a:rPr>
              <a:t>Protected species &amp; area management</a:t>
            </a:r>
            <a:endParaRPr sz="1400"/>
          </a:p>
        </p:txBody>
      </p:sp>
      <p:sp>
        <p:nvSpPr>
          <p:cNvPr id="582" name="Google Shape;582;p25"/>
          <p:cNvSpPr/>
          <p:nvPr/>
        </p:nvSpPr>
        <p:spPr>
          <a:xfrm>
            <a:off x="7772400" y="6056680"/>
            <a:ext cx="3273973" cy="648920"/>
          </a:xfrm>
          <a:prstGeom prst="roundRect">
            <a:avLst>
              <a:gd name="adj" fmla="val 16667"/>
            </a:avLst>
          </a:prstGeom>
          <a:no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buSzPts val="1800"/>
            </a:pPr>
            <a:endParaRPr>
              <a:solidFill>
                <a:srgbClr val="FFFFFF"/>
              </a:solidFill>
              <a:latin typeface="Calibri"/>
              <a:ea typeface="Calibri"/>
              <a:cs typeface="Calibri"/>
              <a:sym typeface="Calibri"/>
            </a:endParaRPr>
          </a:p>
        </p:txBody>
      </p:sp>
      <p:sp>
        <p:nvSpPr>
          <p:cNvPr id="583" name="Google Shape;583;p25"/>
          <p:cNvSpPr/>
          <p:nvPr/>
        </p:nvSpPr>
        <p:spPr>
          <a:xfrm>
            <a:off x="5257800" y="6019800"/>
            <a:ext cx="2286000" cy="685800"/>
          </a:xfrm>
          <a:prstGeom prst="roundRect">
            <a:avLst>
              <a:gd name="adj" fmla="val 16667"/>
            </a:avLst>
          </a:prstGeom>
          <a:no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buSzPts val="1800"/>
            </a:pPr>
            <a:endParaRPr>
              <a:solidFill>
                <a:srgbClr val="FFFFFF"/>
              </a:solidFill>
              <a:latin typeface="Calibri"/>
              <a:ea typeface="Calibri"/>
              <a:cs typeface="Calibri"/>
              <a:sym typeface="Calibri"/>
            </a:endParaRPr>
          </a:p>
        </p:txBody>
      </p:sp>
      <p:sp>
        <p:nvSpPr>
          <p:cNvPr id="584" name="Google Shape;584;p25"/>
          <p:cNvSpPr txBox="1"/>
          <p:nvPr/>
        </p:nvSpPr>
        <p:spPr>
          <a:xfrm>
            <a:off x="8115300" y="4762500"/>
            <a:ext cx="2438400" cy="990600"/>
          </a:xfrm>
          <a:prstGeom prst="rect">
            <a:avLst/>
          </a:prstGeom>
          <a:noFill/>
          <a:ln>
            <a:noFill/>
          </a:ln>
        </p:spPr>
        <p:txBody>
          <a:bodyPr spcFirstLastPara="1" wrap="square" lIns="91425" tIns="45700" rIns="91425" bIns="45700" anchor="t" anchorCtr="0">
            <a:noAutofit/>
          </a:bodyPr>
          <a:lstStyle/>
          <a:p>
            <a:pPr algn="ctr" defTabSz="914377"/>
            <a:r>
              <a:rPr lang="en-US" sz="2400" i="1" u="sng">
                <a:latin typeface="Calibri"/>
                <a:ea typeface="Calibri"/>
                <a:cs typeface="Calibri"/>
                <a:sym typeface="Calibri"/>
              </a:rPr>
              <a:t>Time scales: Seasonal, </a:t>
            </a:r>
            <a:r>
              <a:rPr lang="en-US" sz="2400" i="1">
                <a:latin typeface="Calibri"/>
                <a:ea typeface="Calibri"/>
                <a:cs typeface="Calibri"/>
                <a:sym typeface="Calibri"/>
              </a:rPr>
              <a:t>annual to decadal</a:t>
            </a:r>
            <a:endParaRPr sz="1400"/>
          </a:p>
        </p:txBody>
      </p:sp>
      <p:sp>
        <p:nvSpPr>
          <p:cNvPr id="585" name="Google Shape;585;p25"/>
          <p:cNvSpPr/>
          <p:nvPr/>
        </p:nvSpPr>
        <p:spPr>
          <a:xfrm>
            <a:off x="1828800" y="4648200"/>
            <a:ext cx="2819400" cy="1219200"/>
          </a:xfrm>
          <a:prstGeom prst="cloud">
            <a:avLst/>
          </a:prstGeom>
          <a:no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endParaRPr>
              <a:solidFill>
                <a:srgbClr val="FFFFFF"/>
              </a:solidFill>
              <a:latin typeface="Calibri"/>
              <a:ea typeface="Calibri"/>
              <a:cs typeface="Calibri"/>
              <a:sym typeface="Calibri"/>
            </a:endParaRPr>
          </a:p>
        </p:txBody>
      </p:sp>
      <p:sp>
        <p:nvSpPr>
          <p:cNvPr id="586" name="Google Shape;586;p25"/>
          <p:cNvSpPr/>
          <p:nvPr/>
        </p:nvSpPr>
        <p:spPr>
          <a:xfrm>
            <a:off x="7924800" y="4648200"/>
            <a:ext cx="2590800" cy="1219200"/>
          </a:xfrm>
          <a:prstGeom prst="cloud">
            <a:avLst/>
          </a:prstGeom>
          <a:no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endParaRPr>
              <a:solidFill>
                <a:srgbClr val="FFFFFF"/>
              </a:solidFill>
              <a:latin typeface="Calibri"/>
              <a:ea typeface="Calibri"/>
              <a:cs typeface="Calibri"/>
              <a:sym typeface="Calibri"/>
            </a:endParaRPr>
          </a:p>
        </p:txBody>
      </p:sp>
      <p:cxnSp>
        <p:nvCxnSpPr>
          <p:cNvPr id="587" name="Google Shape;587;p25"/>
          <p:cNvCxnSpPr>
            <a:endCxn id="583" idx="0"/>
          </p:cNvCxnSpPr>
          <p:nvPr/>
        </p:nvCxnSpPr>
        <p:spPr>
          <a:xfrm>
            <a:off x="6400800" y="5562600"/>
            <a:ext cx="0" cy="457200"/>
          </a:xfrm>
          <a:prstGeom prst="straightConnector1">
            <a:avLst/>
          </a:prstGeom>
          <a:noFill/>
          <a:ln w="57150" cap="flat" cmpd="sng">
            <a:solidFill>
              <a:srgbClr val="FF0000"/>
            </a:solidFill>
            <a:prstDash val="solid"/>
            <a:round/>
            <a:headEnd type="none" w="sm" len="sm"/>
            <a:tailEnd type="stealth" w="med" len="med"/>
          </a:ln>
        </p:spPr>
      </p:cxnSp>
      <p:cxnSp>
        <p:nvCxnSpPr>
          <p:cNvPr id="588" name="Google Shape;588;p25"/>
          <p:cNvCxnSpPr/>
          <p:nvPr/>
        </p:nvCxnSpPr>
        <p:spPr>
          <a:xfrm flipH="1">
            <a:off x="4953000" y="5562600"/>
            <a:ext cx="1371600" cy="457200"/>
          </a:xfrm>
          <a:prstGeom prst="straightConnector1">
            <a:avLst/>
          </a:prstGeom>
          <a:noFill/>
          <a:ln w="57150" cap="flat" cmpd="sng">
            <a:solidFill>
              <a:srgbClr val="FF0000"/>
            </a:solidFill>
            <a:prstDash val="solid"/>
            <a:round/>
            <a:headEnd type="none" w="sm" len="sm"/>
            <a:tailEnd type="stealth" w="med" len="med"/>
          </a:ln>
        </p:spPr>
      </p:cxnSp>
      <p:cxnSp>
        <p:nvCxnSpPr>
          <p:cNvPr id="589" name="Google Shape;589;p25"/>
          <p:cNvCxnSpPr/>
          <p:nvPr/>
        </p:nvCxnSpPr>
        <p:spPr>
          <a:xfrm>
            <a:off x="6477000" y="5562600"/>
            <a:ext cx="1371600" cy="457200"/>
          </a:xfrm>
          <a:prstGeom prst="straightConnector1">
            <a:avLst/>
          </a:prstGeom>
          <a:noFill/>
          <a:ln w="57150" cap="flat" cmpd="sng">
            <a:solidFill>
              <a:srgbClr val="FF0000"/>
            </a:solidFill>
            <a:prstDash val="solid"/>
            <a:round/>
            <a:headEnd type="none" w="sm" len="sm"/>
            <a:tailEnd type="stealth" w="med" len="med"/>
          </a:ln>
        </p:spPr>
      </p:cxnSp>
      <p:sp>
        <p:nvSpPr>
          <p:cNvPr id="590" name="Google Shape;590;p25"/>
          <p:cNvSpPr/>
          <p:nvPr/>
        </p:nvSpPr>
        <p:spPr>
          <a:xfrm>
            <a:off x="0" y="14737"/>
            <a:ext cx="12192000" cy="823465"/>
          </a:xfrm>
          <a:prstGeom prst="rect">
            <a:avLst/>
          </a:prstGeom>
          <a:solidFill>
            <a:schemeClr val="dk2"/>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buSzPts val="1800"/>
            </a:pPr>
            <a:endParaRPr>
              <a:solidFill>
                <a:srgbClr val="FFFFFF"/>
              </a:solidFill>
              <a:latin typeface="Calibri"/>
              <a:ea typeface="Calibri"/>
              <a:cs typeface="Calibri"/>
              <a:sym typeface="Calibri"/>
            </a:endParaRPr>
          </a:p>
        </p:txBody>
      </p:sp>
      <p:sp>
        <p:nvSpPr>
          <p:cNvPr id="591" name="Google Shape;591;p25"/>
          <p:cNvSpPr/>
          <p:nvPr/>
        </p:nvSpPr>
        <p:spPr>
          <a:xfrm rot="10800000">
            <a:off x="8001000" y="3124200"/>
            <a:ext cx="1143000" cy="1371600"/>
          </a:xfrm>
          <a:prstGeom prst="bentArrow">
            <a:avLst>
              <a:gd name="adj1" fmla="val 23824"/>
              <a:gd name="adj2" fmla="val 27058"/>
              <a:gd name="adj3" fmla="val 25000"/>
              <a:gd name="adj4" fmla="val 48707"/>
            </a:avLst>
          </a:prstGeom>
          <a:solidFill>
            <a:schemeClr val="accent1"/>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endParaRPr>
              <a:latin typeface="Calibri"/>
              <a:ea typeface="Calibri"/>
              <a:cs typeface="Calibri"/>
              <a:sym typeface="Calibri"/>
            </a:endParaRPr>
          </a:p>
        </p:txBody>
      </p:sp>
      <p:sp>
        <p:nvSpPr>
          <p:cNvPr id="592" name="Google Shape;592;p25"/>
          <p:cNvSpPr/>
          <p:nvPr/>
        </p:nvSpPr>
        <p:spPr>
          <a:xfrm rot="10800000" flipH="1">
            <a:off x="3581400" y="3124200"/>
            <a:ext cx="1143000" cy="1371600"/>
          </a:xfrm>
          <a:prstGeom prst="bentArrow">
            <a:avLst>
              <a:gd name="adj1" fmla="val 23824"/>
              <a:gd name="adj2" fmla="val 27058"/>
              <a:gd name="adj3" fmla="val 25000"/>
              <a:gd name="adj4" fmla="val 48707"/>
            </a:avLst>
          </a:prstGeom>
          <a:solidFill>
            <a:schemeClr val="accent1"/>
          </a:solidFill>
          <a:ln w="15875" cap="flat" cmpd="sng">
            <a:solidFill>
              <a:srgbClr val="2276AD"/>
            </a:solidFill>
            <a:prstDash val="solid"/>
            <a:round/>
            <a:headEnd type="none" w="sm" len="sm"/>
            <a:tailEnd type="none" w="sm" len="sm"/>
          </a:ln>
        </p:spPr>
        <p:txBody>
          <a:bodyPr spcFirstLastPara="1" wrap="square" lIns="91425" tIns="45700" rIns="91425" bIns="45700" anchor="ctr" anchorCtr="0">
            <a:noAutofit/>
          </a:bodyPr>
          <a:lstStyle/>
          <a:p>
            <a:pPr algn="ctr" defTabSz="914377"/>
            <a:endParaRPr>
              <a:latin typeface="Calibri"/>
              <a:ea typeface="Calibri"/>
              <a:cs typeface="Calibri"/>
              <a:sym typeface="Calibri"/>
            </a:endParaRPr>
          </a:p>
        </p:txBody>
      </p:sp>
      <p:sp>
        <p:nvSpPr>
          <p:cNvPr id="593" name="Google Shape;593;p25"/>
          <p:cNvSpPr/>
          <p:nvPr/>
        </p:nvSpPr>
        <p:spPr>
          <a:xfrm>
            <a:off x="0" y="103128"/>
            <a:ext cx="12087779" cy="430847"/>
          </a:xfrm>
          <a:prstGeom prst="rect">
            <a:avLst/>
          </a:prstGeom>
          <a:noFill/>
          <a:ln>
            <a:noFill/>
          </a:ln>
        </p:spPr>
        <p:txBody>
          <a:bodyPr spcFirstLastPara="1" wrap="square" lIns="91425" tIns="45700" rIns="91425" bIns="45700" anchor="t" anchorCtr="0">
            <a:spAutoFit/>
          </a:bodyPr>
          <a:lstStyle/>
          <a:p>
            <a:pPr algn="ctr" defTabSz="914377"/>
            <a:r>
              <a:rPr lang="en-US" sz="2200" b="1" u="sng" dirty="0">
                <a:solidFill>
                  <a:srgbClr val="FFFFFF"/>
                </a:solidFill>
                <a:latin typeface="Times New Roman"/>
                <a:ea typeface="Times New Roman"/>
                <a:cs typeface="Times New Roman"/>
                <a:sym typeface="Times New Roman"/>
              </a:rPr>
              <a:t>Address Challenges in Monitoring and Managing a Changing Hudson River Ecosystem </a:t>
            </a:r>
            <a:r>
              <a:rPr lang="en-US" sz="2200" b="1" u="sng" dirty="0" smtClean="0">
                <a:solidFill>
                  <a:srgbClr val="FFFFFF"/>
                </a:solidFill>
                <a:latin typeface="Times New Roman"/>
                <a:ea typeface="Times New Roman"/>
                <a:cs typeface="Times New Roman"/>
                <a:sym typeface="Times New Roman"/>
              </a:rPr>
              <a:t> </a:t>
            </a:r>
            <a:endParaRPr sz="1400" dirty="0"/>
          </a:p>
        </p:txBody>
      </p:sp>
    </p:spTree>
    <p:extLst>
      <p:ext uri="{BB962C8B-B14F-4D97-AF65-F5344CB8AC3E}">
        <p14:creationId xmlns:p14="http://schemas.microsoft.com/office/powerpoint/2010/main" val="208878065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20"/>
          <p:cNvSpPr txBox="1">
            <a:spLocks noGrp="1"/>
          </p:cNvSpPr>
          <p:nvPr>
            <p:ph type="title"/>
          </p:nvPr>
        </p:nvSpPr>
        <p:spPr>
          <a:xfrm>
            <a:off x="415600" y="121767"/>
            <a:ext cx="11360800" cy="943200"/>
          </a:xfrm>
          <a:prstGeom prst="rect">
            <a:avLst/>
          </a:prstGeom>
        </p:spPr>
        <p:txBody>
          <a:bodyPr spcFirstLastPara="1" wrap="square" lIns="121900" tIns="121900" rIns="121900" bIns="121900" anchor="t" anchorCtr="0">
            <a:normAutofit/>
          </a:bodyPr>
          <a:lstStyle/>
          <a:p>
            <a:pPr algn="ctr"/>
            <a:r>
              <a:rPr lang="en-US" dirty="0" smtClean="0"/>
              <a:t>Peer reviewed publications</a:t>
            </a:r>
            <a:endParaRPr dirty="0"/>
          </a:p>
        </p:txBody>
      </p:sp>
      <p:sp>
        <p:nvSpPr>
          <p:cNvPr id="116" name="Google Shape;116;p20"/>
          <p:cNvSpPr txBox="1">
            <a:spLocks noGrp="1"/>
          </p:cNvSpPr>
          <p:nvPr>
            <p:ph type="body" idx="1"/>
          </p:nvPr>
        </p:nvSpPr>
        <p:spPr>
          <a:xfrm>
            <a:off x="227798" y="811808"/>
            <a:ext cx="11452925" cy="5883959"/>
          </a:xfrm>
          <a:prstGeom prst="rect">
            <a:avLst/>
          </a:prstGeom>
        </p:spPr>
        <p:txBody>
          <a:bodyPr spcFirstLastPara="1" wrap="square" lIns="121900" tIns="121900" rIns="121900" bIns="121900" anchor="t" anchorCtr="0">
            <a:noAutofit/>
          </a:bodyPr>
          <a:lstStyle/>
          <a:p>
            <a:pPr>
              <a:lnSpc>
                <a:spcPct val="100000"/>
              </a:lnSpc>
            </a:pPr>
            <a:r>
              <a:rPr lang="en-US" sz="2000" dirty="0" smtClean="0">
                <a:latin typeface="Times New Roman" panose="02020603050405020304" pitchFamily="18" charset="0"/>
                <a:cs typeface="Times New Roman" panose="02020603050405020304" pitchFamily="18" charset="0"/>
              </a:rPr>
              <a:t>*Chang</a:t>
            </a:r>
            <a:r>
              <a:rPr lang="en-US" sz="2000" dirty="0">
                <a:latin typeface="Times New Roman" panose="02020603050405020304" pitchFamily="18" charset="0"/>
                <a:cs typeface="Times New Roman" panose="02020603050405020304" pitchFamily="18" charset="0"/>
              </a:rPr>
              <a:t>, H., K. </a:t>
            </a:r>
            <a:r>
              <a:rPr lang="en-US" sz="2000" dirty="0" err="1">
                <a:latin typeface="Times New Roman" panose="02020603050405020304" pitchFamily="18" charset="0"/>
                <a:cs typeface="Times New Roman" panose="02020603050405020304" pitchFamily="18" charset="0"/>
              </a:rPr>
              <a:t>McKown</a:t>
            </a:r>
            <a:r>
              <a:rPr lang="en-US" sz="2000" dirty="0">
                <a:latin typeface="Times New Roman" panose="02020603050405020304" pitchFamily="18" charset="0"/>
                <a:cs typeface="Times New Roman" panose="02020603050405020304" pitchFamily="18" charset="0"/>
              </a:rPr>
              <a:t>, and Y. Chen. 2023. A long-term </a:t>
            </a:r>
            <a:r>
              <a:rPr lang="en-US" sz="2000" dirty="0" err="1">
                <a:latin typeface="Times New Roman" panose="02020603050405020304" pitchFamily="18" charset="0"/>
                <a:cs typeface="Times New Roman" panose="02020603050405020304" pitchFamily="18" charset="0"/>
              </a:rPr>
              <a:t>ichthyoplankton</a:t>
            </a:r>
            <a:r>
              <a:rPr lang="en-US" sz="2000" dirty="0">
                <a:latin typeface="Times New Roman" panose="02020603050405020304" pitchFamily="18" charset="0"/>
                <a:cs typeface="Times New Roman" panose="02020603050405020304" pitchFamily="18" charset="0"/>
              </a:rPr>
              <a:t> monitoring program suggests climate-induced environmental variabilities changed fish communities in the Hudson River estuary.  </a:t>
            </a:r>
            <a:r>
              <a:rPr lang="en-US" sz="2000" i="1" u="sng" dirty="0">
                <a:latin typeface="Times New Roman" panose="02020603050405020304" pitchFamily="18" charset="0"/>
                <a:cs typeface="Times New Roman" panose="02020603050405020304" pitchFamily="18" charset="0"/>
              </a:rPr>
              <a:t>Frontier in Marine Sciences Volume 9 - 2022 | </a:t>
            </a:r>
            <a:r>
              <a:rPr lang="en-US" sz="2000" i="1" u="sng" dirty="0">
                <a:latin typeface="Times New Roman" panose="02020603050405020304" pitchFamily="18" charset="0"/>
                <a:cs typeface="Times New Roman" panose="02020603050405020304" pitchFamily="18" charset="0"/>
                <a:hlinkClick r:id="rId3"/>
              </a:rPr>
              <a:t>https://doi.org/10.3389/fmars.2022.1077997</a:t>
            </a:r>
            <a:endParaRPr lang="en-US" sz="2000" dirty="0">
              <a:latin typeface="Times New Roman" panose="02020603050405020304" pitchFamily="18" charset="0"/>
              <a:cs typeface="Times New Roman" panose="02020603050405020304" pitchFamily="18" charset="0"/>
            </a:endParaRPr>
          </a:p>
          <a:p>
            <a:pPr>
              <a:lnSpc>
                <a:spcPct val="100000"/>
              </a:lnSpc>
            </a:pPr>
            <a:r>
              <a:rPr lang="en-US" sz="2000" dirty="0" smtClean="0">
                <a:latin typeface="Times New Roman" panose="02020603050405020304" pitchFamily="18" charset="0"/>
                <a:cs typeface="Times New Roman" panose="02020603050405020304" pitchFamily="18" charset="0"/>
              </a:rPr>
              <a:t>*Pan</a:t>
            </a:r>
            <a:r>
              <a:rPr lang="en-US" sz="2000" dirty="0">
                <a:latin typeface="Times New Roman" panose="02020603050405020304" pitchFamily="18" charset="0"/>
                <a:cs typeface="Times New Roman" panose="02020603050405020304" pitchFamily="18" charset="0"/>
              </a:rPr>
              <a:t>, X., </a:t>
            </a:r>
            <a:r>
              <a:rPr lang="en-US" sz="2000" dirty="0" smtClean="0">
                <a:latin typeface="Times New Roman" panose="02020603050405020304" pitchFamily="18" charset="0"/>
                <a:cs typeface="Times New Roman" panose="02020603050405020304" pitchFamily="18" charset="0"/>
              </a:rPr>
              <a:t>S</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*Arsenault</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Rokosz</a:t>
            </a:r>
            <a:r>
              <a:rPr lang="en-US" sz="2000" dirty="0">
                <a:latin typeface="Times New Roman" panose="02020603050405020304" pitchFamily="18" charset="0"/>
                <a:cs typeface="Times New Roman" panose="02020603050405020304" pitchFamily="18" charset="0"/>
              </a:rPr>
              <a:t>, and Y. Chen. 2023. Spatial variability in the responses of striped bass spawning phenology to climate-induced environmental change. </a:t>
            </a:r>
            <a:r>
              <a:rPr lang="en-US" sz="2000" i="1" u="sng" dirty="0">
                <a:latin typeface="Times New Roman" panose="02020603050405020304" pitchFamily="18" charset="0"/>
                <a:cs typeface="Times New Roman" panose="02020603050405020304" pitchFamily="18" charset="0"/>
              </a:rPr>
              <a:t>Global Ecology and Conservation </a:t>
            </a:r>
            <a:r>
              <a:rPr lang="en-US" sz="2000" i="1" u="sng" dirty="0">
                <a:latin typeface="Times New Roman" panose="02020603050405020304" pitchFamily="18" charset="0"/>
                <a:cs typeface="Times New Roman" panose="02020603050405020304" pitchFamily="18" charset="0"/>
                <a:hlinkClick r:id="rId4" tooltip="Persistent link using digital object identifier"/>
              </a:rPr>
              <a:t>https://doi.org/10.1016/j.gecco.2023.e02405</a:t>
            </a:r>
            <a:endParaRPr lang="en-US" sz="2000" dirty="0">
              <a:latin typeface="Times New Roman" panose="02020603050405020304" pitchFamily="18" charset="0"/>
              <a:cs typeface="Times New Roman" panose="02020603050405020304" pitchFamily="18" charset="0"/>
            </a:endParaRPr>
          </a:p>
          <a:p>
            <a:pPr>
              <a:lnSpc>
                <a:spcPct val="100000"/>
              </a:lnSpc>
            </a:pPr>
            <a:r>
              <a:rPr lang="en-US" sz="2000" dirty="0" smtClean="0">
                <a:latin typeface="Times New Roman" panose="02020603050405020304" pitchFamily="18" charset="0"/>
                <a:cs typeface="Times New Roman" panose="02020603050405020304" pitchFamily="18" charset="0"/>
              </a:rPr>
              <a:t>*Chang</a:t>
            </a:r>
            <a:r>
              <a:rPr lang="en-US" sz="2000" dirty="0">
                <a:latin typeface="Times New Roman" panose="02020603050405020304" pitchFamily="18" charset="0"/>
                <a:cs typeface="Times New Roman" panose="02020603050405020304" pitchFamily="18" charset="0"/>
              </a:rPr>
              <a:t>, H., </a:t>
            </a:r>
            <a:r>
              <a:rPr lang="en-US" sz="2000" dirty="0" smtClean="0">
                <a:latin typeface="Times New Roman" panose="02020603050405020304" pitchFamily="18" charset="0"/>
                <a:cs typeface="Times New Roman" panose="02020603050405020304" pitchFamily="18" charset="0"/>
              </a:rPr>
              <a:t>M</a:t>
            </a:r>
            <a:r>
              <a:rPr lang="en-US" sz="2000" dirty="0">
                <a:latin typeface="Times New Roman" panose="02020603050405020304" pitchFamily="18" charset="0"/>
                <a:cs typeface="Times New Roman" panose="02020603050405020304" pitchFamily="18" charset="0"/>
              </a:rPr>
              <a:t>. Sun, </a:t>
            </a:r>
            <a:r>
              <a:rPr lang="en-US" sz="2000" dirty="0" smtClean="0">
                <a:latin typeface="Times New Roman" panose="02020603050405020304" pitchFamily="18" charset="0"/>
                <a:cs typeface="Times New Roman" panose="02020603050405020304" pitchFamily="18" charset="0"/>
              </a:rPr>
              <a:t>K</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Rokosz</a:t>
            </a:r>
            <a:r>
              <a:rPr lang="en-US" sz="2000" dirty="0">
                <a:latin typeface="Times New Roman" panose="02020603050405020304" pitchFamily="18" charset="0"/>
                <a:cs typeface="Times New Roman" panose="02020603050405020304" pitchFamily="18" charset="0"/>
              </a:rPr>
              <a:t>, Y. Chen. 2023. Evaluating effects of changing sampling protocol for a long-term </a:t>
            </a:r>
            <a:r>
              <a:rPr lang="en-US" sz="2000" dirty="0" err="1">
                <a:latin typeface="Times New Roman" panose="02020603050405020304" pitchFamily="18" charset="0"/>
                <a:cs typeface="Times New Roman" panose="02020603050405020304" pitchFamily="18" charset="0"/>
              </a:rPr>
              <a:t>Ichthyoplankton</a:t>
            </a:r>
            <a:r>
              <a:rPr lang="en-US" sz="2000" dirty="0">
                <a:latin typeface="Times New Roman" panose="02020603050405020304" pitchFamily="18" charset="0"/>
                <a:cs typeface="Times New Roman" panose="02020603050405020304" pitchFamily="18" charset="0"/>
              </a:rPr>
              <a:t> monitoring program. </a:t>
            </a:r>
            <a:r>
              <a:rPr lang="en-US" sz="2000" i="1" u="sng" dirty="0">
                <a:latin typeface="Times New Roman" panose="02020603050405020304" pitchFamily="18" charset="0"/>
                <a:cs typeface="Times New Roman" panose="02020603050405020304" pitchFamily="18" charset="0"/>
              </a:rPr>
              <a:t>Frontiers in Marine Science</a:t>
            </a:r>
            <a:r>
              <a:rPr lang="en-US" sz="2000" dirty="0">
                <a:latin typeface="Times New Roman" panose="02020603050405020304" pitchFamily="18" charset="0"/>
                <a:cs typeface="Times New Roman" panose="02020603050405020304" pitchFamily="18" charset="0"/>
              </a:rPr>
              <a:t> </a:t>
            </a:r>
            <a:r>
              <a:rPr lang="en-US" sz="2000" u="sng" dirty="0">
                <a:latin typeface="Times New Roman" panose="02020603050405020304" pitchFamily="18" charset="0"/>
                <a:cs typeface="Times New Roman" panose="02020603050405020304" pitchFamily="18" charset="0"/>
                <a:hlinkClick r:id="rId5"/>
              </a:rPr>
              <a:t>https://DOI:10.3389/fmars.2023.1237549</a:t>
            </a:r>
            <a:endParaRPr lang="en-US" sz="2000" dirty="0">
              <a:latin typeface="Times New Roman" panose="02020603050405020304" pitchFamily="18" charset="0"/>
              <a:cs typeface="Times New Roman" panose="02020603050405020304" pitchFamily="18" charset="0"/>
            </a:endParaRPr>
          </a:p>
          <a:p>
            <a:pPr>
              <a:lnSpc>
                <a:spcPct val="100000"/>
              </a:lnSpc>
            </a:pPr>
            <a:r>
              <a:rPr lang="en-US" sz="2000" dirty="0" smtClean="0">
                <a:latin typeface="Times New Roman" panose="02020603050405020304" pitchFamily="18" charset="0"/>
                <a:cs typeface="Times New Roman" panose="02020603050405020304" pitchFamily="18" charset="0"/>
              </a:rPr>
              <a:t>*Chang</a:t>
            </a:r>
            <a:r>
              <a:rPr lang="en-US" sz="2000" dirty="0">
                <a:latin typeface="Times New Roman" panose="02020603050405020304" pitchFamily="18" charset="0"/>
                <a:cs typeface="Times New Roman" panose="02020603050405020304" pitchFamily="18" charset="0"/>
              </a:rPr>
              <a:t>, H.-Y., Pendleton, R., Kenney, G., </a:t>
            </a:r>
            <a:r>
              <a:rPr lang="en-US" sz="2000" dirty="0" err="1">
                <a:latin typeface="Times New Roman" panose="02020603050405020304" pitchFamily="18" charset="0"/>
                <a:cs typeface="Times New Roman" panose="02020603050405020304" pitchFamily="18" charset="0"/>
              </a:rPr>
              <a:t>McKown</a:t>
            </a:r>
            <a:r>
              <a:rPr lang="en-US" sz="2000" dirty="0">
                <a:latin typeface="Times New Roman" panose="02020603050405020304" pitchFamily="18" charset="0"/>
                <a:cs typeface="Times New Roman" panose="02020603050405020304" pitchFamily="18" charset="0"/>
              </a:rPr>
              <a:t>, K., </a:t>
            </a:r>
            <a:r>
              <a:rPr lang="en-US" sz="2000" dirty="0" err="1">
                <a:latin typeface="Times New Roman" panose="02020603050405020304" pitchFamily="18" charset="0"/>
                <a:cs typeface="Times New Roman" panose="02020603050405020304" pitchFamily="18" charset="0"/>
              </a:rPr>
              <a:t>Eakin</a:t>
            </a:r>
            <a:r>
              <a:rPr lang="en-US" sz="2000" dirty="0">
                <a:latin typeface="Times New Roman" panose="02020603050405020304" pitchFamily="18" charset="0"/>
                <a:cs typeface="Times New Roman" panose="02020603050405020304" pitchFamily="18" charset="0"/>
              </a:rPr>
              <a:t>, W., </a:t>
            </a:r>
            <a:r>
              <a:rPr lang="en-US" sz="2000" dirty="0" err="1">
                <a:latin typeface="Times New Roman" panose="02020603050405020304" pitchFamily="18" charset="0"/>
                <a:cs typeface="Times New Roman" panose="02020603050405020304" pitchFamily="18" charset="0"/>
              </a:rPr>
              <a:t>Maniscalco</a:t>
            </a:r>
            <a:r>
              <a:rPr lang="en-US" sz="2000" dirty="0">
                <a:latin typeface="Times New Roman" panose="02020603050405020304" pitchFamily="18" charset="0"/>
                <a:cs typeface="Times New Roman" panose="02020603050405020304" pitchFamily="18" charset="0"/>
              </a:rPr>
              <a:t>, J., and Chen, Y. 2024. Spatiotemporal dynamics of spawning habitat distribution of American shad (</a:t>
            </a:r>
            <a:r>
              <a:rPr lang="en-US" sz="2000" dirty="0" err="1">
                <a:latin typeface="Times New Roman" panose="02020603050405020304" pitchFamily="18" charset="0"/>
                <a:cs typeface="Times New Roman" panose="02020603050405020304" pitchFamily="18" charset="0"/>
              </a:rPr>
              <a:t>Alosa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sapidissima</a:t>
            </a:r>
            <a:r>
              <a:rPr lang="en-US" sz="2000" dirty="0">
                <a:latin typeface="Times New Roman" panose="02020603050405020304" pitchFamily="18" charset="0"/>
                <a:cs typeface="Times New Roman" panose="02020603050405020304" pitchFamily="18" charset="0"/>
              </a:rPr>
              <a:t>) in the Hudson River Estuary under multi stressors. </a:t>
            </a:r>
            <a:r>
              <a:rPr lang="en-US" sz="2000" i="1" u="sng" dirty="0">
                <a:latin typeface="Times New Roman" panose="02020603050405020304" pitchFamily="18" charset="0"/>
                <a:cs typeface="Times New Roman" panose="02020603050405020304" pitchFamily="18" charset="0"/>
              </a:rPr>
              <a:t>Canadian Journal of Fisheries and Aquatic Sciences </a:t>
            </a:r>
            <a:r>
              <a:rPr lang="en-US" sz="2000" u="sng" dirty="0">
                <a:latin typeface="Times New Roman" panose="02020603050405020304" pitchFamily="18" charset="0"/>
                <a:cs typeface="Times New Roman" panose="02020603050405020304" pitchFamily="18" charset="0"/>
                <a:hlinkClick r:id="rId6"/>
              </a:rPr>
              <a:t>https://</a:t>
            </a:r>
            <a:r>
              <a:rPr lang="en-US" sz="2000" u="sng" dirty="0" smtClean="0">
                <a:latin typeface="Times New Roman" panose="02020603050405020304" pitchFamily="18" charset="0"/>
                <a:cs typeface="Times New Roman" panose="02020603050405020304" pitchFamily="18" charset="0"/>
                <a:hlinkClick r:id="rId6"/>
              </a:rPr>
              <a:t>doi.org/10.1139/cjfas-2023-024</a:t>
            </a:r>
            <a:endParaRPr lang="en-US" sz="2000" u="sng" dirty="0" smtClean="0">
              <a:latin typeface="Times New Roman" panose="02020603050405020304" pitchFamily="18" charset="0"/>
              <a:cs typeface="Times New Roman" panose="02020603050405020304" pitchFamily="18" charset="0"/>
            </a:endParaRPr>
          </a:p>
          <a:p>
            <a:pPr>
              <a:lnSpc>
                <a:spcPct val="100000"/>
              </a:lnSpc>
            </a:pPr>
            <a:r>
              <a:rPr lang="en-US" sz="2000" dirty="0">
                <a:latin typeface="Times New Roman" panose="02020603050405020304" pitchFamily="18" charset="0"/>
                <a:cs typeface="Times New Roman" panose="02020603050405020304" pitchFamily="18" charset="0"/>
              </a:rPr>
              <a:t>*Hunt, N., *K. </a:t>
            </a:r>
            <a:r>
              <a:rPr lang="en-US" sz="2000" dirty="0" err="1">
                <a:latin typeface="Times New Roman" panose="02020603050405020304" pitchFamily="18" charset="0"/>
                <a:cs typeface="Times New Roman" panose="02020603050405020304" pitchFamily="18" charset="0"/>
              </a:rPr>
              <a:t>Rokosz</a:t>
            </a:r>
            <a:r>
              <a:rPr lang="en-US" sz="2000" dirty="0">
                <a:latin typeface="Times New Roman" panose="02020603050405020304" pitchFamily="18" charset="0"/>
                <a:cs typeface="Times New Roman" panose="02020603050405020304" pitchFamily="18" charset="0"/>
              </a:rPr>
              <a:t>, and Y. Chen. 2024. Understanding the dynamics of fish spawning habitat in a changing ecosystem using a long-term </a:t>
            </a:r>
            <a:r>
              <a:rPr lang="en-US" sz="2000" dirty="0" err="1">
                <a:latin typeface="Times New Roman" panose="02020603050405020304" pitchFamily="18" charset="0"/>
                <a:cs typeface="Times New Roman" panose="02020603050405020304" pitchFamily="18" charset="0"/>
              </a:rPr>
              <a:t>ichthyoplankton</a:t>
            </a:r>
            <a:r>
              <a:rPr lang="en-US" sz="2000" dirty="0">
                <a:latin typeface="Times New Roman" panose="02020603050405020304" pitchFamily="18" charset="0"/>
                <a:cs typeface="Times New Roman" panose="02020603050405020304" pitchFamily="18" charset="0"/>
              </a:rPr>
              <a:t> monitoring dataset. </a:t>
            </a:r>
            <a:r>
              <a:rPr lang="en-US" sz="2000" i="1" u="sng" dirty="0">
                <a:latin typeface="Times New Roman" panose="02020603050405020304" pitchFamily="18" charset="0"/>
                <a:cs typeface="Times New Roman" panose="02020603050405020304" pitchFamily="18" charset="0"/>
              </a:rPr>
              <a:t>Canadian Journal of Fisheries and Aquatic </a:t>
            </a:r>
            <a:r>
              <a:rPr lang="en-US" sz="2000" i="1" u="sng" dirty="0" smtClean="0">
                <a:latin typeface="Times New Roman" panose="02020603050405020304" pitchFamily="18" charset="0"/>
                <a:cs typeface="Times New Roman" panose="02020603050405020304" pitchFamily="18" charset="0"/>
              </a:rPr>
              <a:t>Sciences. </a:t>
            </a:r>
            <a:r>
              <a:rPr lang="en-US" sz="2000" i="1" u="sng" dirty="0">
                <a:latin typeface="Times New Roman" panose="02020603050405020304" pitchFamily="18" charset="0"/>
                <a:cs typeface="Times New Roman" panose="02020603050405020304" pitchFamily="18" charset="0"/>
                <a:hlinkClick r:id="rId7"/>
              </a:rPr>
              <a:t>https://</a:t>
            </a:r>
            <a:r>
              <a:rPr lang="en-US" sz="2000" i="1" u="sng" dirty="0" smtClean="0">
                <a:latin typeface="Times New Roman" panose="02020603050405020304" pitchFamily="18" charset="0"/>
                <a:cs typeface="Times New Roman" panose="02020603050405020304" pitchFamily="18" charset="0"/>
                <a:hlinkClick r:id="rId7"/>
              </a:rPr>
              <a:t>doi.org/10.1139/cjfas-2023-0361</a:t>
            </a:r>
            <a:endParaRPr lang="en-US" sz="2000" i="1" u="sng" dirty="0" smtClean="0">
              <a:latin typeface="Times New Roman" panose="02020603050405020304" pitchFamily="18" charset="0"/>
              <a:cs typeface="Times New Roman" panose="02020603050405020304" pitchFamily="18" charset="0"/>
            </a:endParaRPr>
          </a:p>
          <a:p>
            <a:pPr>
              <a:lnSpc>
                <a:spcPct val="100000"/>
              </a:lnSpc>
            </a:pPr>
            <a:r>
              <a:rPr lang="en-US" sz="2000" dirty="0" smtClean="0">
                <a:latin typeface="Times New Roman" panose="02020603050405020304" pitchFamily="18" charset="0"/>
                <a:cs typeface="Times New Roman" panose="02020603050405020304" pitchFamily="18" charset="0"/>
              </a:rPr>
              <a:t>*Chang</a:t>
            </a:r>
            <a:r>
              <a:rPr lang="en-US" sz="2000" dirty="0">
                <a:latin typeface="Times New Roman" panose="02020603050405020304" pitchFamily="18" charset="0"/>
                <a:cs typeface="Times New Roman" panose="02020603050405020304" pitchFamily="18" charset="0"/>
              </a:rPr>
              <a:t>, H. and Y. Chen. 2024. Shifting spawning phenology in the Hudson River American shad (</a:t>
            </a:r>
            <a:r>
              <a:rPr lang="en-US" sz="2000" dirty="0" err="1">
                <a:latin typeface="Times New Roman" panose="02020603050405020304" pitchFamily="18" charset="0"/>
                <a:cs typeface="Times New Roman" panose="02020603050405020304" pitchFamily="18" charset="0"/>
              </a:rPr>
              <a:t>Alosa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sapidissima</a:t>
            </a:r>
            <a:r>
              <a:rPr lang="en-US" sz="2000" dirty="0">
                <a:latin typeface="Times New Roman" panose="02020603050405020304" pitchFamily="18" charset="0"/>
                <a:cs typeface="Times New Roman" panose="02020603050405020304" pitchFamily="18" charset="0"/>
              </a:rPr>
              <a:t>)</a:t>
            </a:r>
            <a:r>
              <a:rPr lang="en-US" sz="2000" u="sng" dirty="0">
                <a:latin typeface="Times New Roman" panose="02020603050405020304" pitchFamily="18" charset="0"/>
                <a:cs typeface="Times New Roman" panose="02020603050405020304" pitchFamily="18" charset="0"/>
              </a:rPr>
              <a:t>. Marine and Coastal </a:t>
            </a:r>
            <a:r>
              <a:rPr lang="en-US" sz="2000" u="sng" dirty="0" smtClean="0">
                <a:latin typeface="Times New Roman" panose="02020603050405020304" pitchFamily="18" charset="0"/>
                <a:cs typeface="Times New Roman" panose="02020603050405020304" pitchFamily="18" charset="0"/>
              </a:rPr>
              <a:t>Fisheries</a:t>
            </a:r>
            <a:endParaRPr lang="en-US" sz="2000" u="sng" dirty="0">
              <a:latin typeface="Times New Roman" panose="02020603050405020304" pitchFamily="18" charset="0"/>
              <a:cs typeface="Times New Roman" panose="02020603050405020304" pitchFamily="18" charset="0"/>
            </a:endParaRPr>
          </a:p>
          <a:p>
            <a:pPr>
              <a:lnSpc>
                <a:spcPct val="100000"/>
              </a:lnSpc>
            </a:pPr>
            <a:endParaRPr lang="en-US" sz="2000" u="sng" dirty="0" smtClean="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21562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title"/>
          </p:nvPr>
        </p:nvSpPr>
        <p:spPr>
          <a:xfrm>
            <a:off x="415600" y="593367"/>
            <a:ext cx="11360800" cy="943200"/>
          </a:xfrm>
          <a:prstGeom prst="rect">
            <a:avLst/>
          </a:prstGeom>
        </p:spPr>
        <p:txBody>
          <a:bodyPr spcFirstLastPara="1" wrap="square" lIns="121900" tIns="121900" rIns="121900" bIns="121900" anchor="t" anchorCtr="0">
            <a:normAutofit/>
          </a:bodyPr>
          <a:lstStyle/>
          <a:p>
            <a:pPr algn="ctr"/>
            <a:r>
              <a:rPr lang="en" dirty="0"/>
              <a:t>Manuscripts </a:t>
            </a:r>
            <a:r>
              <a:rPr lang="en" dirty="0" smtClean="0"/>
              <a:t>under review/revision</a:t>
            </a:r>
            <a:endParaRPr dirty="0"/>
          </a:p>
        </p:txBody>
      </p:sp>
      <p:sp>
        <p:nvSpPr>
          <p:cNvPr id="122" name="Google Shape;122;p21"/>
          <p:cNvSpPr txBox="1">
            <a:spLocks noGrp="1"/>
          </p:cNvSpPr>
          <p:nvPr>
            <p:ph type="body" idx="1"/>
          </p:nvPr>
        </p:nvSpPr>
        <p:spPr>
          <a:xfrm>
            <a:off x="415600" y="1536567"/>
            <a:ext cx="11360800" cy="4403600"/>
          </a:xfrm>
          <a:prstGeom prst="rect">
            <a:avLst/>
          </a:prstGeom>
        </p:spPr>
        <p:txBody>
          <a:bodyPr spcFirstLastPara="1" wrap="square" lIns="121900" tIns="121900" rIns="121900" bIns="121900" anchor="t" anchorCtr="0">
            <a:normAutofit fontScale="92500"/>
          </a:bodyPr>
          <a:lstStyle/>
          <a:p>
            <a:pPr marL="152396" indent="0">
              <a:buNone/>
            </a:pPr>
            <a:endParaRPr lang="en-US" sz="2000" dirty="0"/>
          </a:p>
          <a:p>
            <a:pPr>
              <a:lnSpc>
                <a:spcPct val="110000"/>
              </a:lnSpc>
            </a:pPr>
            <a:r>
              <a:rPr lang="en-US" sz="2000" dirty="0">
                <a:latin typeface="Times New Roman" panose="02020603050405020304" pitchFamily="18" charset="0"/>
                <a:cs typeface="Times New Roman" panose="02020603050405020304" pitchFamily="18" charset="0"/>
              </a:rPr>
              <a:t>*Pan, X., W. Zhang, A. Nguyen, J. Best, R. Pendleton., Y. Chen. 2024. Decadal-scale changes in fish spawning strategies: a case study of striped bass in the Hudson River</a:t>
            </a:r>
            <a:r>
              <a:rPr lang="en-US" sz="2000" dirty="0" smtClean="0">
                <a:latin typeface="Times New Roman" panose="02020603050405020304" pitchFamily="18" charset="0"/>
                <a:cs typeface="Times New Roman" panose="02020603050405020304" pitchFamily="18" charset="0"/>
              </a:rPr>
              <a:t>. </a:t>
            </a:r>
            <a:r>
              <a:rPr lang="en-US" sz="2000" u="sng" dirty="0" smtClean="0">
                <a:latin typeface="Times New Roman" panose="02020603050405020304" pitchFamily="18" charset="0"/>
                <a:cs typeface="Times New Roman" panose="02020603050405020304" pitchFamily="18" charset="0"/>
              </a:rPr>
              <a:t>CJFAS</a:t>
            </a:r>
          </a:p>
          <a:p>
            <a:pPr>
              <a:lnSpc>
                <a:spcPct val="110000"/>
              </a:lnSpc>
            </a:pPr>
            <a:r>
              <a:rPr lang="en-US" sz="2000" dirty="0">
                <a:latin typeface="Times New Roman" panose="02020603050405020304" pitchFamily="18" charset="0"/>
                <a:cs typeface="Times New Roman" panose="02020603050405020304" pitchFamily="18" charset="0"/>
              </a:rPr>
              <a:t>*Lowe, E., *K. </a:t>
            </a:r>
            <a:r>
              <a:rPr lang="en-US" sz="2000" dirty="0" err="1">
                <a:latin typeface="Times New Roman" panose="02020603050405020304" pitchFamily="18" charset="0"/>
                <a:cs typeface="Times New Roman" panose="02020603050405020304" pitchFamily="18" charset="0"/>
              </a:rPr>
              <a:t>Rokosz</a:t>
            </a:r>
            <a:r>
              <a:rPr lang="en-US" sz="2000" dirty="0">
                <a:latin typeface="Times New Roman" panose="02020603050405020304" pitchFamily="18" charset="0"/>
                <a:cs typeface="Times New Roman" panose="02020603050405020304" pitchFamily="18" charset="0"/>
              </a:rPr>
              <a:t>, *C. </a:t>
            </a:r>
            <a:r>
              <a:rPr lang="en-US" sz="2000" dirty="0" err="1">
                <a:latin typeface="Times New Roman" panose="02020603050405020304" pitchFamily="18" charset="0"/>
                <a:cs typeface="Times New Roman" panose="02020603050405020304" pitchFamily="18" charset="0"/>
              </a:rPr>
              <a:t>Hodgdon</a:t>
            </a:r>
            <a:r>
              <a:rPr lang="en-US" sz="2000" dirty="0">
                <a:latin typeface="Times New Roman" panose="02020603050405020304" pitchFamily="18" charset="0"/>
                <a:cs typeface="Times New Roman" panose="02020603050405020304" pitchFamily="18" charset="0"/>
              </a:rPr>
              <a:t>, *H. Chang, and Y. Chen. 2024. Spatiotemporal Shifts in </a:t>
            </a:r>
            <a:r>
              <a:rPr lang="en-US" sz="2000" i="1" dirty="0">
                <a:latin typeface="Times New Roman" panose="02020603050405020304" pitchFamily="18" charset="0"/>
                <a:cs typeface="Times New Roman" panose="02020603050405020304" pitchFamily="18" charset="0"/>
              </a:rPr>
              <a:t>Anguilla </a:t>
            </a:r>
            <a:r>
              <a:rPr lang="en-US" sz="2000" i="1" dirty="0" err="1">
                <a:latin typeface="Times New Roman" panose="02020603050405020304" pitchFamily="18" charset="0"/>
                <a:cs typeface="Times New Roman" panose="02020603050405020304" pitchFamily="18" charset="0"/>
              </a:rPr>
              <a:t>rostrata</a:t>
            </a:r>
            <a:r>
              <a:rPr lang="en-US" sz="2000" dirty="0">
                <a:latin typeface="Times New Roman" panose="02020603050405020304" pitchFamily="18" charset="0"/>
                <a:cs typeface="Times New Roman" panose="02020603050405020304" pitchFamily="18" charset="0"/>
              </a:rPr>
              <a:t> Population in a Changing Hudson River Estuary. </a:t>
            </a:r>
            <a:r>
              <a:rPr lang="en-US" sz="2000" i="1" u="sng" dirty="0">
                <a:latin typeface="Times New Roman" panose="02020603050405020304" pitchFamily="18" charset="0"/>
                <a:cs typeface="Times New Roman" panose="02020603050405020304" pitchFamily="18" charset="0"/>
              </a:rPr>
              <a:t>Trans. Am. Fish. Soc. </a:t>
            </a:r>
            <a:endParaRPr lang="en-US" sz="2000" dirty="0">
              <a:latin typeface="Times New Roman" panose="02020603050405020304" pitchFamily="18" charset="0"/>
              <a:cs typeface="Times New Roman" panose="02020603050405020304" pitchFamily="18" charset="0"/>
            </a:endParaRPr>
          </a:p>
          <a:p>
            <a:pPr>
              <a:lnSpc>
                <a:spcPct val="110000"/>
              </a:lnSpc>
            </a:pPr>
            <a:r>
              <a:rPr lang="en-US" sz="2000" dirty="0">
                <a:latin typeface="Times New Roman" panose="02020603050405020304" pitchFamily="18" charset="0"/>
                <a:cs typeface="Times New Roman" panose="02020603050405020304" pitchFamily="18" charset="0"/>
              </a:rPr>
              <a:t>*Nguyen, A., *S. Arsenault, *S. </a:t>
            </a:r>
            <a:r>
              <a:rPr lang="en-US" sz="2000" dirty="0" err="1">
                <a:latin typeface="Times New Roman" panose="02020603050405020304" pitchFamily="18" charset="0"/>
                <a:cs typeface="Times New Roman" panose="02020603050405020304" pitchFamily="18" charset="0"/>
              </a:rPr>
              <a:t>Praisner</a:t>
            </a:r>
            <a:r>
              <a:rPr lang="en-US" sz="2000" dirty="0">
                <a:latin typeface="Times New Roman" panose="02020603050405020304" pitchFamily="18" charset="0"/>
                <a:cs typeface="Times New Roman" panose="02020603050405020304" pitchFamily="18" charset="0"/>
              </a:rPr>
              <a:t>, N. Fisher, B. Jackson, Y. Chen. 2024. Conservations have improved heavy metal contaminations in Hudson River Striped Bass.</a:t>
            </a:r>
            <a:endParaRPr lang="en-US" sz="2000" i="1" u="sng" dirty="0" smtClean="0">
              <a:latin typeface="Times New Roman" panose="02020603050405020304" pitchFamily="18" charset="0"/>
              <a:cs typeface="Times New Roman" panose="02020603050405020304" pitchFamily="18" charset="0"/>
            </a:endParaRPr>
          </a:p>
          <a:p>
            <a:pPr>
              <a:lnSpc>
                <a:spcPct val="110000"/>
              </a:lnSpc>
            </a:pPr>
            <a:r>
              <a:rPr lang="en-US" sz="2000" dirty="0">
                <a:latin typeface="Times New Roman" panose="02020603050405020304" pitchFamily="18" charset="0"/>
                <a:cs typeface="Times New Roman" panose="02020603050405020304" pitchFamily="18" charset="0"/>
              </a:rPr>
              <a:t>*Yang., X., *J. Wo, T. </a:t>
            </a:r>
            <a:r>
              <a:rPr lang="en-US" sz="2000" dirty="0" err="1">
                <a:latin typeface="Times New Roman" panose="02020603050405020304" pitchFamily="18" charset="0"/>
                <a:cs typeface="Times New Roman" panose="02020603050405020304" pitchFamily="18" charset="0"/>
              </a:rPr>
              <a:t>Keilin</a:t>
            </a:r>
            <a:r>
              <a:rPr lang="en-US" sz="2000" dirty="0">
                <a:latin typeface="Times New Roman" panose="02020603050405020304" pitchFamily="18" charset="0"/>
                <a:cs typeface="Times New Roman" panose="02020603050405020304" pitchFamily="18" charset="0"/>
              </a:rPr>
              <a:t>, Y. Chen. 2024. Understanding effects of multiple drivers on species richness of a coastal marine ecosystem from the perspective of ecosystem connectivity.  </a:t>
            </a:r>
            <a:r>
              <a:rPr lang="en-US" sz="2000" i="1" u="sng" dirty="0">
                <a:latin typeface="Times New Roman" panose="02020603050405020304" pitchFamily="18" charset="0"/>
                <a:cs typeface="Times New Roman" panose="02020603050405020304" pitchFamily="18" charset="0"/>
              </a:rPr>
              <a:t>Ecological Indicators</a:t>
            </a:r>
            <a:endParaRPr lang="en-US" sz="2000" dirty="0">
              <a:latin typeface="Times New Roman" panose="02020603050405020304" pitchFamily="18" charset="0"/>
              <a:cs typeface="Times New Roman" panose="02020603050405020304" pitchFamily="18" charset="0"/>
            </a:endParaRPr>
          </a:p>
          <a:p>
            <a:pPr>
              <a:lnSpc>
                <a:spcPct val="110000"/>
              </a:lnSpc>
            </a:pPr>
            <a:r>
              <a:rPr lang="en-US" sz="2000" dirty="0" smtClean="0">
                <a:latin typeface="Times New Roman" panose="02020603050405020304" pitchFamily="18" charset="0"/>
                <a:cs typeface="Times New Roman" panose="02020603050405020304" pitchFamily="18" charset="0"/>
              </a:rPr>
              <a:t>*</a:t>
            </a:r>
            <a:r>
              <a:rPr lang="en-US" sz="2000" dirty="0" err="1" smtClean="0">
                <a:latin typeface="Times New Roman" panose="02020603050405020304" pitchFamily="18" charset="0"/>
                <a:cs typeface="Times New Roman" panose="02020603050405020304" pitchFamily="18" charset="0"/>
              </a:rPr>
              <a:t>Rokosz</a:t>
            </a:r>
            <a:r>
              <a:rPr lang="en-US" sz="2000" dirty="0">
                <a:latin typeface="Times New Roman" panose="02020603050405020304" pitchFamily="18" charset="0"/>
                <a:cs typeface="Times New Roman" panose="02020603050405020304" pitchFamily="18" charset="0"/>
              </a:rPr>
              <a:t>, K., C. </a:t>
            </a:r>
            <a:r>
              <a:rPr lang="en-US" sz="2000" dirty="0" err="1">
                <a:latin typeface="Times New Roman" panose="02020603050405020304" pitchFamily="18" charset="0"/>
                <a:cs typeface="Times New Roman" panose="02020603050405020304" pitchFamily="18" charset="0"/>
              </a:rPr>
              <a:t>Hodgdon</a:t>
            </a:r>
            <a:r>
              <a:rPr lang="en-US" sz="2000" dirty="0">
                <a:latin typeface="Times New Roman" panose="02020603050405020304" pitchFamily="18" charset="0"/>
                <a:cs typeface="Times New Roman" panose="02020603050405020304" pitchFamily="18" charset="0"/>
              </a:rPr>
              <a:t>, Y. Chen. 2024. Assessment of the impacts of changing survey diel protocols in estimating fish abundance indices</a:t>
            </a:r>
            <a:r>
              <a:rPr lang="en-US" sz="2000" dirty="0" smtClean="0">
                <a:latin typeface="Times New Roman" panose="02020603050405020304" pitchFamily="18" charset="0"/>
                <a:cs typeface="Times New Roman" panose="02020603050405020304" pitchFamily="18" charset="0"/>
              </a:rPr>
              <a:t>.</a:t>
            </a:r>
          </a:p>
          <a:p>
            <a:pPr>
              <a:lnSpc>
                <a:spcPct val="110000"/>
              </a:lnSpc>
            </a:pPr>
            <a:r>
              <a:rPr lang="en-US" sz="2000" dirty="0">
                <a:latin typeface="Times New Roman" panose="02020603050405020304" pitchFamily="18" charset="0"/>
                <a:cs typeface="Times New Roman" panose="02020603050405020304" pitchFamily="18" charset="0"/>
              </a:rPr>
              <a:t>*Arsenault, S., *R. </a:t>
            </a:r>
            <a:r>
              <a:rPr lang="en-US" sz="2000" dirty="0" err="1">
                <a:latin typeface="Times New Roman" panose="02020603050405020304" pitchFamily="18" charset="0"/>
                <a:cs typeface="Times New Roman" panose="02020603050405020304" pitchFamily="18" charset="0"/>
              </a:rPr>
              <a:t>Linner</a:t>
            </a:r>
            <a:r>
              <a:rPr lang="en-US" sz="2000" dirty="0">
                <a:latin typeface="Times New Roman" panose="02020603050405020304" pitchFamily="18" charset="0"/>
                <a:cs typeface="Times New Roman" panose="02020603050405020304" pitchFamily="18" charset="0"/>
              </a:rPr>
              <a:t>, Y. Chen. 2024. Evaluating effects of data quality and variable weighting on habitat suitability modeling. </a:t>
            </a:r>
            <a:r>
              <a:rPr lang="en-US" sz="2000" i="1" u="sng" dirty="0">
                <a:latin typeface="Times New Roman" panose="02020603050405020304" pitchFamily="18" charset="0"/>
                <a:cs typeface="Times New Roman" panose="02020603050405020304" pitchFamily="18" charset="0"/>
              </a:rPr>
              <a:t>Ecological Modeling</a:t>
            </a:r>
            <a:endParaRPr lang="en-US" sz="2000" dirty="0">
              <a:latin typeface="Times New Roman" panose="02020603050405020304" pitchFamily="18" charset="0"/>
              <a:cs typeface="Times New Roman" panose="02020603050405020304" pitchFamily="18" charset="0"/>
            </a:endParaRPr>
          </a:p>
          <a:p>
            <a:endParaRPr lang="en-US" dirty="0"/>
          </a:p>
          <a:p>
            <a:endParaRPr lang="en-US" sz="2000" dirty="0"/>
          </a:p>
          <a:p>
            <a:endParaRPr lang="en-US" sz="2000" dirty="0"/>
          </a:p>
          <a:p>
            <a:pPr marL="152396" indent="0">
              <a:buClr>
                <a:srgbClr val="1B1B1B"/>
              </a:buClr>
              <a:buNone/>
            </a:pPr>
            <a:endParaRPr dirty="0">
              <a:solidFill>
                <a:srgbClr val="1B1B1B"/>
              </a:solidFill>
            </a:endParaRPr>
          </a:p>
        </p:txBody>
      </p:sp>
    </p:spTree>
    <p:extLst>
      <p:ext uri="{BB962C8B-B14F-4D97-AF65-F5344CB8AC3E}">
        <p14:creationId xmlns:p14="http://schemas.microsoft.com/office/powerpoint/2010/main" val="78008442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42"/>
          <p:cNvSpPr txBox="1">
            <a:spLocks noGrp="1"/>
          </p:cNvSpPr>
          <p:nvPr>
            <p:ph type="title"/>
          </p:nvPr>
        </p:nvSpPr>
        <p:spPr>
          <a:xfrm>
            <a:off x="415600" y="593367"/>
            <a:ext cx="11360800" cy="943200"/>
          </a:xfrm>
          <a:prstGeom prst="rect">
            <a:avLst/>
          </a:prstGeom>
        </p:spPr>
        <p:txBody>
          <a:bodyPr spcFirstLastPara="1" wrap="square" lIns="121900" tIns="121900" rIns="121900" bIns="121900" anchor="t" anchorCtr="0">
            <a:normAutofit/>
          </a:bodyPr>
          <a:lstStyle/>
          <a:p>
            <a:r>
              <a:rPr lang="en"/>
              <a:t>Hudson River-NY Bight Ecosystem Modeling</a:t>
            </a:r>
            <a:endParaRPr/>
          </a:p>
        </p:txBody>
      </p:sp>
      <p:sp>
        <p:nvSpPr>
          <p:cNvPr id="278" name="Google Shape;278;p42"/>
          <p:cNvSpPr txBox="1">
            <a:spLocks noGrp="1"/>
          </p:cNvSpPr>
          <p:nvPr>
            <p:ph type="body" idx="1"/>
          </p:nvPr>
        </p:nvSpPr>
        <p:spPr>
          <a:xfrm>
            <a:off x="5027100" y="1457427"/>
            <a:ext cx="7059200" cy="4992800"/>
          </a:xfrm>
          <a:prstGeom prst="rect">
            <a:avLst/>
          </a:prstGeom>
        </p:spPr>
        <p:txBody>
          <a:bodyPr spcFirstLastPara="1" wrap="square" lIns="121900" tIns="121900" rIns="121900" bIns="121900" anchor="t" anchorCtr="0">
            <a:normAutofit lnSpcReduction="10000"/>
          </a:bodyPr>
          <a:lstStyle/>
          <a:p>
            <a:pPr>
              <a:buClr>
                <a:srgbClr val="000000"/>
              </a:buClr>
            </a:pPr>
            <a:r>
              <a:rPr lang="en" sz="2400" dirty="0">
                <a:solidFill>
                  <a:srgbClr val="000000"/>
                </a:solidFill>
              </a:rPr>
              <a:t>Develop an end-to-end model for the HR-NYB ecosystem</a:t>
            </a:r>
            <a:r>
              <a:rPr lang="en" sz="2400" dirty="0" smtClean="0">
                <a:solidFill>
                  <a:srgbClr val="000000"/>
                </a:solidFill>
              </a:rPr>
              <a:t>;</a:t>
            </a:r>
          </a:p>
          <a:p>
            <a:pPr>
              <a:buClr>
                <a:srgbClr val="000000"/>
              </a:buClr>
            </a:pPr>
            <a:endParaRPr sz="2400" dirty="0">
              <a:solidFill>
                <a:srgbClr val="000000"/>
              </a:solidFill>
            </a:endParaRPr>
          </a:p>
          <a:p>
            <a:pPr>
              <a:buClr>
                <a:srgbClr val="000000"/>
              </a:buClr>
            </a:pPr>
            <a:r>
              <a:rPr lang="en" sz="2400" dirty="0">
                <a:solidFill>
                  <a:srgbClr val="000000"/>
                </a:solidFill>
              </a:rPr>
              <a:t>Tune the model to simulate the observed HR-NYB ecosystem dynamics;</a:t>
            </a:r>
            <a:endParaRPr sz="2400" dirty="0">
              <a:solidFill>
                <a:srgbClr val="000000"/>
              </a:solidFill>
            </a:endParaRPr>
          </a:p>
          <a:p>
            <a:pPr>
              <a:buClr>
                <a:srgbClr val="000000"/>
              </a:buClr>
            </a:pPr>
            <a:endParaRPr lang="en" sz="2400" dirty="0" smtClean="0">
              <a:solidFill>
                <a:srgbClr val="000000"/>
              </a:solidFill>
            </a:endParaRPr>
          </a:p>
          <a:p>
            <a:pPr>
              <a:buClr>
                <a:srgbClr val="000000"/>
              </a:buClr>
            </a:pPr>
            <a:r>
              <a:rPr lang="en" sz="2400" dirty="0" smtClean="0">
                <a:solidFill>
                  <a:srgbClr val="000000"/>
                </a:solidFill>
              </a:rPr>
              <a:t>Use </a:t>
            </a:r>
            <a:r>
              <a:rPr lang="en" sz="2400" dirty="0">
                <a:solidFill>
                  <a:srgbClr val="000000"/>
                </a:solidFill>
              </a:rPr>
              <a:t>the tuned model to evaluate the impacts of key environmental and anthropogenic drivers on the HR-NYB ecosystem dynamics;</a:t>
            </a:r>
            <a:endParaRPr sz="2400" dirty="0">
              <a:solidFill>
                <a:srgbClr val="000000"/>
              </a:solidFill>
            </a:endParaRPr>
          </a:p>
          <a:p>
            <a:pPr>
              <a:buClr>
                <a:srgbClr val="000000"/>
              </a:buClr>
            </a:pPr>
            <a:endParaRPr lang="en" sz="2400" dirty="0" smtClean="0">
              <a:solidFill>
                <a:srgbClr val="000000"/>
              </a:solidFill>
            </a:endParaRPr>
          </a:p>
          <a:p>
            <a:pPr>
              <a:buClr>
                <a:srgbClr val="000000"/>
              </a:buClr>
            </a:pPr>
            <a:r>
              <a:rPr lang="en" sz="2400" dirty="0" smtClean="0">
                <a:solidFill>
                  <a:srgbClr val="000000"/>
                </a:solidFill>
              </a:rPr>
              <a:t>Develop </a:t>
            </a:r>
            <a:r>
              <a:rPr lang="en" sz="2400" dirty="0">
                <a:solidFill>
                  <a:srgbClr val="000000"/>
                </a:solidFill>
              </a:rPr>
              <a:t>an outreach program to showcase the utility of the developed end-to-end model</a:t>
            </a:r>
            <a:endParaRPr sz="2400" dirty="0">
              <a:solidFill>
                <a:srgbClr val="1B1B1B"/>
              </a:solidFill>
            </a:endParaRPr>
          </a:p>
        </p:txBody>
      </p:sp>
      <p:pic>
        <p:nvPicPr>
          <p:cNvPr id="279" name="Google Shape;279;p42"/>
          <p:cNvPicPr preferRelativeResize="0"/>
          <p:nvPr/>
        </p:nvPicPr>
        <p:blipFill>
          <a:blip r:embed="rId3">
            <a:alphaModFix/>
          </a:blip>
          <a:stretch>
            <a:fillRect/>
          </a:stretch>
        </p:blipFill>
        <p:spPr>
          <a:xfrm>
            <a:off x="92267" y="1536567"/>
            <a:ext cx="4934835" cy="4137100"/>
          </a:xfrm>
          <a:prstGeom prst="rect">
            <a:avLst/>
          </a:prstGeom>
          <a:noFill/>
          <a:ln>
            <a:noFill/>
          </a:ln>
        </p:spPr>
      </p:pic>
      <p:sp>
        <p:nvSpPr>
          <p:cNvPr id="280" name="Google Shape;280;p42"/>
          <p:cNvSpPr txBox="1">
            <a:spLocks noGrp="1"/>
          </p:cNvSpPr>
          <p:nvPr>
            <p:ph type="body" idx="1"/>
          </p:nvPr>
        </p:nvSpPr>
        <p:spPr>
          <a:xfrm>
            <a:off x="203884" y="5673667"/>
            <a:ext cx="4711600" cy="943200"/>
          </a:xfrm>
          <a:prstGeom prst="rect">
            <a:avLst/>
          </a:prstGeom>
        </p:spPr>
        <p:txBody>
          <a:bodyPr spcFirstLastPara="1" wrap="square" lIns="121900" tIns="121900" rIns="121900" bIns="121900" anchor="t" anchorCtr="0">
            <a:noAutofit/>
          </a:bodyPr>
          <a:lstStyle/>
          <a:p>
            <a:pPr marL="0" indent="0">
              <a:spcAft>
                <a:spcPts val="1600"/>
              </a:spcAft>
              <a:buNone/>
            </a:pPr>
            <a:r>
              <a:rPr lang="en" sz="2000" b="1">
                <a:solidFill>
                  <a:srgbClr val="1B1B1B"/>
                </a:solidFill>
              </a:rPr>
              <a:t>Fig.</a:t>
            </a:r>
            <a:r>
              <a:rPr lang="en" sz="2000">
                <a:solidFill>
                  <a:srgbClr val="1B1B1B"/>
                </a:solidFill>
              </a:rPr>
              <a:t> Proposed spatial domain for the developing EEM</a:t>
            </a:r>
            <a:endParaRPr sz="2000">
              <a:solidFill>
                <a:srgbClr val="1B1B1B"/>
              </a:solidFill>
            </a:endParaRPr>
          </a:p>
        </p:txBody>
      </p:sp>
      <p:pic>
        <p:nvPicPr>
          <p:cNvPr id="6" name="Google Shape;415;p57"/>
          <p:cNvPicPr preferRelativeResize="0"/>
          <p:nvPr/>
        </p:nvPicPr>
        <p:blipFill>
          <a:blip r:embed="rId4">
            <a:alphaModFix/>
          </a:blip>
          <a:stretch>
            <a:fillRect/>
          </a:stretch>
        </p:blipFill>
        <p:spPr>
          <a:xfrm>
            <a:off x="10672011" y="161469"/>
            <a:ext cx="1259339" cy="1144911"/>
          </a:xfrm>
          <a:prstGeom prst="rect">
            <a:avLst/>
          </a:prstGeom>
          <a:noFill/>
          <a:ln>
            <a:noFill/>
          </a:ln>
        </p:spPr>
      </p:pic>
    </p:spTree>
    <p:extLst>
      <p:ext uri="{BB962C8B-B14F-4D97-AF65-F5344CB8AC3E}">
        <p14:creationId xmlns:p14="http://schemas.microsoft.com/office/powerpoint/2010/main" val="22409013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pic>
        <p:nvPicPr>
          <p:cNvPr id="285" name="Google Shape;285;p43"/>
          <p:cNvPicPr preferRelativeResize="0"/>
          <p:nvPr/>
        </p:nvPicPr>
        <p:blipFill>
          <a:blip r:embed="rId3">
            <a:alphaModFix/>
          </a:blip>
          <a:stretch>
            <a:fillRect/>
          </a:stretch>
        </p:blipFill>
        <p:spPr>
          <a:xfrm>
            <a:off x="254333" y="1302999"/>
            <a:ext cx="4808568" cy="4742500"/>
          </a:xfrm>
          <a:prstGeom prst="rect">
            <a:avLst/>
          </a:prstGeom>
          <a:noFill/>
          <a:ln>
            <a:noFill/>
          </a:ln>
        </p:spPr>
      </p:pic>
      <p:sp>
        <p:nvSpPr>
          <p:cNvPr id="286" name="Google Shape;286;p43"/>
          <p:cNvSpPr txBox="1">
            <a:spLocks noGrp="1"/>
          </p:cNvSpPr>
          <p:nvPr>
            <p:ph type="title"/>
          </p:nvPr>
        </p:nvSpPr>
        <p:spPr>
          <a:xfrm>
            <a:off x="415600" y="593367"/>
            <a:ext cx="11360800" cy="943200"/>
          </a:xfrm>
          <a:prstGeom prst="rect">
            <a:avLst/>
          </a:prstGeom>
        </p:spPr>
        <p:txBody>
          <a:bodyPr spcFirstLastPara="1" wrap="square" lIns="121900" tIns="121900" rIns="121900" bIns="121900" anchor="t" anchorCtr="0">
            <a:normAutofit/>
          </a:bodyPr>
          <a:lstStyle/>
          <a:p>
            <a:r>
              <a:rPr lang="en"/>
              <a:t>Hudson River-NY Bight Ecosystem Modeling</a:t>
            </a:r>
            <a:endParaRPr/>
          </a:p>
          <a:p>
            <a:endParaRPr/>
          </a:p>
        </p:txBody>
      </p:sp>
      <p:sp>
        <p:nvSpPr>
          <p:cNvPr id="287" name="Google Shape;287;p43"/>
          <p:cNvSpPr txBox="1">
            <a:spLocks noGrp="1"/>
          </p:cNvSpPr>
          <p:nvPr>
            <p:ph type="body" idx="1"/>
          </p:nvPr>
        </p:nvSpPr>
        <p:spPr>
          <a:xfrm>
            <a:off x="111633" y="5914800"/>
            <a:ext cx="5362000" cy="943200"/>
          </a:xfrm>
          <a:prstGeom prst="rect">
            <a:avLst/>
          </a:prstGeom>
        </p:spPr>
        <p:txBody>
          <a:bodyPr spcFirstLastPara="1" wrap="square" lIns="121900" tIns="121900" rIns="121900" bIns="121900" anchor="t" anchorCtr="0">
            <a:noAutofit/>
          </a:bodyPr>
          <a:lstStyle/>
          <a:p>
            <a:pPr marL="0" indent="0">
              <a:spcAft>
                <a:spcPts val="1600"/>
              </a:spcAft>
              <a:buNone/>
            </a:pPr>
            <a:r>
              <a:rPr lang="en" sz="2000" b="1">
                <a:solidFill>
                  <a:srgbClr val="1B1B1B"/>
                </a:solidFill>
              </a:rPr>
              <a:t>Fig.</a:t>
            </a:r>
            <a:r>
              <a:rPr lang="en" sz="2000">
                <a:solidFill>
                  <a:srgbClr val="1B1B1B"/>
                </a:solidFill>
              </a:rPr>
              <a:t> EEM for the Mediterranean Sea, From Moullec et al., (2019)</a:t>
            </a:r>
            <a:endParaRPr sz="2000">
              <a:solidFill>
                <a:srgbClr val="1B1B1B"/>
              </a:solidFill>
            </a:endParaRPr>
          </a:p>
        </p:txBody>
      </p:sp>
      <p:pic>
        <p:nvPicPr>
          <p:cNvPr id="288" name="Google Shape;288;p43"/>
          <p:cNvPicPr preferRelativeResize="0"/>
          <p:nvPr/>
        </p:nvPicPr>
        <p:blipFill>
          <a:blip r:embed="rId4">
            <a:alphaModFix/>
          </a:blip>
          <a:stretch>
            <a:fillRect/>
          </a:stretch>
        </p:blipFill>
        <p:spPr>
          <a:xfrm>
            <a:off x="5266102" y="2365233"/>
            <a:ext cx="6722700" cy="3078003"/>
          </a:xfrm>
          <a:prstGeom prst="rect">
            <a:avLst/>
          </a:prstGeom>
          <a:noFill/>
          <a:ln>
            <a:noFill/>
          </a:ln>
        </p:spPr>
      </p:pic>
      <p:sp>
        <p:nvSpPr>
          <p:cNvPr id="289" name="Google Shape;289;p43"/>
          <p:cNvSpPr txBox="1">
            <a:spLocks noGrp="1"/>
          </p:cNvSpPr>
          <p:nvPr>
            <p:ph type="body" idx="1"/>
          </p:nvPr>
        </p:nvSpPr>
        <p:spPr>
          <a:xfrm>
            <a:off x="5538251" y="5542967"/>
            <a:ext cx="6178400" cy="943200"/>
          </a:xfrm>
          <a:prstGeom prst="rect">
            <a:avLst/>
          </a:prstGeom>
        </p:spPr>
        <p:txBody>
          <a:bodyPr spcFirstLastPara="1" wrap="square" lIns="121900" tIns="121900" rIns="121900" bIns="121900" anchor="t" anchorCtr="0">
            <a:noAutofit/>
          </a:bodyPr>
          <a:lstStyle/>
          <a:p>
            <a:pPr marL="0" indent="0">
              <a:spcAft>
                <a:spcPts val="1600"/>
              </a:spcAft>
              <a:buNone/>
            </a:pPr>
            <a:r>
              <a:rPr lang="en" sz="2000" b="1">
                <a:solidFill>
                  <a:srgbClr val="1B1B1B"/>
                </a:solidFill>
              </a:rPr>
              <a:t>Fig.</a:t>
            </a:r>
            <a:r>
              <a:rPr lang="en" sz="2000">
                <a:solidFill>
                  <a:srgbClr val="1B1B1B"/>
                </a:solidFill>
              </a:rPr>
              <a:t> Proposed model structure for EEM of the HR-NYB ecosystem</a:t>
            </a:r>
            <a:endParaRPr sz="2000">
              <a:solidFill>
                <a:srgbClr val="1B1B1B"/>
              </a:solidFill>
            </a:endParaRPr>
          </a:p>
        </p:txBody>
      </p:sp>
      <p:pic>
        <p:nvPicPr>
          <p:cNvPr id="7" name="Google Shape;415;p57"/>
          <p:cNvPicPr preferRelativeResize="0"/>
          <p:nvPr/>
        </p:nvPicPr>
        <p:blipFill>
          <a:blip r:embed="rId5">
            <a:alphaModFix/>
          </a:blip>
          <a:stretch>
            <a:fillRect/>
          </a:stretch>
        </p:blipFill>
        <p:spPr>
          <a:xfrm>
            <a:off x="10756232" y="316670"/>
            <a:ext cx="1181435" cy="1183806"/>
          </a:xfrm>
          <a:prstGeom prst="rect">
            <a:avLst/>
          </a:prstGeom>
          <a:noFill/>
          <a:ln>
            <a:noFill/>
          </a:ln>
        </p:spPr>
      </p:pic>
    </p:spTree>
    <p:extLst>
      <p:ext uri="{BB962C8B-B14F-4D97-AF65-F5344CB8AC3E}">
        <p14:creationId xmlns:p14="http://schemas.microsoft.com/office/powerpoint/2010/main" val="249712114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5"/>
          <p:cNvSpPr txBox="1">
            <a:spLocks noGrp="1"/>
          </p:cNvSpPr>
          <p:nvPr>
            <p:ph type="title"/>
          </p:nvPr>
        </p:nvSpPr>
        <p:spPr>
          <a:xfrm>
            <a:off x="451624" y="139117"/>
            <a:ext cx="10838986" cy="853994"/>
          </a:xfrm>
          <a:prstGeom prst="rect">
            <a:avLst/>
          </a:prstGeom>
          <a:noFill/>
          <a:ln>
            <a:noFill/>
          </a:ln>
        </p:spPr>
        <p:txBody>
          <a:bodyPr spcFirstLastPara="1" vert="horz" wrap="square" lIns="91425" tIns="45700" rIns="91425" bIns="45700" rtlCol="0" anchor="ctr" anchorCtr="0">
            <a:normAutofit/>
          </a:bodyPr>
          <a:lstStyle/>
          <a:p>
            <a:pPr>
              <a:buSzPts val="4400"/>
            </a:pPr>
            <a:r>
              <a:rPr lang="en-US" sz="4000" b="1" dirty="0" smtClean="0"/>
              <a:t>Historic Hudson River Biological Monitoring Program</a:t>
            </a:r>
            <a:endParaRPr sz="4000" b="1" dirty="0"/>
          </a:p>
        </p:txBody>
      </p:sp>
      <p:sp>
        <p:nvSpPr>
          <p:cNvPr id="299" name="Google Shape;299;p5"/>
          <p:cNvSpPr txBox="1">
            <a:spLocks noGrp="1"/>
          </p:cNvSpPr>
          <p:nvPr>
            <p:ph type="body" idx="1"/>
          </p:nvPr>
        </p:nvSpPr>
        <p:spPr>
          <a:xfrm>
            <a:off x="625643" y="1306205"/>
            <a:ext cx="10515600" cy="1603375"/>
          </a:xfrm>
          <a:prstGeom prst="rect">
            <a:avLst/>
          </a:prstGeom>
          <a:noFill/>
          <a:ln>
            <a:noFill/>
          </a:ln>
        </p:spPr>
        <p:txBody>
          <a:bodyPr spcFirstLastPara="1" vert="horz" wrap="square" lIns="91425" tIns="45700" rIns="91425" bIns="45700" rtlCol="0" anchor="t" anchorCtr="0">
            <a:normAutofit fontScale="85000" lnSpcReduction="20000"/>
          </a:bodyPr>
          <a:lstStyle/>
          <a:p>
            <a:pPr marL="228594" indent="-228594">
              <a:spcBef>
                <a:spcPts val="0"/>
              </a:spcBef>
              <a:buClr>
                <a:srgbClr val="0432FF"/>
              </a:buClr>
              <a:buSzPct val="100000"/>
            </a:pPr>
            <a:r>
              <a:rPr lang="en-US" dirty="0">
                <a:solidFill>
                  <a:srgbClr val="0432FF"/>
                </a:solidFill>
              </a:rPr>
              <a:t>Long River Survey</a:t>
            </a:r>
            <a:r>
              <a:rPr lang="en-US" dirty="0"/>
              <a:t> (LRS) (1974-2017)</a:t>
            </a:r>
            <a:endParaRPr dirty="0"/>
          </a:p>
          <a:p>
            <a:pPr marL="228594" indent="-228594">
              <a:buClr>
                <a:srgbClr val="0432FF"/>
              </a:buClr>
              <a:buSzPct val="100000"/>
            </a:pPr>
            <a:r>
              <a:rPr lang="en-US" dirty="0">
                <a:solidFill>
                  <a:srgbClr val="0432FF"/>
                </a:solidFill>
              </a:rPr>
              <a:t>Fall Juvenile Survey</a:t>
            </a:r>
            <a:r>
              <a:rPr lang="en-US" dirty="0"/>
              <a:t> (FJS) (</a:t>
            </a:r>
            <a:r>
              <a:rPr lang="en-US" dirty="0" smtClean="0"/>
              <a:t>1974-2020)</a:t>
            </a:r>
            <a:endParaRPr dirty="0"/>
          </a:p>
          <a:p>
            <a:pPr marL="228594" indent="-228594">
              <a:buClr>
                <a:srgbClr val="0432FF"/>
              </a:buClr>
              <a:buSzPct val="100000"/>
            </a:pPr>
            <a:r>
              <a:rPr lang="en-US" dirty="0">
                <a:solidFill>
                  <a:srgbClr val="0432FF"/>
                </a:solidFill>
              </a:rPr>
              <a:t>Beach Seine Survey</a:t>
            </a:r>
            <a:r>
              <a:rPr lang="en-US" dirty="0"/>
              <a:t> (BSS) (1974-2017)</a:t>
            </a:r>
            <a:endParaRPr dirty="0"/>
          </a:p>
          <a:p>
            <a:pPr marL="228594" indent="-228594">
              <a:buSzPct val="100000"/>
            </a:pPr>
            <a:r>
              <a:rPr lang="en-US" dirty="0"/>
              <a:t>Water Quality Survey (WQS) (</a:t>
            </a:r>
            <a:r>
              <a:rPr lang="en-US" dirty="0" smtClean="0"/>
              <a:t>1974-2018)</a:t>
            </a:r>
            <a:endParaRPr dirty="0"/>
          </a:p>
          <a:p>
            <a:pPr marL="0" indent="0">
              <a:buSzPct val="100000"/>
              <a:buNone/>
            </a:pPr>
            <a:endParaRPr dirty="0"/>
          </a:p>
        </p:txBody>
      </p:sp>
      <p:sp>
        <p:nvSpPr>
          <p:cNvPr id="300" name="Google Shape;300;p5"/>
          <p:cNvSpPr txBox="1"/>
          <p:nvPr/>
        </p:nvSpPr>
        <p:spPr>
          <a:xfrm>
            <a:off x="6783874" y="5212162"/>
            <a:ext cx="5089359" cy="1569620"/>
          </a:xfrm>
          <a:prstGeom prst="rect">
            <a:avLst/>
          </a:prstGeom>
          <a:noFill/>
          <a:ln>
            <a:noFill/>
          </a:ln>
        </p:spPr>
        <p:txBody>
          <a:bodyPr spcFirstLastPara="1" wrap="square" lIns="91425" tIns="45700" rIns="91425" bIns="45700" anchor="t" anchorCtr="0">
            <a:spAutoFit/>
          </a:bodyPr>
          <a:lstStyle/>
          <a:p>
            <a:pPr defTabSz="914377"/>
            <a:r>
              <a:rPr lang="en-US" sz="2400" dirty="0">
                <a:solidFill>
                  <a:srgbClr val="0432FF"/>
                </a:solidFill>
                <a:latin typeface="Calibri"/>
                <a:ea typeface="Calibri"/>
                <a:cs typeface="Calibri"/>
                <a:sym typeface="Calibri"/>
              </a:rPr>
              <a:t>These surveys provide data on the abundance, stage structure, and spatiotemporal distributions of finfish species</a:t>
            </a:r>
            <a:endParaRPr sz="1400" dirty="0"/>
          </a:p>
        </p:txBody>
      </p:sp>
      <p:sp>
        <p:nvSpPr>
          <p:cNvPr id="301" name="Google Shape;301;p5"/>
          <p:cNvSpPr txBox="1"/>
          <p:nvPr/>
        </p:nvSpPr>
        <p:spPr>
          <a:xfrm>
            <a:off x="625643" y="3384481"/>
            <a:ext cx="7535779" cy="2612491"/>
          </a:xfrm>
          <a:prstGeom prst="rect">
            <a:avLst/>
          </a:prstGeom>
          <a:noFill/>
          <a:ln>
            <a:noFill/>
          </a:ln>
        </p:spPr>
        <p:txBody>
          <a:bodyPr spcFirstLastPara="1" wrap="square" lIns="91425" tIns="45700" rIns="91425" bIns="45700" anchor="t" anchorCtr="0">
            <a:normAutofit/>
          </a:bodyPr>
          <a:lstStyle/>
          <a:p>
            <a:pPr marL="228594" indent="-228594" defTabSz="914377">
              <a:lnSpc>
                <a:spcPct val="90000"/>
              </a:lnSpc>
              <a:buSzPts val="2600"/>
              <a:buFont typeface="Arial"/>
              <a:buChar char="•"/>
            </a:pPr>
            <a:r>
              <a:rPr lang="en-US" sz="2600" dirty="0">
                <a:latin typeface="Calibri"/>
                <a:ea typeface="Calibri"/>
                <a:cs typeface="Calibri"/>
                <a:sym typeface="Calibri"/>
              </a:rPr>
              <a:t>Sturgeon tagging program (1989-2018)</a:t>
            </a:r>
            <a:endParaRPr sz="1400" dirty="0"/>
          </a:p>
          <a:p>
            <a:pPr marL="228594" indent="-228594" defTabSz="914377">
              <a:lnSpc>
                <a:spcPct val="90000"/>
              </a:lnSpc>
              <a:spcBef>
                <a:spcPts val="1000"/>
              </a:spcBef>
              <a:buSzPts val="2600"/>
              <a:buFont typeface="Arial"/>
              <a:buChar char="•"/>
            </a:pPr>
            <a:r>
              <a:rPr lang="en-US" sz="2600" dirty="0">
                <a:solidFill>
                  <a:srgbClr val="FF0000"/>
                </a:solidFill>
                <a:latin typeface="Calibri"/>
                <a:ea typeface="Calibri"/>
                <a:cs typeface="Calibri"/>
                <a:sym typeface="Calibri"/>
              </a:rPr>
              <a:t>Stock assessment programs</a:t>
            </a:r>
            <a:endParaRPr sz="1400" dirty="0">
              <a:solidFill>
                <a:srgbClr val="FF0000"/>
              </a:solidFill>
            </a:endParaRPr>
          </a:p>
          <a:p>
            <a:pPr marL="685783" lvl="1" indent="-228594" defTabSz="914377">
              <a:lnSpc>
                <a:spcPct val="90000"/>
              </a:lnSpc>
              <a:spcBef>
                <a:spcPts val="500"/>
              </a:spcBef>
              <a:buSzPts val="2400"/>
              <a:buFont typeface="Arial"/>
              <a:buChar char="•"/>
            </a:pPr>
            <a:r>
              <a:rPr lang="en-US" sz="2400" dirty="0">
                <a:latin typeface="Calibri"/>
                <a:ea typeface="Calibri"/>
                <a:cs typeface="Calibri"/>
                <a:sym typeface="Calibri"/>
              </a:rPr>
              <a:t>Striped bass (1984-2017)</a:t>
            </a:r>
            <a:endParaRPr sz="1400" dirty="0"/>
          </a:p>
          <a:p>
            <a:pPr marL="685783" lvl="1" indent="-228594" defTabSz="914377">
              <a:lnSpc>
                <a:spcPct val="90000"/>
              </a:lnSpc>
              <a:spcBef>
                <a:spcPts val="500"/>
              </a:spcBef>
              <a:buSzPts val="2400"/>
              <a:buFont typeface="Arial"/>
              <a:buChar char="•"/>
            </a:pPr>
            <a:r>
              <a:rPr lang="en-US" sz="2400" dirty="0">
                <a:latin typeface="Calibri"/>
                <a:ea typeface="Calibri"/>
                <a:cs typeface="Calibri"/>
                <a:sym typeface="Calibri"/>
              </a:rPr>
              <a:t>Atlantic tomcod (1981-2017)</a:t>
            </a:r>
            <a:endParaRPr sz="1400" dirty="0"/>
          </a:p>
          <a:p>
            <a:pPr marL="685783" lvl="1" indent="-228594" defTabSz="914377">
              <a:lnSpc>
                <a:spcPct val="90000"/>
              </a:lnSpc>
              <a:spcBef>
                <a:spcPts val="500"/>
              </a:spcBef>
              <a:buSzPts val="2400"/>
              <a:buFont typeface="Arial"/>
              <a:buChar char="•"/>
            </a:pPr>
            <a:r>
              <a:rPr lang="en-US" sz="2400" dirty="0">
                <a:latin typeface="Calibri"/>
                <a:ea typeface="Calibri"/>
                <a:cs typeface="Calibri"/>
                <a:sym typeface="Calibri"/>
              </a:rPr>
              <a:t>White perch (1971-1988)</a:t>
            </a:r>
            <a:endParaRPr sz="1400" dirty="0"/>
          </a:p>
          <a:p>
            <a:pPr marL="228594" indent="-228594" defTabSz="914377">
              <a:lnSpc>
                <a:spcPct val="90000"/>
              </a:lnSpc>
              <a:spcBef>
                <a:spcPts val="1000"/>
              </a:spcBef>
              <a:buSzPts val="2600"/>
              <a:buFont typeface="Arial"/>
              <a:buChar char="•"/>
            </a:pPr>
            <a:r>
              <a:rPr lang="en-US" sz="2600" dirty="0">
                <a:latin typeface="Calibri"/>
                <a:ea typeface="Calibri"/>
                <a:cs typeface="Calibri"/>
                <a:sym typeface="Calibri"/>
              </a:rPr>
              <a:t> Impingement and entrainment programs</a:t>
            </a:r>
            <a:endParaRPr sz="1400" dirty="0"/>
          </a:p>
          <a:p>
            <a:pPr marL="228594" indent="-50799" defTabSz="914377">
              <a:lnSpc>
                <a:spcPct val="90000"/>
              </a:lnSpc>
              <a:spcBef>
                <a:spcPts val="1000"/>
              </a:spcBef>
              <a:buSzPts val="2800"/>
            </a:pPr>
            <a:endParaRPr sz="2800" dirty="0">
              <a:latin typeface="Calibri"/>
              <a:ea typeface="Calibri"/>
              <a:cs typeface="Calibri"/>
              <a:sym typeface="Calibri"/>
            </a:endParaRPr>
          </a:p>
          <a:p>
            <a:pPr marL="228594" indent="-50799" defTabSz="914377">
              <a:lnSpc>
                <a:spcPct val="90000"/>
              </a:lnSpc>
              <a:spcBef>
                <a:spcPts val="1000"/>
              </a:spcBef>
              <a:buSzPts val="2800"/>
            </a:pPr>
            <a:endParaRPr sz="2800" dirty="0">
              <a:latin typeface="Calibri"/>
              <a:ea typeface="Calibri"/>
              <a:cs typeface="Calibri"/>
              <a:sym typeface="Calibri"/>
            </a:endParaRPr>
          </a:p>
          <a:p>
            <a:pPr marL="228594" indent="-50799" defTabSz="914377">
              <a:lnSpc>
                <a:spcPct val="90000"/>
              </a:lnSpc>
              <a:spcBef>
                <a:spcPts val="1000"/>
              </a:spcBef>
              <a:buSzPts val="2800"/>
            </a:pPr>
            <a:endParaRPr sz="2800" dirty="0">
              <a:latin typeface="Calibri"/>
              <a:ea typeface="Calibri"/>
              <a:cs typeface="Calibri"/>
              <a:sym typeface="Calibri"/>
            </a:endParaRPr>
          </a:p>
          <a:p>
            <a:pPr marL="228594" indent="-50799" defTabSz="914377">
              <a:lnSpc>
                <a:spcPct val="90000"/>
              </a:lnSpc>
              <a:spcBef>
                <a:spcPts val="1000"/>
              </a:spcBef>
              <a:buSzPts val="2800"/>
            </a:pPr>
            <a:endParaRPr sz="2800" dirty="0">
              <a:latin typeface="Calibri"/>
              <a:ea typeface="Calibri"/>
              <a:cs typeface="Calibri"/>
              <a:sym typeface="Calibri"/>
            </a:endParaRPr>
          </a:p>
        </p:txBody>
      </p:sp>
      <p:pic>
        <p:nvPicPr>
          <p:cNvPr id="9" name="Google Shape;92;p13"/>
          <p:cNvPicPr preferRelativeResize="0"/>
          <p:nvPr/>
        </p:nvPicPr>
        <p:blipFill rotWithShape="1">
          <a:blip r:embed="rId3">
            <a:alphaModFix/>
          </a:blip>
          <a:srcRect/>
          <a:stretch/>
        </p:blipFill>
        <p:spPr>
          <a:xfrm>
            <a:off x="7043445" y="1062273"/>
            <a:ext cx="3973552" cy="4011560"/>
          </a:xfrm>
          <a:prstGeom prst="rect">
            <a:avLst/>
          </a:prstGeom>
          <a:noFill/>
          <a:ln>
            <a:noFill/>
          </a:ln>
        </p:spPr>
      </p:pic>
    </p:spTree>
    <p:extLst>
      <p:ext uri="{BB962C8B-B14F-4D97-AF65-F5344CB8AC3E}">
        <p14:creationId xmlns:p14="http://schemas.microsoft.com/office/powerpoint/2010/main" val="2041297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2"/>
          <p:cNvSpPr txBox="1">
            <a:spLocks noGrp="1"/>
          </p:cNvSpPr>
          <p:nvPr>
            <p:ph type="title"/>
          </p:nvPr>
        </p:nvSpPr>
        <p:spPr>
          <a:xfrm>
            <a:off x="259483" y="209581"/>
            <a:ext cx="11360800" cy="943200"/>
          </a:xfrm>
          <a:prstGeom prst="rect">
            <a:avLst/>
          </a:prstGeom>
        </p:spPr>
        <p:txBody>
          <a:bodyPr spcFirstLastPara="1" wrap="square" lIns="121900" tIns="121900" rIns="121900" bIns="121900" anchor="t" anchorCtr="0">
            <a:normAutofit/>
          </a:bodyPr>
          <a:lstStyle/>
          <a:p>
            <a:pPr algn="ctr"/>
            <a:r>
              <a:rPr lang="en" dirty="0" smtClean="0"/>
              <a:t>Thoughts on HRBMP</a:t>
            </a:r>
            <a:endParaRPr dirty="0"/>
          </a:p>
        </p:txBody>
      </p:sp>
      <p:sp>
        <p:nvSpPr>
          <p:cNvPr id="198" name="Google Shape;198;p32"/>
          <p:cNvSpPr txBox="1">
            <a:spLocks noGrp="1"/>
          </p:cNvSpPr>
          <p:nvPr>
            <p:ph type="body" idx="1"/>
          </p:nvPr>
        </p:nvSpPr>
        <p:spPr>
          <a:xfrm>
            <a:off x="220100" y="1298736"/>
            <a:ext cx="6383150" cy="4892800"/>
          </a:xfrm>
          <a:prstGeom prst="rect">
            <a:avLst/>
          </a:prstGeom>
        </p:spPr>
        <p:txBody>
          <a:bodyPr spcFirstLastPara="1" wrap="square" lIns="121900" tIns="121900" rIns="121900" bIns="121900" anchor="t" anchorCtr="0">
            <a:noAutofit/>
          </a:bodyPr>
          <a:lstStyle/>
          <a:p>
            <a:pPr indent="-440256">
              <a:buClr>
                <a:srgbClr val="000000"/>
              </a:buClr>
              <a:buSzPts val="1600"/>
            </a:pPr>
            <a:r>
              <a:rPr lang="en-US" sz="2133" dirty="0" smtClean="0">
                <a:solidFill>
                  <a:srgbClr val="000000"/>
                </a:solidFill>
              </a:rPr>
              <a:t>A monitoring program should have clearly defined objectives with funding and concrete plan to achieve the goals;</a:t>
            </a:r>
          </a:p>
          <a:p>
            <a:pPr indent="-440256">
              <a:buClr>
                <a:srgbClr val="000000"/>
              </a:buClr>
              <a:buSzPts val="1600"/>
            </a:pPr>
            <a:r>
              <a:rPr lang="en-US" sz="2133" dirty="0" smtClean="0">
                <a:solidFill>
                  <a:srgbClr val="000000"/>
                </a:solidFill>
              </a:rPr>
              <a:t>Metadata are needed to better inform potential users of the data availability;</a:t>
            </a:r>
          </a:p>
          <a:p>
            <a:pPr indent="-440256">
              <a:buClr>
                <a:srgbClr val="000000"/>
              </a:buClr>
              <a:buSzPts val="1600"/>
            </a:pPr>
            <a:r>
              <a:rPr lang="en-US" sz="2133" dirty="0" smtClean="0">
                <a:solidFill>
                  <a:srgbClr val="000000"/>
                </a:solidFill>
              </a:rPr>
              <a:t>Any changes in sampling protocol and survey design should be carefully evaluated;</a:t>
            </a:r>
          </a:p>
          <a:p>
            <a:pPr indent="-440256">
              <a:buClr>
                <a:srgbClr val="000000"/>
              </a:buClr>
              <a:buSzPts val="1600"/>
            </a:pPr>
            <a:r>
              <a:rPr lang="en-US" sz="2133" dirty="0">
                <a:solidFill>
                  <a:srgbClr val="000000"/>
                </a:solidFill>
              </a:rPr>
              <a:t>C</a:t>
            </a:r>
            <a:r>
              <a:rPr lang="en-US" sz="2133" dirty="0" smtClean="0">
                <a:solidFill>
                  <a:srgbClr val="000000"/>
                </a:solidFill>
              </a:rPr>
              <a:t>omparability with historic HRBMP needs to be considered to ensure high quality data of long time series;</a:t>
            </a:r>
          </a:p>
          <a:p>
            <a:pPr indent="-440256">
              <a:buClr>
                <a:srgbClr val="000000"/>
              </a:buClr>
              <a:buSzPts val="1600"/>
            </a:pPr>
            <a:r>
              <a:rPr lang="en-US" sz="2133" dirty="0" smtClean="0">
                <a:solidFill>
                  <a:srgbClr val="000000"/>
                </a:solidFill>
              </a:rPr>
              <a:t>Operating budget needed for promoting data sharing and wider use</a:t>
            </a:r>
          </a:p>
          <a:p>
            <a:pPr marL="169329" indent="0">
              <a:buClr>
                <a:srgbClr val="000000"/>
              </a:buClr>
              <a:buSzPts val="1600"/>
              <a:buNone/>
            </a:pPr>
            <a:r>
              <a:rPr lang="en-US" sz="2133" dirty="0" smtClean="0">
                <a:solidFill>
                  <a:srgbClr val="000000"/>
                </a:solidFill>
              </a:rPr>
              <a:t> </a:t>
            </a:r>
          </a:p>
          <a:p>
            <a:pPr indent="-440256">
              <a:buClr>
                <a:srgbClr val="000000"/>
              </a:buClr>
              <a:buSzPts val="1600"/>
            </a:pPr>
            <a:endParaRPr sz="2133" dirty="0">
              <a:solidFill>
                <a:srgbClr val="000000"/>
              </a:solidFill>
            </a:endParaRPr>
          </a:p>
        </p:txBody>
      </p:sp>
      <p:sp>
        <p:nvSpPr>
          <p:cNvPr id="199" name="Google Shape;199;p32"/>
          <p:cNvSpPr txBox="1">
            <a:spLocks noGrp="1"/>
          </p:cNvSpPr>
          <p:nvPr>
            <p:ph type="body" idx="1"/>
          </p:nvPr>
        </p:nvSpPr>
        <p:spPr>
          <a:xfrm>
            <a:off x="6603250" y="1376018"/>
            <a:ext cx="5264800" cy="5005600"/>
          </a:xfrm>
          <a:prstGeom prst="rect">
            <a:avLst/>
          </a:prstGeom>
        </p:spPr>
        <p:txBody>
          <a:bodyPr spcFirstLastPara="1" wrap="square" lIns="121900" tIns="121900" rIns="121900" bIns="121900" anchor="t" anchorCtr="0">
            <a:normAutofit lnSpcReduction="10000"/>
          </a:bodyPr>
          <a:lstStyle/>
          <a:p>
            <a:pPr indent="-440256">
              <a:buClr>
                <a:srgbClr val="1B1B1B"/>
              </a:buClr>
              <a:buSzPts val="1600"/>
            </a:pPr>
            <a:r>
              <a:rPr lang="en-US" sz="2133" dirty="0" smtClean="0">
                <a:solidFill>
                  <a:srgbClr val="1B1B1B"/>
                </a:solidFill>
              </a:rPr>
              <a:t>Historic fish samples represent a unique opportunity to re-examine fish and environments in the past using new technologies that were not available in the past;</a:t>
            </a:r>
          </a:p>
          <a:p>
            <a:pPr indent="-440256">
              <a:buClr>
                <a:srgbClr val="1B1B1B"/>
              </a:buClr>
              <a:buSzPts val="1600"/>
            </a:pPr>
            <a:r>
              <a:rPr lang="en-US" sz="2133" dirty="0" smtClean="0">
                <a:solidFill>
                  <a:srgbClr val="1B1B1B"/>
                </a:solidFill>
              </a:rPr>
              <a:t>Sample preservation method needs to be carefully evaluated to ensure the utility of the samples;</a:t>
            </a:r>
          </a:p>
          <a:p>
            <a:pPr indent="-440256">
              <a:buClr>
                <a:srgbClr val="1B1B1B"/>
              </a:buClr>
              <a:buSzPts val="1600"/>
            </a:pPr>
            <a:r>
              <a:rPr lang="en-US" sz="2133" dirty="0" smtClean="0">
                <a:solidFill>
                  <a:srgbClr val="1B1B1B"/>
                </a:solidFill>
              </a:rPr>
              <a:t>Possible shrinkage of preserved fishes should be evaluated (Poster); </a:t>
            </a:r>
          </a:p>
          <a:p>
            <a:pPr indent="-440256">
              <a:buClr>
                <a:srgbClr val="1B1B1B"/>
              </a:buClr>
              <a:buSzPts val="1600"/>
            </a:pPr>
            <a:r>
              <a:rPr lang="en-US" sz="2133" dirty="0" smtClean="0">
                <a:solidFill>
                  <a:srgbClr val="1B1B1B"/>
                </a:solidFill>
              </a:rPr>
              <a:t>Sample sharing and collaborations are needed to fully use valuable samples.</a:t>
            </a:r>
            <a:endParaRPr sz="2133" dirty="0">
              <a:solidFill>
                <a:srgbClr val="1B1B1B"/>
              </a:solidFill>
            </a:endParaRPr>
          </a:p>
        </p:txBody>
      </p:sp>
    </p:spTree>
    <p:extLst>
      <p:ext uri="{BB962C8B-B14F-4D97-AF65-F5344CB8AC3E}">
        <p14:creationId xmlns:p14="http://schemas.microsoft.com/office/powerpoint/2010/main" val="287295101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Google Shape;410;p57"/>
          <p:cNvSpPr txBox="1">
            <a:spLocks noGrp="1"/>
          </p:cNvSpPr>
          <p:nvPr>
            <p:ph type="title"/>
          </p:nvPr>
        </p:nvSpPr>
        <p:spPr>
          <a:xfrm>
            <a:off x="415600" y="320967"/>
            <a:ext cx="11360800" cy="943200"/>
          </a:xfrm>
          <a:prstGeom prst="rect">
            <a:avLst/>
          </a:prstGeom>
        </p:spPr>
        <p:txBody>
          <a:bodyPr spcFirstLastPara="1" wrap="square" lIns="121900" tIns="121900" rIns="121900" bIns="121900" anchor="t" anchorCtr="0">
            <a:normAutofit/>
          </a:bodyPr>
          <a:lstStyle/>
          <a:p>
            <a:pPr algn="ctr"/>
            <a:r>
              <a:rPr lang="en"/>
              <a:t>Acknowledgements</a:t>
            </a:r>
            <a:endParaRPr/>
          </a:p>
        </p:txBody>
      </p:sp>
      <p:pic>
        <p:nvPicPr>
          <p:cNvPr id="411" name="Google Shape;411;p57"/>
          <p:cNvPicPr preferRelativeResize="0"/>
          <p:nvPr/>
        </p:nvPicPr>
        <p:blipFill>
          <a:blip r:embed="rId3">
            <a:alphaModFix/>
          </a:blip>
          <a:stretch>
            <a:fillRect/>
          </a:stretch>
        </p:blipFill>
        <p:spPr>
          <a:xfrm>
            <a:off x="497439" y="5014830"/>
            <a:ext cx="2905131" cy="1456708"/>
          </a:xfrm>
          <a:prstGeom prst="rect">
            <a:avLst/>
          </a:prstGeom>
          <a:noFill/>
          <a:ln>
            <a:noFill/>
          </a:ln>
        </p:spPr>
      </p:pic>
      <p:pic>
        <p:nvPicPr>
          <p:cNvPr id="412" name="Google Shape;412;p57"/>
          <p:cNvPicPr preferRelativeResize="0"/>
          <p:nvPr/>
        </p:nvPicPr>
        <p:blipFill>
          <a:blip r:embed="rId4">
            <a:alphaModFix/>
          </a:blip>
          <a:stretch>
            <a:fillRect/>
          </a:stretch>
        </p:blipFill>
        <p:spPr>
          <a:xfrm>
            <a:off x="9559849" y="1378106"/>
            <a:ext cx="2216551" cy="1286510"/>
          </a:xfrm>
          <a:prstGeom prst="rect">
            <a:avLst/>
          </a:prstGeom>
          <a:noFill/>
          <a:ln>
            <a:noFill/>
          </a:ln>
        </p:spPr>
      </p:pic>
      <p:pic>
        <p:nvPicPr>
          <p:cNvPr id="413" name="Google Shape;413;p57"/>
          <p:cNvPicPr preferRelativeResize="0"/>
          <p:nvPr/>
        </p:nvPicPr>
        <p:blipFill>
          <a:blip r:embed="rId5">
            <a:alphaModFix/>
          </a:blip>
          <a:stretch>
            <a:fillRect/>
          </a:stretch>
        </p:blipFill>
        <p:spPr>
          <a:xfrm>
            <a:off x="415585" y="3243833"/>
            <a:ext cx="3282461" cy="1443670"/>
          </a:xfrm>
          <a:prstGeom prst="rect">
            <a:avLst/>
          </a:prstGeom>
          <a:noFill/>
          <a:ln>
            <a:noFill/>
          </a:ln>
        </p:spPr>
      </p:pic>
      <p:pic>
        <p:nvPicPr>
          <p:cNvPr id="414" name="Google Shape;414;p57"/>
          <p:cNvPicPr preferRelativeResize="0"/>
          <p:nvPr/>
        </p:nvPicPr>
        <p:blipFill rotWithShape="1">
          <a:blip r:embed="rId6">
            <a:alphaModFix/>
          </a:blip>
          <a:srcRect t="7140"/>
          <a:stretch/>
        </p:blipFill>
        <p:spPr>
          <a:xfrm>
            <a:off x="216066" y="1722921"/>
            <a:ext cx="3481980" cy="1176118"/>
          </a:xfrm>
          <a:prstGeom prst="rect">
            <a:avLst/>
          </a:prstGeom>
          <a:noFill/>
          <a:ln>
            <a:noFill/>
          </a:ln>
        </p:spPr>
      </p:pic>
      <p:pic>
        <p:nvPicPr>
          <p:cNvPr id="415" name="Google Shape;415;p57"/>
          <p:cNvPicPr preferRelativeResize="0"/>
          <p:nvPr/>
        </p:nvPicPr>
        <p:blipFill>
          <a:blip r:embed="rId7">
            <a:alphaModFix/>
          </a:blip>
          <a:stretch>
            <a:fillRect/>
          </a:stretch>
        </p:blipFill>
        <p:spPr>
          <a:xfrm>
            <a:off x="9430421" y="3150899"/>
            <a:ext cx="2140165" cy="1706880"/>
          </a:xfrm>
          <a:prstGeom prst="rect">
            <a:avLst/>
          </a:prstGeom>
          <a:noFill/>
          <a:ln>
            <a:noFill/>
          </a:ln>
        </p:spPr>
      </p:pic>
      <p:pic>
        <p:nvPicPr>
          <p:cNvPr id="416" name="Google Shape;416;p57"/>
          <p:cNvPicPr preferRelativeResize="0"/>
          <p:nvPr/>
        </p:nvPicPr>
        <p:blipFill>
          <a:blip r:embed="rId8">
            <a:alphaModFix/>
          </a:blip>
          <a:stretch>
            <a:fillRect/>
          </a:stretch>
        </p:blipFill>
        <p:spPr>
          <a:xfrm>
            <a:off x="4458038" y="4873812"/>
            <a:ext cx="2350243" cy="1706880"/>
          </a:xfrm>
          <a:prstGeom prst="rect">
            <a:avLst/>
          </a:prstGeom>
          <a:noFill/>
          <a:ln>
            <a:noFill/>
          </a:ln>
        </p:spPr>
      </p:pic>
      <p:pic>
        <p:nvPicPr>
          <p:cNvPr id="417" name="Google Shape;417;p57"/>
          <p:cNvPicPr preferRelativeResize="0"/>
          <p:nvPr/>
        </p:nvPicPr>
        <p:blipFill>
          <a:blip r:embed="rId9">
            <a:alphaModFix/>
          </a:blip>
          <a:stretch>
            <a:fillRect/>
          </a:stretch>
        </p:blipFill>
        <p:spPr>
          <a:xfrm>
            <a:off x="10191440" y="4889744"/>
            <a:ext cx="1584960" cy="1584960"/>
          </a:xfrm>
          <a:prstGeom prst="rect">
            <a:avLst/>
          </a:prstGeom>
          <a:noFill/>
          <a:ln>
            <a:noFill/>
          </a:ln>
        </p:spPr>
      </p:pic>
      <p:pic>
        <p:nvPicPr>
          <p:cNvPr id="418" name="Google Shape;418;p57"/>
          <p:cNvPicPr preferRelativeResize="0"/>
          <p:nvPr/>
        </p:nvPicPr>
        <p:blipFill>
          <a:blip r:embed="rId10">
            <a:alphaModFix/>
          </a:blip>
          <a:stretch>
            <a:fillRect/>
          </a:stretch>
        </p:blipFill>
        <p:spPr>
          <a:xfrm>
            <a:off x="7861912" y="4934772"/>
            <a:ext cx="1584960" cy="1584960"/>
          </a:xfrm>
          <a:prstGeom prst="rect">
            <a:avLst/>
          </a:prstGeom>
          <a:noFill/>
          <a:ln>
            <a:noFill/>
          </a:ln>
        </p:spPr>
      </p:pic>
      <p:pic>
        <p:nvPicPr>
          <p:cNvPr id="1026" name="Picture 2" descr="https://bpb-us-e1.wpmucdn.com/you.stonybrook.edu/dist/5/5328/files/2023/10/lab-photo-2023.10.jp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740804" y="1722921"/>
            <a:ext cx="5443096" cy="290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58967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A8A3076-F884-B36B-0F80-61EAEB8E094A}"/>
              </a:ext>
            </a:extLst>
          </p:cNvPr>
          <p:cNvSpPr txBox="1"/>
          <p:nvPr/>
        </p:nvSpPr>
        <p:spPr>
          <a:xfrm>
            <a:off x="0" y="1141982"/>
            <a:ext cx="12192000" cy="4154984"/>
          </a:xfrm>
          <a:prstGeom prst="rect">
            <a:avLst/>
          </a:prstGeom>
          <a:solidFill>
            <a:srgbClr val="002060"/>
          </a:solidFill>
        </p:spPr>
        <p:txBody>
          <a:bodyPr wrap="square" rtlCol="0">
            <a:spAutoFit/>
          </a:bodyPr>
          <a:lstStyle/>
          <a:p>
            <a:pPr algn="ctr"/>
            <a:endParaRPr lang="en-US" sz="2400" dirty="0">
              <a:solidFill>
                <a:schemeClr val="bg1"/>
              </a:solidFill>
            </a:endParaRPr>
          </a:p>
          <a:p>
            <a:pPr algn="ctr"/>
            <a:r>
              <a:rPr lang="en-US" sz="7200" dirty="0">
                <a:solidFill>
                  <a:schemeClr val="bg1"/>
                </a:solidFill>
              </a:rPr>
              <a:t>Thank </a:t>
            </a:r>
            <a:r>
              <a:rPr lang="en-US" sz="7200" dirty="0" smtClean="0">
                <a:solidFill>
                  <a:schemeClr val="bg1"/>
                </a:solidFill>
              </a:rPr>
              <a:t>you !</a:t>
            </a:r>
          </a:p>
          <a:p>
            <a:pPr algn="ctr"/>
            <a:r>
              <a:rPr lang="en-US" sz="7200" dirty="0" smtClean="0">
                <a:solidFill>
                  <a:schemeClr val="bg1"/>
                </a:solidFill>
              </a:rPr>
              <a:t>  </a:t>
            </a:r>
          </a:p>
          <a:p>
            <a:pPr algn="ctr"/>
            <a:r>
              <a:rPr lang="en-US" sz="7200" dirty="0" smtClean="0">
                <a:solidFill>
                  <a:schemeClr val="bg1"/>
                </a:solidFill>
              </a:rPr>
              <a:t>Questions?</a:t>
            </a:r>
            <a:endParaRPr lang="en-US" sz="7200" dirty="0">
              <a:solidFill>
                <a:schemeClr val="bg1"/>
              </a:solidFill>
            </a:endParaRPr>
          </a:p>
          <a:p>
            <a:pPr algn="ctr"/>
            <a:endParaRPr lang="en-US" sz="2400" dirty="0">
              <a:solidFill>
                <a:schemeClr val="bg1"/>
              </a:solidFill>
            </a:endParaRPr>
          </a:p>
        </p:txBody>
      </p:sp>
      <p:sp>
        <p:nvSpPr>
          <p:cNvPr id="2" name="Slide Number Placeholder 1">
            <a:extLst>
              <a:ext uri="{FF2B5EF4-FFF2-40B4-BE49-F238E27FC236}">
                <a16:creationId xmlns:a16="http://schemas.microsoft.com/office/drawing/2014/main" id="{20F37287-9D6B-BBB7-36B1-4FA7A41DD277}"/>
              </a:ext>
            </a:extLst>
          </p:cNvPr>
          <p:cNvSpPr>
            <a:spLocks noGrp="1"/>
          </p:cNvSpPr>
          <p:nvPr>
            <p:ph type="sldNum" sz="quarter" idx="12"/>
          </p:nvPr>
        </p:nvSpPr>
        <p:spPr/>
        <p:txBody>
          <a:bodyPr/>
          <a:lstStyle/>
          <a:p>
            <a:fld id="{D0406E0C-9C2B-B447-8E87-47B52A37D246}" type="slidenum">
              <a:rPr lang="en-US" smtClean="0"/>
              <a:t>32</a:t>
            </a:fld>
            <a:endParaRPr lang="en-US"/>
          </a:p>
        </p:txBody>
      </p:sp>
    </p:spTree>
    <p:extLst>
      <p:ext uri="{BB962C8B-B14F-4D97-AF65-F5344CB8AC3E}">
        <p14:creationId xmlns:p14="http://schemas.microsoft.com/office/powerpoint/2010/main" val="5218923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rgbClr val="000000"/>
            </a:gs>
            <a:gs pos="60000">
              <a:srgbClr val="565F76">
                <a:lumMod val="71022"/>
              </a:srgbClr>
            </a:gs>
            <a:gs pos="83000">
              <a:srgbClr val="1F4E79">
                <a:lumMod val="70918"/>
              </a:srgbClr>
            </a:gs>
            <a:gs pos="100000">
              <a:srgbClr val="0E2439"/>
            </a:gs>
          </a:gsLst>
          <a:lin ang="5400000" scaled="1"/>
        </a:gradFill>
        <a:effectLst/>
      </p:bgPr>
    </p:bg>
    <p:spTree>
      <p:nvGrpSpPr>
        <p:cNvPr id="1" name="Shape 198"/>
        <p:cNvGrpSpPr/>
        <p:nvPr/>
      </p:nvGrpSpPr>
      <p:grpSpPr>
        <a:xfrm>
          <a:off x="0" y="0"/>
          <a:ext cx="0" cy="0"/>
          <a:chOff x="0" y="0"/>
          <a:chExt cx="0" cy="0"/>
        </a:xfrm>
      </p:grpSpPr>
      <p:sp>
        <p:nvSpPr>
          <p:cNvPr id="199" name="Google Shape;199;p24"/>
          <p:cNvSpPr txBox="1">
            <a:spLocks noGrp="1"/>
          </p:cNvSpPr>
          <p:nvPr>
            <p:ph type="body" idx="1"/>
          </p:nvPr>
        </p:nvSpPr>
        <p:spPr>
          <a:xfrm>
            <a:off x="639722" y="1570854"/>
            <a:ext cx="5284407" cy="884823"/>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bg1"/>
              </a:buClr>
              <a:buSzPts val="2800"/>
              <a:buNone/>
            </a:pPr>
            <a:r>
              <a:rPr lang="en-US" dirty="0">
                <a:solidFill>
                  <a:schemeClr val="bg1"/>
                </a:solidFill>
                <a:latin typeface="+mn-lt"/>
              </a:rPr>
              <a:t>Abundance </a:t>
            </a:r>
            <a:r>
              <a:rPr lang="en-US" dirty="0">
                <a:solidFill>
                  <a:schemeClr val="bg1"/>
                </a:solidFill>
                <a:latin typeface="+mn-lt"/>
                <a:sym typeface="Calibri"/>
              </a:rPr>
              <a:t>can be associated with many factors</a:t>
            </a:r>
            <a:endParaRPr dirty="0">
              <a:solidFill>
                <a:schemeClr val="bg1"/>
              </a:solidFill>
              <a:latin typeface="+mn-lt"/>
            </a:endParaRPr>
          </a:p>
        </p:txBody>
      </p:sp>
      <p:sp>
        <p:nvSpPr>
          <p:cNvPr id="200" name="Google Shape;20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ts val="1200"/>
              <a:buFontTx/>
              <a:buNone/>
              <a:tabLst/>
              <a:defRPr/>
            </a:pPr>
            <a:fld id="{00000000-1234-1234-1234-123412341234}"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200"/>
                <a:buFontTx/>
                <a:buNone/>
                <a:tabLst/>
                <a:defRPr/>
              </a:pPr>
              <a:t>33</a:t>
            </a:fld>
            <a:endParaRPr kumimoji="0"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01" name="Google Shape;201;p24"/>
          <p:cNvSpPr txBox="1">
            <a:spLocks noGrp="1"/>
          </p:cNvSpPr>
          <p:nvPr>
            <p:ph type="title"/>
          </p:nvPr>
        </p:nvSpPr>
        <p:spPr>
          <a:xfrm>
            <a:off x="438597" y="136525"/>
            <a:ext cx="10377039"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en-US" dirty="0">
                <a:solidFill>
                  <a:schemeClr val="bg1"/>
                </a:solidFill>
                <a:latin typeface="+mn-lt"/>
              </a:rPr>
              <a:t>Rationale </a:t>
            </a:r>
            <a:endParaRPr dirty="0">
              <a:solidFill>
                <a:schemeClr val="bg1"/>
              </a:solidFill>
              <a:latin typeface="+mn-lt"/>
            </a:endParaRPr>
          </a:p>
        </p:txBody>
      </p:sp>
      <p:sp>
        <p:nvSpPr>
          <p:cNvPr id="202" name="Google Shape;202;p24"/>
          <p:cNvSpPr txBox="1"/>
          <p:nvPr/>
        </p:nvSpPr>
        <p:spPr>
          <a:xfrm>
            <a:off x="7271625" y="1413123"/>
            <a:ext cx="4184700"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Remove variability not directly attributable to fish abundance </a:t>
            </a:r>
            <a:endParaRPr kumimoji="0"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03" name="Google Shape;203;p24"/>
          <p:cNvSpPr txBox="1"/>
          <p:nvPr/>
        </p:nvSpPr>
        <p:spPr>
          <a:xfrm>
            <a:off x="7271625" y="3209267"/>
            <a:ext cx="4389600" cy="120028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Data need to be calibrated so that estimates are comparable over time and space</a:t>
            </a:r>
            <a:endParaRPr kumimoji="0"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204" name="Google Shape;204;p24"/>
          <p:cNvSpPr txBox="1"/>
          <p:nvPr/>
        </p:nvSpPr>
        <p:spPr>
          <a:xfrm>
            <a:off x="7271625" y="5005411"/>
            <a:ext cx="4389600" cy="12006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rPr>
              <a:t>Evaluate data quality and identify impacts on the interpretation of LRS data</a:t>
            </a:r>
            <a:endParaRPr kumimoji="0" sz="2400" b="0" i="0" u="none" strike="noStrike" kern="1200" cap="none" spc="0" normalizeH="0" baseline="0" noProof="0" dirty="0">
              <a:ln>
                <a:noFill/>
              </a:ln>
              <a:solidFill>
                <a:prstClr val="white"/>
              </a:solidFill>
              <a:effectLst/>
              <a:uLnTx/>
              <a:uFillTx/>
              <a:latin typeface="Calibri" panose="020F0502020204030204"/>
              <a:ea typeface="Calibri"/>
              <a:cs typeface="Calibri"/>
              <a:sym typeface="Calibri"/>
            </a:endParaRPr>
          </a:p>
        </p:txBody>
      </p:sp>
      <p:sp>
        <p:nvSpPr>
          <p:cNvPr id="11" name="Right Arrow 10">
            <a:extLst>
              <a:ext uri="{FF2B5EF4-FFF2-40B4-BE49-F238E27FC236}">
                <a16:creationId xmlns:a16="http://schemas.microsoft.com/office/drawing/2014/main" id="{1D96A74B-93A2-DF48-AEA4-8B37C5894856}"/>
              </a:ext>
            </a:extLst>
          </p:cNvPr>
          <p:cNvSpPr/>
          <p:nvPr/>
        </p:nvSpPr>
        <p:spPr>
          <a:xfrm>
            <a:off x="6300899" y="1815377"/>
            <a:ext cx="597733" cy="395779"/>
          </a:xfrm>
          <a:prstGeom prst="rightArrow">
            <a:avLst>
              <a:gd name="adj1" fmla="val 18779"/>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ight Arrow 11">
            <a:extLst>
              <a:ext uri="{FF2B5EF4-FFF2-40B4-BE49-F238E27FC236}">
                <a16:creationId xmlns:a16="http://schemas.microsoft.com/office/drawing/2014/main" id="{FB9C3AE8-354C-9E40-986F-646BFA88C70A}"/>
              </a:ext>
            </a:extLst>
          </p:cNvPr>
          <p:cNvSpPr/>
          <p:nvPr/>
        </p:nvSpPr>
        <p:spPr>
          <a:xfrm>
            <a:off x="6300899" y="5407820"/>
            <a:ext cx="597733" cy="395779"/>
          </a:xfrm>
          <a:prstGeom prst="rightArrow">
            <a:avLst>
              <a:gd name="adj1" fmla="val 18779"/>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ight Arrow 12">
            <a:extLst>
              <a:ext uri="{FF2B5EF4-FFF2-40B4-BE49-F238E27FC236}">
                <a16:creationId xmlns:a16="http://schemas.microsoft.com/office/drawing/2014/main" id="{DA260E3D-FA43-A544-9FDB-DC59AC0B73CF}"/>
              </a:ext>
            </a:extLst>
          </p:cNvPr>
          <p:cNvSpPr/>
          <p:nvPr/>
        </p:nvSpPr>
        <p:spPr>
          <a:xfrm>
            <a:off x="6300899" y="3611521"/>
            <a:ext cx="597733" cy="395779"/>
          </a:xfrm>
          <a:prstGeom prst="rightArrow">
            <a:avLst>
              <a:gd name="adj1" fmla="val 18779"/>
              <a:gd name="adj2" fmla="val 50000"/>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Google Shape;202;p24">
            <a:extLst>
              <a:ext uri="{FF2B5EF4-FFF2-40B4-BE49-F238E27FC236}">
                <a16:creationId xmlns:a16="http://schemas.microsoft.com/office/drawing/2014/main" id="{19582852-7DA2-D74A-BDA2-F60699B429C8}"/>
              </a:ext>
            </a:extLst>
          </p:cNvPr>
          <p:cNvSpPr txBox="1"/>
          <p:nvPr/>
        </p:nvSpPr>
        <p:spPr>
          <a:xfrm>
            <a:off x="639722" y="3569364"/>
            <a:ext cx="5284408" cy="48009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0"/>
              </a:spcBef>
              <a:spcAft>
                <a:spcPts val="0"/>
              </a:spcAft>
              <a:buClr>
                <a:prstClr val="white"/>
              </a:buClr>
              <a:buSzPts val="2800"/>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Changes in sampling protocols</a:t>
            </a:r>
          </a:p>
        </p:txBody>
      </p:sp>
      <p:sp>
        <p:nvSpPr>
          <p:cNvPr id="16" name="Google Shape;202;p24">
            <a:extLst>
              <a:ext uri="{FF2B5EF4-FFF2-40B4-BE49-F238E27FC236}">
                <a16:creationId xmlns:a16="http://schemas.microsoft.com/office/drawing/2014/main" id="{E956AD82-AC68-CF43-83DC-CC7919ED1870}"/>
              </a:ext>
            </a:extLst>
          </p:cNvPr>
          <p:cNvSpPr txBox="1"/>
          <p:nvPr/>
        </p:nvSpPr>
        <p:spPr>
          <a:xfrm>
            <a:off x="643497" y="5107644"/>
            <a:ext cx="5284408" cy="9961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90000"/>
              </a:lnSpc>
              <a:spcBef>
                <a:spcPts val="1000"/>
              </a:spcBef>
              <a:spcAft>
                <a:spcPts val="0"/>
              </a:spcAft>
              <a:buClr>
                <a:prstClr val="white"/>
              </a:buClr>
              <a:buSzPts val="2800"/>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The sampling effects should be carefully examined </a:t>
            </a:r>
          </a:p>
        </p:txBody>
      </p:sp>
    </p:spTree>
    <p:extLst>
      <p:ext uri="{BB962C8B-B14F-4D97-AF65-F5344CB8AC3E}">
        <p14:creationId xmlns:p14="http://schemas.microsoft.com/office/powerpoint/2010/main" val="400382591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5"/>
          <p:cNvSpPr/>
          <p:nvPr/>
        </p:nvSpPr>
        <p:spPr>
          <a:xfrm>
            <a:off x="8654217" y="239966"/>
            <a:ext cx="3143250" cy="106834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Compile </a:t>
            </a:r>
            <a:r>
              <a:rPr lang="en-US" sz="1800">
                <a:solidFill>
                  <a:srgbClr val="00B0F0"/>
                </a:solidFill>
                <a:latin typeface="Calibri"/>
                <a:ea typeface="Calibri"/>
                <a:cs typeface="Calibri"/>
                <a:sym typeface="Calibri"/>
              </a:rPr>
              <a:t>spatial data</a:t>
            </a:r>
            <a:r>
              <a:rPr lang="en-US" sz="1800">
                <a:solidFill>
                  <a:schemeClr val="lt1"/>
                </a:solidFill>
                <a:latin typeface="Calibri"/>
                <a:ea typeface="Calibri"/>
                <a:cs typeface="Calibri"/>
                <a:sym typeface="Calibri"/>
              </a:rPr>
              <a:t> of surveys (station data, river mile, site, etc)</a:t>
            </a:r>
            <a:endParaRPr/>
          </a:p>
        </p:txBody>
      </p:sp>
      <p:sp>
        <p:nvSpPr>
          <p:cNvPr id="391" name="Google Shape;391;p15"/>
          <p:cNvSpPr/>
          <p:nvPr/>
        </p:nvSpPr>
        <p:spPr>
          <a:xfrm>
            <a:off x="3573380" y="712807"/>
            <a:ext cx="721894" cy="37297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2" name="Google Shape;392;p15">
            <a:hlinkClick r:id="" action="ppaction://hlinkshowjump?jump=nextslide"/>
          </p:cNvPr>
          <p:cNvSpPr/>
          <p:nvPr/>
        </p:nvSpPr>
        <p:spPr>
          <a:xfrm>
            <a:off x="253665" y="252662"/>
            <a:ext cx="3143250" cy="106834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800">
                <a:solidFill>
                  <a:schemeClr val="lt1"/>
                </a:solidFill>
                <a:latin typeface="Calibri"/>
                <a:ea typeface="Calibri"/>
                <a:cs typeface="Calibri"/>
                <a:sym typeface="Calibri"/>
              </a:rPr>
              <a:t>LRS </a:t>
            </a:r>
            <a:r>
              <a:rPr lang="en-US" sz="1800">
                <a:solidFill>
                  <a:srgbClr val="00B0F0"/>
                </a:solidFill>
                <a:latin typeface="Calibri"/>
                <a:ea typeface="Calibri"/>
                <a:cs typeface="Calibri"/>
                <a:sym typeface="Calibri"/>
              </a:rPr>
              <a:t>lv3</a:t>
            </a:r>
            <a:r>
              <a:rPr lang="en-US" sz="1800">
                <a:solidFill>
                  <a:schemeClr val="lt1"/>
                </a:solidFill>
                <a:latin typeface="Calibri"/>
                <a:ea typeface="Calibri"/>
                <a:cs typeface="Calibri"/>
                <a:sym typeface="Calibri"/>
              </a:rPr>
              <a:t>, </a:t>
            </a:r>
            <a:r>
              <a:rPr lang="en-US" sz="1800">
                <a:solidFill>
                  <a:srgbClr val="00B0F0"/>
                </a:solidFill>
                <a:latin typeface="Calibri"/>
                <a:ea typeface="Calibri"/>
                <a:cs typeface="Calibri"/>
                <a:sym typeface="Calibri"/>
              </a:rPr>
              <a:t>lv4</a:t>
            </a:r>
            <a:r>
              <a:rPr lang="en-US" sz="1800">
                <a:solidFill>
                  <a:schemeClr val="lt1"/>
                </a:solidFill>
                <a:latin typeface="Calibri"/>
                <a:ea typeface="Calibri"/>
                <a:cs typeface="Calibri"/>
                <a:sym typeface="Calibri"/>
              </a:rPr>
              <a:t>, </a:t>
            </a:r>
            <a:r>
              <a:rPr lang="en-US" sz="1800">
                <a:solidFill>
                  <a:srgbClr val="00B0F0"/>
                </a:solidFill>
                <a:latin typeface="Calibri"/>
                <a:ea typeface="Calibri"/>
                <a:cs typeface="Calibri"/>
                <a:sym typeface="Calibri"/>
              </a:rPr>
              <a:t>lv5</a:t>
            </a:r>
            <a:r>
              <a:rPr lang="en-US" sz="1800">
                <a:solidFill>
                  <a:schemeClr val="lt1"/>
                </a:solidFill>
                <a:latin typeface="Calibri"/>
                <a:ea typeface="Calibri"/>
                <a:cs typeface="Calibri"/>
                <a:sym typeface="Calibri"/>
              </a:rPr>
              <a:t> data were used</a:t>
            </a:r>
            <a:endParaRPr/>
          </a:p>
        </p:txBody>
      </p:sp>
      <p:sp>
        <p:nvSpPr>
          <p:cNvPr id="393" name="Google Shape;393;p15"/>
          <p:cNvSpPr/>
          <p:nvPr/>
        </p:nvSpPr>
        <p:spPr>
          <a:xfrm>
            <a:off x="7755858" y="712806"/>
            <a:ext cx="721894" cy="37297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4" name="Google Shape;394;p15"/>
          <p:cNvSpPr/>
          <p:nvPr/>
        </p:nvSpPr>
        <p:spPr>
          <a:xfrm>
            <a:off x="4436143" y="268894"/>
            <a:ext cx="3143250" cy="1054601"/>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Variables were </a:t>
            </a:r>
            <a:r>
              <a:rPr lang="en-US" sz="1800">
                <a:solidFill>
                  <a:srgbClr val="00B0F0"/>
                </a:solidFill>
                <a:latin typeface="Calibri"/>
                <a:ea typeface="Calibri"/>
                <a:cs typeface="Calibri"/>
                <a:sym typeface="Calibri"/>
              </a:rPr>
              <a:t>renamed</a:t>
            </a:r>
            <a:r>
              <a:rPr lang="en-US" sz="1800">
                <a:solidFill>
                  <a:schemeClr val="lt1"/>
                </a:solidFill>
                <a:latin typeface="Calibri"/>
                <a:ea typeface="Calibri"/>
                <a:cs typeface="Calibri"/>
                <a:sym typeface="Calibri"/>
              </a:rPr>
              <a:t> to be consistent over years.</a:t>
            </a:r>
            <a:endParaRPr/>
          </a:p>
        </p:txBody>
      </p:sp>
      <p:sp>
        <p:nvSpPr>
          <p:cNvPr id="395" name="Google Shape;395;p15"/>
          <p:cNvSpPr/>
          <p:nvPr/>
        </p:nvSpPr>
        <p:spPr>
          <a:xfrm>
            <a:off x="8654217" y="2217863"/>
            <a:ext cx="3143250" cy="196415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00B0F0"/>
                </a:solidFill>
                <a:latin typeface="Calibri"/>
                <a:ea typeface="Calibri"/>
                <a:cs typeface="Calibri"/>
                <a:sym typeface="Calibri"/>
              </a:rPr>
              <a:t>WQS</a:t>
            </a:r>
            <a:r>
              <a:rPr lang="en-US" sz="1800">
                <a:solidFill>
                  <a:schemeClr val="lt1"/>
                </a:solidFill>
                <a:latin typeface="Calibri"/>
                <a:ea typeface="Calibri"/>
                <a:cs typeface="Calibri"/>
                <a:sym typeface="Calibri"/>
              </a:rPr>
              <a:t>: match lat/lon based on 	</a:t>
            </a:r>
            <a:r>
              <a:rPr lang="en-US" sz="1800">
                <a:solidFill>
                  <a:srgbClr val="00B0F0"/>
                </a:solidFill>
                <a:latin typeface="Calibri"/>
                <a:ea typeface="Calibri"/>
                <a:cs typeface="Calibri"/>
                <a:sym typeface="Calibri"/>
              </a:rPr>
              <a:t>station</a:t>
            </a:r>
            <a:r>
              <a:rPr lang="en-US" sz="1800">
                <a:solidFill>
                  <a:schemeClr val="lt1"/>
                </a:solidFill>
                <a:latin typeface="Calibri"/>
                <a:ea typeface="Calibri"/>
                <a:cs typeface="Calibri"/>
                <a:sym typeface="Calibri"/>
              </a:rPr>
              <a:t> (if available)</a:t>
            </a:r>
            <a:endParaRPr/>
          </a:p>
          <a:p>
            <a:pPr marL="0" marR="0" lvl="0" indent="0" algn="l" rtl="0">
              <a:spcBef>
                <a:spcPts val="0"/>
              </a:spcBef>
              <a:spcAft>
                <a:spcPts val="0"/>
              </a:spcAft>
              <a:buNone/>
            </a:pPr>
            <a:endParaRPr sz="1800">
              <a:solidFill>
                <a:schemeClr val="lt1"/>
              </a:solidFill>
              <a:latin typeface="Calibri"/>
              <a:ea typeface="Calibri"/>
              <a:cs typeface="Calibri"/>
              <a:sym typeface="Calibri"/>
            </a:endParaRPr>
          </a:p>
          <a:p>
            <a:pPr marL="0" marR="0" lvl="0" indent="0" algn="l" rtl="0">
              <a:spcBef>
                <a:spcPts val="0"/>
              </a:spcBef>
              <a:spcAft>
                <a:spcPts val="0"/>
              </a:spcAft>
              <a:buNone/>
            </a:pPr>
            <a:r>
              <a:rPr lang="en-US" sz="1800">
                <a:solidFill>
                  <a:srgbClr val="00B0F0"/>
                </a:solidFill>
                <a:latin typeface="Calibri"/>
                <a:ea typeface="Calibri"/>
                <a:cs typeface="Calibri"/>
                <a:sym typeface="Calibri"/>
              </a:rPr>
              <a:t>LRS</a:t>
            </a:r>
            <a:r>
              <a:rPr lang="en-US" sz="1800">
                <a:solidFill>
                  <a:schemeClr val="lt1"/>
                </a:solidFill>
                <a:latin typeface="Calibri"/>
                <a:ea typeface="Calibri"/>
                <a:cs typeface="Calibri"/>
                <a:sym typeface="Calibri"/>
              </a:rPr>
              <a:t>: match lat/lon collected in   	2002-2017 based on 	</a:t>
            </a:r>
            <a:r>
              <a:rPr lang="en-US" sz="1800">
                <a:solidFill>
                  <a:srgbClr val="00B0F0"/>
                </a:solidFill>
                <a:latin typeface="Calibri"/>
                <a:ea typeface="Calibri"/>
                <a:cs typeface="Calibri"/>
                <a:sym typeface="Calibri"/>
              </a:rPr>
              <a:t>river mile</a:t>
            </a:r>
            <a:r>
              <a:rPr lang="en-US" sz="1800">
                <a:solidFill>
                  <a:schemeClr val="lt1"/>
                </a:solidFill>
                <a:latin typeface="Calibri"/>
                <a:ea typeface="Calibri"/>
                <a:cs typeface="Calibri"/>
                <a:sym typeface="Calibri"/>
              </a:rPr>
              <a:t> and </a:t>
            </a:r>
            <a:r>
              <a:rPr lang="en-US" sz="1800">
                <a:solidFill>
                  <a:srgbClr val="00B0F0"/>
                </a:solidFill>
                <a:latin typeface="Calibri"/>
                <a:ea typeface="Calibri"/>
                <a:cs typeface="Calibri"/>
                <a:sym typeface="Calibri"/>
              </a:rPr>
              <a:t>site</a:t>
            </a:r>
            <a:r>
              <a:rPr lang="en-US" sz="1800">
                <a:solidFill>
                  <a:srgbClr val="FFFF00"/>
                </a:solidFill>
                <a:latin typeface="Calibri"/>
                <a:ea typeface="Calibri"/>
                <a:cs typeface="Calibri"/>
                <a:sym typeface="Calibri"/>
              </a:rPr>
              <a:t> </a:t>
            </a:r>
            <a:endParaRPr/>
          </a:p>
        </p:txBody>
      </p:sp>
      <p:sp>
        <p:nvSpPr>
          <p:cNvPr id="396" name="Google Shape;396;p15"/>
          <p:cNvSpPr/>
          <p:nvPr/>
        </p:nvSpPr>
        <p:spPr>
          <a:xfrm>
            <a:off x="9964029" y="1576228"/>
            <a:ext cx="391777" cy="485859"/>
          </a:xfrm>
          <a:prstGeom prst="down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7" name="Google Shape;397;p15"/>
          <p:cNvSpPr/>
          <p:nvPr/>
        </p:nvSpPr>
        <p:spPr>
          <a:xfrm rot="10800000">
            <a:off x="7443026" y="2558382"/>
            <a:ext cx="721894" cy="37297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398" name="Google Shape;398;p15"/>
          <p:cNvSpPr/>
          <p:nvPr/>
        </p:nvSpPr>
        <p:spPr>
          <a:xfrm>
            <a:off x="5426231" y="2224166"/>
            <a:ext cx="1858128" cy="1054602"/>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chemeClr val="lt1"/>
                </a:solidFill>
                <a:latin typeface="Calibri"/>
                <a:ea typeface="Calibri"/>
                <a:cs typeface="Calibri"/>
                <a:sym typeface="Calibri"/>
              </a:rPr>
              <a:t>Link </a:t>
            </a:r>
            <a:r>
              <a:rPr lang="en-US" sz="1800">
                <a:solidFill>
                  <a:srgbClr val="00B0F0"/>
                </a:solidFill>
                <a:latin typeface="Calibri"/>
                <a:ea typeface="Calibri"/>
                <a:cs typeface="Calibri"/>
                <a:sym typeface="Calibri"/>
              </a:rPr>
              <a:t>WQS</a:t>
            </a:r>
            <a:r>
              <a:rPr lang="en-US" sz="1800">
                <a:solidFill>
                  <a:schemeClr val="lt1"/>
                </a:solidFill>
                <a:latin typeface="Calibri"/>
                <a:ea typeface="Calibri"/>
                <a:cs typeface="Calibri"/>
                <a:sym typeface="Calibri"/>
              </a:rPr>
              <a:t> to </a:t>
            </a:r>
            <a:r>
              <a:rPr lang="en-US" sz="1800">
                <a:solidFill>
                  <a:srgbClr val="00B0F0"/>
                </a:solidFill>
                <a:latin typeface="Calibri"/>
                <a:ea typeface="Calibri"/>
                <a:cs typeface="Calibri"/>
                <a:sym typeface="Calibri"/>
              </a:rPr>
              <a:t>LRS</a:t>
            </a:r>
            <a:endParaRPr/>
          </a:p>
        </p:txBody>
      </p:sp>
      <p:sp>
        <p:nvSpPr>
          <p:cNvPr id="399" name="Google Shape;399;p15"/>
          <p:cNvSpPr/>
          <p:nvPr/>
        </p:nvSpPr>
        <p:spPr>
          <a:xfrm>
            <a:off x="499592" y="2033078"/>
            <a:ext cx="3143250" cy="106834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800" b="0" i="0" u="none" strike="noStrike" cap="none">
                <a:solidFill>
                  <a:srgbClr val="00B0F0"/>
                </a:solidFill>
                <a:latin typeface="Calibri"/>
                <a:ea typeface="Calibri"/>
                <a:cs typeface="Calibri"/>
                <a:sym typeface="Calibri"/>
              </a:rPr>
              <a:t>1974-1981</a:t>
            </a:r>
            <a:r>
              <a:rPr lang="en-US" sz="1800" b="0" i="0" u="none" strike="noStrike" cap="none">
                <a:solidFill>
                  <a:schemeClr val="lt1"/>
                </a:solidFill>
                <a:latin typeface="Calibri"/>
                <a:ea typeface="Calibri"/>
                <a:cs typeface="Calibri"/>
                <a:sym typeface="Calibri"/>
              </a:rPr>
              <a:t>: directly linked</a:t>
            </a:r>
            <a:endParaRPr/>
          </a:p>
        </p:txBody>
      </p:sp>
      <p:sp>
        <p:nvSpPr>
          <p:cNvPr id="400" name="Google Shape;400;p15"/>
          <p:cNvSpPr/>
          <p:nvPr/>
        </p:nvSpPr>
        <p:spPr>
          <a:xfrm rot="10800000">
            <a:off x="4075196" y="2427704"/>
            <a:ext cx="721894" cy="37297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1" name="Google Shape;401;p15"/>
          <p:cNvSpPr/>
          <p:nvPr/>
        </p:nvSpPr>
        <p:spPr>
          <a:xfrm>
            <a:off x="4095590" y="3810776"/>
            <a:ext cx="3143250" cy="133834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800" b="0" i="0" u="none" strike="noStrike" cap="none">
                <a:solidFill>
                  <a:srgbClr val="00B0F0"/>
                </a:solidFill>
                <a:latin typeface="Calibri"/>
                <a:ea typeface="Calibri"/>
                <a:cs typeface="Calibri"/>
                <a:sym typeface="Calibri"/>
              </a:rPr>
              <a:t>1982-2017</a:t>
            </a:r>
            <a:r>
              <a:rPr lang="en-US" sz="1800" b="0" i="0" u="none" strike="noStrike" cap="none">
                <a:solidFill>
                  <a:schemeClr val="lt1"/>
                </a:solidFill>
                <a:latin typeface="Calibri"/>
                <a:ea typeface="Calibri"/>
                <a:cs typeface="Calibri"/>
                <a:sym typeface="Calibri"/>
              </a:rPr>
              <a:t>: </a:t>
            </a:r>
            <a:endParaRPr/>
          </a:p>
          <a:p>
            <a:pPr marL="457200" marR="0" lvl="1" indent="0" algn="l" rtl="0">
              <a:spcBef>
                <a:spcPts val="0"/>
              </a:spcBef>
              <a:spcAft>
                <a:spcPts val="0"/>
              </a:spcAft>
              <a:buNone/>
            </a:pPr>
            <a:r>
              <a:rPr lang="en-US" sz="1800" b="0" i="0" u="none" strike="noStrike" cap="none">
                <a:solidFill>
                  <a:schemeClr val="lt1"/>
                </a:solidFill>
                <a:latin typeface="Calibri"/>
                <a:ea typeface="Calibri"/>
                <a:cs typeface="Calibri"/>
                <a:sym typeface="Calibri"/>
              </a:rPr>
              <a:t>Subset WQS data by </a:t>
            </a:r>
            <a:r>
              <a:rPr lang="en-US" sz="1800" b="0" i="0" u="none" strike="noStrike" cap="none">
                <a:solidFill>
                  <a:srgbClr val="00B0F0"/>
                </a:solidFill>
                <a:latin typeface="Calibri"/>
                <a:ea typeface="Calibri"/>
                <a:cs typeface="Calibri"/>
                <a:sym typeface="Calibri"/>
              </a:rPr>
              <a:t>river run</a:t>
            </a:r>
            <a:r>
              <a:rPr lang="en-US" sz="1800" b="0" i="0" u="none" strike="noStrike" cap="none">
                <a:solidFill>
                  <a:schemeClr val="lt1"/>
                </a:solidFill>
                <a:latin typeface="Calibri"/>
                <a:ea typeface="Calibri"/>
                <a:cs typeface="Calibri"/>
                <a:sym typeface="Calibri"/>
              </a:rPr>
              <a:t> and </a:t>
            </a:r>
            <a:r>
              <a:rPr lang="en-US" sz="1800" b="0" i="0" u="none" strike="noStrike" cap="none">
                <a:solidFill>
                  <a:srgbClr val="00B0F0"/>
                </a:solidFill>
                <a:latin typeface="Calibri"/>
                <a:ea typeface="Calibri"/>
                <a:cs typeface="Calibri"/>
                <a:sym typeface="Calibri"/>
              </a:rPr>
              <a:t>universal krige</a:t>
            </a:r>
            <a:r>
              <a:rPr lang="en-US" sz="1800" b="0" i="0" u="none" strike="noStrike" cap="none">
                <a:solidFill>
                  <a:schemeClr val="lt1"/>
                </a:solidFill>
                <a:latin typeface="Calibri"/>
                <a:ea typeface="Calibri"/>
                <a:cs typeface="Calibri"/>
                <a:sym typeface="Calibri"/>
              </a:rPr>
              <a:t> WQS data with depth</a:t>
            </a:r>
            <a:endParaRPr/>
          </a:p>
          <a:p>
            <a:pPr marL="800100" marR="0" lvl="1" indent="-228600" algn="l" rtl="0">
              <a:spcBef>
                <a:spcPts val="0"/>
              </a:spcBef>
              <a:spcAft>
                <a:spcPts val="0"/>
              </a:spcAft>
              <a:buClr>
                <a:schemeClr val="dk1"/>
              </a:buClr>
              <a:buSzPts val="1800"/>
              <a:buFont typeface="Calibri"/>
              <a:buNone/>
            </a:pPr>
            <a:endParaRPr sz="1800" b="0" i="0" u="none" strike="noStrike" cap="none">
              <a:solidFill>
                <a:schemeClr val="lt1"/>
              </a:solidFill>
              <a:latin typeface="Calibri"/>
              <a:ea typeface="Calibri"/>
              <a:cs typeface="Calibri"/>
              <a:sym typeface="Calibri"/>
            </a:endParaRPr>
          </a:p>
        </p:txBody>
      </p:sp>
      <p:sp>
        <p:nvSpPr>
          <p:cNvPr id="402" name="Google Shape;402;p15"/>
          <p:cNvSpPr/>
          <p:nvPr/>
        </p:nvSpPr>
        <p:spPr>
          <a:xfrm rot="7312350">
            <a:off x="4494868" y="3231562"/>
            <a:ext cx="721894" cy="37297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3" name="Google Shape;403;p15"/>
          <p:cNvSpPr/>
          <p:nvPr/>
        </p:nvSpPr>
        <p:spPr>
          <a:xfrm rot="1390469">
            <a:off x="7564886" y="4503749"/>
            <a:ext cx="721894" cy="37297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15"/>
          <p:cNvSpPr/>
          <p:nvPr/>
        </p:nvSpPr>
        <p:spPr>
          <a:xfrm rot="5400000">
            <a:off x="1385631" y="3586994"/>
            <a:ext cx="721894" cy="37297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5" name="Google Shape;405;p15">
            <a:hlinkClick r:id="" action="ppaction://noaction"/>
          </p:cNvPr>
          <p:cNvSpPr/>
          <p:nvPr/>
        </p:nvSpPr>
        <p:spPr>
          <a:xfrm>
            <a:off x="204334" y="4491646"/>
            <a:ext cx="3143250" cy="1068345"/>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r>
              <a:rPr lang="en-US" sz="1800">
                <a:solidFill>
                  <a:srgbClr val="00B0F0"/>
                </a:solidFill>
                <a:latin typeface="Calibri"/>
                <a:ea typeface="Calibri"/>
                <a:cs typeface="Calibri"/>
                <a:sym typeface="Calibri"/>
              </a:rPr>
              <a:t>Yearly datasets</a:t>
            </a:r>
            <a:r>
              <a:rPr lang="en-US" sz="1800">
                <a:solidFill>
                  <a:schemeClr val="lt1"/>
                </a:solidFill>
                <a:latin typeface="Calibri"/>
                <a:ea typeface="Calibri"/>
                <a:cs typeface="Calibri"/>
                <a:sym typeface="Calibri"/>
              </a:rPr>
              <a:t> were pooled, and </a:t>
            </a:r>
            <a:r>
              <a:rPr lang="en-US" sz="1800">
                <a:solidFill>
                  <a:srgbClr val="00B0F0"/>
                </a:solidFill>
                <a:latin typeface="Calibri"/>
                <a:ea typeface="Calibri"/>
                <a:cs typeface="Calibri"/>
                <a:sym typeface="Calibri"/>
              </a:rPr>
              <a:t>species data</a:t>
            </a:r>
            <a:r>
              <a:rPr lang="en-US" sz="1800">
                <a:solidFill>
                  <a:schemeClr val="lt1"/>
                </a:solidFill>
                <a:latin typeface="Calibri"/>
                <a:ea typeface="Calibri"/>
                <a:cs typeface="Calibri"/>
                <a:sym typeface="Calibri"/>
              </a:rPr>
              <a:t> can be extracted.</a:t>
            </a:r>
            <a:endParaRPr/>
          </a:p>
        </p:txBody>
      </p:sp>
      <p:grpSp>
        <p:nvGrpSpPr>
          <p:cNvPr id="406" name="Google Shape;406;p15"/>
          <p:cNvGrpSpPr/>
          <p:nvPr/>
        </p:nvGrpSpPr>
        <p:grpSpPr>
          <a:xfrm>
            <a:off x="8654217" y="4296456"/>
            <a:ext cx="3176191" cy="2485259"/>
            <a:chOff x="2286000" y="1843088"/>
            <a:chExt cx="3819526" cy="3157537"/>
          </a:xfrm>
        </p:grpSpPr>
        <p:pic>
          <p:nvPicPr>
            <p:cNvPr id="407" name="Google Shape;407;p15"/>
            <p:cNvPicPr preferRelativeResize="0"/>
            <p:nvPr/>
          </p:nvPicPr>
          <p:blipFill rotWithShape="1">
            <a:blip r:embed="rId3">
              <a:alphaModFix/>
            </a:blip>
            <a:srcRect l="25007" t="24351" r="30481" b="29605"/>
            <a:stretch/>
          </p:blipFill>
          <p:spPr>
            <a:xfrm>
              <a:off x="2286000" y="1843088"/>
              <a:ext cx="3057526" cy="3157537"/>
            </a:xfrm>
            <a:prstGeom prst="rect">
              <a:avLst/>
            </a:prstGeom>
            <a:noFill/>
            <a:ln>
              <a:noFill/>
            </a:ln>
          </p:spPr>
        </p:pic>
        <p:pic>
          <p:nvPicPr>
            <p:cNvPr id="408" name="Google Shape;408;p15"/>
            <p:cNvPicPr preferRelativeResize="0"/>
            <p:nvPr/>
          </p:nvPicPr>
          <p:blipFill rotWithShape="1">
            <a:blip r:embed="rId4">
              <a:alphaModFix/>
            </a:blip>
            <a:srcRect l="86652" t="20902" r="3821" b="23508"/>
            <a:stretch/>
          </p:blipFill>
          <p:spPr>
            <a:xfrm>
              <a:off x="5219702" y="2221611"/>
              <a:ext cx="885824" cy="2576703"/>
            </a:xfrm>
            <a:prstGeom prst="rect">
              <a:avLst/>
            </a:prstGeom>
            <a:noFill/>
            <a:ln>
              <a:noFill/>
            </a:ln>
          </p:spPr>
        </p:pic>
      </p:grpSp>
      <p:sp>
        <p:nvSpPr>
          <p:cNvPr id="409" name="Google Shape;409;p15"/>
          <p:cNvSpPr/>
          <p:nvPr/>
        </p:nvSpPr>
        <p:spPr>
          <a:xfrm>
            <a:off x="4095590" y="5476458"/>
            <a:ext cx="3143250" cy="1262606"/>
          </a:xfrm>
          <a:prstGeom prst="rect">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457200" marR="0" lvl="1" indent="0" algn="l" rtl="0">
              <a:spcBef>
                <a:spcPts val="0"/>
              </a:spcBef>
              <a:spcAft>
                <a:spcPts val="0"/>
              </a:spcAft>
              <a:buNone/>
            </a:pPr>
            <a:r>
              <a:rPr lang="en-US" sz="1800" b="0" i="0" u="none" strike="noStrike" cap="none" dirty="0" err="1">
                <a:solidFill>
                  <a:schemeClr val="lt1"/>
                </a:solidFill>
                <a:latin typeface="Calibri"/>
                <a:ea typeface="Calibri"/>
                <a:cs typeface="Calibri"/>
                <a:sym typeface="Calibri"/>
              </a:rPr>
              <a:t>Kriged</a:t>
            </a:r>
            <a:r>
              <a:rPr lang="en-US" sz="1800" b="0" i="0" u="none" strike="noStrike" cap="none" dirty="0">
                <a:solidFill>
                  <a:schemeClr val="lt1"/>
                </a:solidFill>
                <a:latin typeface="Calibri"/>
                <a:ea typeface="Calibri"/>
                <a:cs typeface="Calibri"/>
                <a:sym typeface="Calibri"/>
              </a:rPr>
              <a:t> WQ data were then merged with LRS data based </a:t>
            </a:r>
            <a:r>
              <a:rPr lang="en-US" sz="1800" b="0" i="0" u="none" strike="noStrike" cap="none" dirty="0" err="1">
                <a:solidFill>
                  <a:srgbClr val="00B0F0"/>
                </a:solidFill>
                <a:latin typeface="Calibri"/>
                <a:ea typeface="Calibri"/>
                <a:cs typeface="Calibri"/>
                <a:sym typeface="Calibri"/>
              </a:rPr>
              <a:t>lat</a:t>
            </a:r>
            <a:r>
              <a:rPr lang="en-US" sz="1800" b="0" i="0" u="none" strike="noStrike" cap="none" dirty="0">
                <a:solidFill>
                  <a:srgbClr val="00B0F0"/>
                </a:solidFill>
                <a:latin typeface="Calibri"/>
                <a:ea typeface="Calibri"/>
                <a:cs typeface="Calibri"/>
                <a:sym typeface="Calibri"/>
              </a:rPr>
              <a:t>/</a:t>
            </a:r>
            <a:r>
              <a:rPr lang="en-US" sz="1800" b="0" i="0" u="none" strike="noStrike" cap="none" dirty="0" err="1">
                <a:solidFill>
                  <a:srgbClr val="00B0F0"/>
                </a:solidFill>
                <a:latin typeface="Calibri"/>
                <a:ea typeface="Calibri"/>
                <a:cs typeface="Calibri"/>
                <a:sym typeface="Calibri"/>
              </a:rPr>
              <a:t>lon</a:t>
            </a:r>
            <a:r>
              <a:rPr lang="en-US" sz="1800" b="0" i="0" u="none" strike="noStrike" cap="none" dirty="0">
                <a:solidFill>
                  <a:schemeClr val="lt1"/>
                </a:solidFill>
                <a:latin typeface="Calibri"/>
                <a:ea typeface="Calibri"/>
                <a:cs typeface="Calibri"/>
                <a:sym typeface="Calibri"/>
              </a:rPr>
              <a:t>, </a:t>
            </a:r>
            <a:r>
              <a:rPr lang="en-US" sz="1800" b="0" i="0" u="none" strike="noStrike" cap="none" dirty="0">
                <a:solidFill>
                  <a:srgbClr val="00B0F0"/>
                </a:solidFill>
                <a:latin typeface="Calibri"/>
                <a:ea typeface="Calibri"/>
                <a:cs typeface="Calibri"/>
                <a:sym typeface="Calibri"/>
              </a:rPr>
              <a:t>depth</a:t>
            </a:r>
            <a:r>
              <a:rPr lang="en-US" sz="1800" b="0" i="0" u="none" strike="noStrike" cap="none" dirty="0">
                <a:solidFill>
                  <a:schemeClr val="lt1"/>
                </a:solidFill>
                <a:latin typeface="Calibri"/>
                <a:ea typeface="Calibri"/>
                <a:cs typeface="Calibri"/>
                <a:sym typeface="Calibri"/>
              </a:rPr>
              <a:t>, and </a:t>
            </a:r>
            <a:r>
              <a:rPr lang="en-US" sz="1800" b="0" i="0" u="none" strike="noStrike" cap="none" dirty="0">
                <a:solidFill>
                  <a:srgbClr val="00B0F0"/>
                </a:solidFill>
                <a:latin typeface="Calibri"/>
                <a:ea typeface="Calibri"/>
                <a:cs typeface="Calibri"/>
                <a:sym typeface="Calibri"/>
              </a:rPr>
              <a:t>river </a:t>
            </a:r>
            <a:r>
              <a:rPr lang="en-US" dirty="0" smtClean="0">
                <a:solidFill>
                  <a:srgbClr val="00B0F0"/>
                </a:solidFill>
                <a:latin typeface="Calibri"/>
                <a:ea typeface="Calibri"/>
                <a:cs typeface="Calibri"/>
                <a:sym typeface="Calibri"/>
              </a:rPr>
              <a:t>mile</a:t>
            </a:r>
            <a:endParaRPr dirty="0"/>
          </a:p>
        </p:txBody>
      </p:sp>
      <p:sp>
        <p:nvSpPr>
          <p:cNvPr id="410" name="Google Shape;410;p15"/>
          <p:cNvSpPr/>
          <p:nvPr/>
        </p:nvSpPr>
        <p:spPr>
          <a:xfrm rot="9005588">
            <a:off x="7637244" y="5694218"/>
            <a:ext cx="721894" cy="37297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11" name="Google Shape;411;p15"/>
          <p:cNvSpPr/>
          <p:nvPr/>
        </p:nvSpPr>
        <p:spPr>
          <a:xfrm rot="-9035060">
            <a:off x="3155564" y="5783437"/>
            <a:ext cx="721894" cy="372979"/>
          </a:xfrm>
          <a:prstGeom prst="rightArrow">
            <a:avLst>
              <a:gd name="adj1" fmla="val 50000"/>
              <a:gd name="adj2" fmla="val 50000"/>
            </a:avLst>
          </a:prstGeom>
          <a:solidFill>
            <a:schemeClr val="dk1"/>
          </a:solidFill>
          <a:ln w="12700" cap="flat" cmpd="sng">
            <a:solidFill>
              <a:schemeClr val="dk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 name="Slide Number Placeholder 1">
            <a:extLst>
              <a:ext uri="{FF2B5EF4-FFF2-40B4-BE49-F238E27FC236}">
                <a16:creationId xmlns:a16="http://schemas.microsoft.com/office/drawing/2014/main" id="{CAD1E123-B96E-2C28-5A58-2D3DBCFBF171}"/>
              </a:ext>
            </a:extLst>
          </p:cNvPr>
          <p:cNvSpPr>
            <a:spLocks noGrp="1"/>
          </p:cNvSpPr>
          <p:nvPr>
            <p:ph type="sldNum" sz="quarter" idx="12"/>
          </p:nvPr>
        </p:nvSpPr>
        <p:spPr/>
        <p:txBody>
          <a:bodyPr/>
          <a:lstStyle/>
          <a:p>
            <a:fld id="{D0406E0C-9C2B-B447-8E87-47B52A37D246}" type="slidenum">
              <a:rPr lang="en-US" smtClean="0"/>
              <a:t>34</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9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9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9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9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0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40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9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0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0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0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10"/>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0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0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41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9" grpId="0" animBg="1"/>
      <p:bldP spid="410" grpId="0" animBg="1"/>
      <p:bldP spid="4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4"/>
          <p:cNvSpPr txBox="1">
            <a:spLocks noGrp="1"/>
          </p:cNvSpPr>
          <p:nvPr>
            <p:ph type="title"/>
          </p:nvPr>
        </p:nvSpPr>
        <p:spPr>
          <a:xfrm>
            <a:off x="240632" y="108023"/>
            <a:ext cx="11646568" cy="796475"/>
          </a:xfrm>
          <a:prstGeom prst="rect">
            <a:avLst/>
          </a:prstGeom>
          <a:noFill/>
          <a:ln>
            <a:noFill/>
          </a:ln>
        </p:spPr>
        <p:txBody>
          <a:bodyPr spcFirstLastPara="1" wrap="square" lIns="91425" tIns="45700" rIns="91425" bIns="45700" anchor="ctr" anchorCtr="0">
            <a:normAutofit/>
          </a:bodyPr>
          <a:lstStyle/>
          <a:p>
            <a:pPr marL="0" lvl="0" indent="0" rtl="0">
              <a:lnSpc>
                <a:spcPct val="90000"/>
              </a:lnSpc>
              <a:spcBef>
                <a:spcPts val="0"/>
              </a:spcBef>
              <a:spcAft>
                <a:spcPts val="0"/>
              </a:spcAft>
              <a:buClr>
                <a:schemeClr val="dk1"/>
              </a:buClr>
              <a:buSzPts val="4400"/>
              <a:buFont typeface="Calibri"/>
              <a:buNone/>
            </a:pPr>
            <a:r>
              <a:rPr lang="en-US" b="1" dirty="0" smtClean="0"/>
              <a:t>       Challenges			              Needs</a:t>
            </a:r>
            <a:endParaRPr b="1" dirty="0"/>
          </a:p>
        </p:txBody>
      </p:sp>
      <p:sp>
        <p:nvSpPr>
          <p:cNvPr id="2" name="Slide Number Placeholder 1">
            <a:extLst>
              <a:ext uri="{FF2B5EF4-FFF2-40B4-BE49-F238E27FC236}">
                <a16:creationId xmlns:a16="http://schemas.microsoft.com/office/drawing/2014/main" id="{00CCD938-D93F-4481-C649-F22B75C2820F}"/>
              </a:ext>
            </a:extLst>
          </p:cNvPr>
          <p:cNvSpPr>
            <a:spLocks noGrp="1"/>
          </p:cNvSpPr>
          <p:nvPr>
            <p:ph type="sldNum" sz="quarter" idx="12"/>
          </p:nvPr>
        </p:nvSpPr>
        <p:spPr/>
        <p:txBody>
          <a:bodyPr/>
          <a:lstStyle/>
          <a:p>
            <a:fld id="{D0406E0C-9C2B-B447-8E87-47B52A37D246}" type="slidenum">
              <a:rPr lang="en-US" smtClean="0"/>
              <a:t>35</a:t>
            </a:fld>
            <a:endParaRPr lang="en-US"/>
          </a:p>
        </p:txBody>
      </p:sp>
      <p:sp>
        <p:nvSpPr>
          <p:cNvPr id="6" name="TextBox 5">
            <a:extLst>
              <a:ext uri="{FF2B5EF4-FFF2-40B4-BE49-F238E27FC236}">
                <a16:creationId xmlns:a16="http://schemas.microsoft.com/office/drawing/2014/main" id="{4C47A975-81AD-D0F5-9EA6-A5733AFAC6AB}"/>
              </a:ext>
            </a:extLst>
          </p:cNvPr>
          <p:cNvSpPr txBox="1"/>
          <p:nvPr/>
        </p:nvSpPr>
        <p:spPr>
          <a:xfrm>
            <a:off x="144379" y="805549"/>
            <a:ext cx="6073541" cy="5816977"/>
          </a:xfrm>
          <a:prstGeom prst="rect">
            <a:avLst/>
          </a:prstGeom>
          <a:noFill/>
        </p:spPr>
        <p:txBody>
          <a:bodyPr wrap="square" rtlCol="0">
            <a:spAutoFit/>
          </a:bodyPr>
          <a:lstStyle/>
          <a:p>
            <a:pPr marL="342900" indent="-342900">
              <a:buFont typeface="Arial" panose="020B0604020202020204" pitchFamily="34" charset="0"/>
              <a:buChar char="•"/>
            </a:pPr>
            <a:r>
              <a:rPr lang="en-US" sz="2400" u="sng" dirty="0" smtClean="0">
                <a:solidFill>
                  <a:srgbClr val="0432FF"/>
                </a:solidFill>
              </a:rPr>
              <a:t>Complex structure</a:t>
            </a:r>
          </a:p>
          <a:p>
            <a:pPr marL="800100" lvl="1" indent="-342900">
              <a:buFont typeface="Arial" panose="020B0604020202020204" pitchFamily="34" charset="0"/>
              <a:buChar char="•"/>
            </a:pPr>
            <a:r>
              <a:rPr lang="en-US" sz="2400" dirty="0" smtClean="0">
                <a:solidFill>
                  <a:srgbClr val="0432FF"/>
                </a:solidFill>
              </a:rPr>
              <a:t>40</a:t>
            </a:r>
            <a:r>
              <a:rPr lang="en-US" sz="2400" dirty="0">
                <a:solidFill>
                  <a:srgbClr val="0432FF"/>
                </a:solidFill>
              </a:rPr>
              <a:t>+ </a:t>
            </a:r>
            <a:r>
              <a:rPr lang="en-US" sz="2400" dirty="0" smtClean="0">
                <a:solidFill>
                  <a:srgbClr val="0432FF"/>
                </a:solidFill>
              </a:rPr>
              <a:t>years, million </a:t>
            </a:r>
            <a:r>
              <a:rPr lang="en-US" sz="2400" dirty="0">
                <a:solidFill>
                  <a:srgbClr val="0432FF"/>
                </a:solidFill>
              </a:rPr>
              <a:t>lines of data</a:t>
            </a:r>
          </a:p>
          <a:p>
            <a:pPr marL="800100" lvl="1" indent="-342900">
              <a:buFont typeface="Arial" panose="020B0604020202020204" pitchFamily="34" charset="0"/>
              <a:buChar char="•"/>
            </a:pPr>
            <a:r>
              <a:rPr lang="en-US" sz="2400" dirty="0" smtClean="0">
                <a:solidFill>
                  <a:srgbClr val="0432FF"/>
                </a:solidFill>
              </a:rPr>
              <a:t>Different survey programs</a:t>
            </a:r>
          </a:p>
          <a:p>
            <a:pPr marL="800100" lvl="1" indent="-342900">
              <a:buFont typeface="Arial" panose="020B0604020202020204" pitchFamily="34" charset="0"/>
              <a:buChar char="•"/>
            </a:pPr>
            <a:r>
              <a:rPr lang="en-US" sz="2400" dirty="0" smtClean="0">
                <a:solidFill>
                  <a:srgbClr val="0432FF"/>
                </a:solidFill>
              </a:rPr>
              <a:t>Many </a:t>
            </a:r>
            <a:r>
              <a:rPr lang="en-US" sz="2400" dirty="0">
                <a:solidFill>
                  <a:srgbClr val="0432FF"/>
                </a:solidFill>
              </a:rPr>
              <a:t>fish species</a:t>
            </a:r>
          </a:p>
          <a:p>
            <a:pPr marL="800100" lvl="1" indent="-342900">
              <a:buFont typeface="Arial" panose="020B0604020202020204" pitchFamily="34" charset="0"/>
              <a:buChar char="•"/>
            </a:pPr>
            <a:r>
              <a:rPr lang="en-US" sz="2400" dirty="0">
                <a:solidFill>
                  <a:srgbClr val="0432FF"/>
                </a:solidFill>
              </a:rPr>
              <a:t>Stage specific</a:t>
            </a:r>
          </a:p>
          <a:p>
            <a:pPr marL="800100" lvl="1" indent="-342900">
              <a:buFont typeface="Arial" panose="020B0604020202020204" pitchFamily="34" charset="0"/>
              <a:buChar char="•"/>
            </a:pPr>
            <a:r>
              <a:rPr lang="en-US" sz="2400" dirty="0">
                <a:solidFill>
                  <a:srgbClr val="0432FF"/>
                </a:solidFill>
              </a:rPr>
              <a:t>Biological </a:t>
            </a:r>
            <a:r>
              <a:rPr lang="en-US" sz="2400" dirty="0" smtClean="0">
                <a:solidFill>
                  <a:srgbClr val="0432FF"/>
                </a:solidFill>
              </a:rPr>
              <a:t>data </a:t>
            </a:r>
            <a:endParaRPr lang="en-US" sz="2400" u="sng" dirty="0" smtClean="0">
              <a:solidFill>
                <a:srgbClr val="0432FF"/>
              </a:solidFill>
            </a:endParaRPr>
          </a:p>
          <a:p>
            <a:pPr marL="342900" indent="-342900">
              <a:spcBef>
                <a:spcPts val="1200"/>
              </a:spcBef>
              <a:buFont typeface="Arial" panose="020B0604020202020204" pitchFamily="34" charset="0"/>
              <a:buChar char="•"/>
            </a:pPr>
            <a:r>
              <a:rPr lang="en-US" sz="2400" u="sng" dirty="0" smtClean="0">
                <a:solidFill>
                  <a:srgbClr val="0432FF"/>
                </a:solidFill>
              </a:rPr>
              <a:t>Changes in sampling protocols</a:t>
            </a:r>
          </a:p>
          <a:p>
            <a:pPr marL="342900" indent="-342900">
              <a:spcBef>
                <a:spcPts val="1200"/>
              </a:spcBef>
              <a:buFont typeface="Arial" panose="020B0604020202020204" pitchFamily="34" charset="0"/>
              <a:buChar char="•"/>
            </a:pPr>
            <a:r>
              <a:rPr lang="en-US" sz="2400" u="sng" dirty="0" smtClean="0">
                <a:solidFill>
                  <a:srgbClr val="0432FF"/>
                </a:solidFill>
              </a:rPr>
              <a:t>Inconsistent spatial and temporal coverages</a:t>
            </a:r>
          </a:p>
          <a:p>
            <a:pPr marL="342900" indent="-342900">
              <a:spcBef>
                <a:spcPts val="1200"/>
              </a:spcBef>
              <a:buFont typeface="Arial" panose="020B0604020202020204" pitchFamily="34" charset="0"/>
              <a:buChar char="•"/>
            </a:pPr>
            <a:r>
              <a:rPr lang="en-US" sz="2400" u="sng" dirty="0" smtClean="0">
                <a:solidFill>
                  <a:srgbClr val="0432FF"/>
                </a:solidFill>
              </a:rPr>
              <a:t>Not carefully evaluated</a:t>
            </a:r>
          </a:p>
          <a:p>
            <a:pPr marL="342900" indent="-342900">
              <a:spcBef>
                <a:spcPts val="1200"/>
              </a:spcBef>
              <a:buFont typeface="Arial" panose="020B0604020202020204" pitchFamily="34" charset="0"/>
              <a:buChar char="•"/>
            </a:pPr>
            <a:r>
              <a:rPr lang="en-US" sz="2400" u="sng" dirty="0" smtClean="0">
                <a:solidFill>
                  <a:srgbClr val="0432FF"/>
                </a:solidFill>
              </a:rPr>
              <a:t>Not calibrated or standardized</a:t>
            </a:r>
          </a:p>
          <a:p>
            <a:pPr marL="342900" indent="-342900">
              <a:spcBef>
                <a:spcPts val="1200"/>
              </a:spcBef>
              <a:buFont typeface="Arial" panose="020B0604020202020204" pitchFamily="34" charset="0"/>
              <a:buChar char="•"/>
            </a:pPr>
            <a:r>
              <a:rPr lang="en-US" sz="2400" u="sng" dirty="0" smtClean="0">
                <a:solidFill>
                  <a:srgbClr val="0432FF"/>
                </a:solidFill>
              </a:rPr>
              <a:t>No overall metadata</a:t>
            </a:r>
          </a:p>
          <a:p>
            <a:pPr marL="342900" indent="-342900">
              <a:spcBef>
                <a:spcPts val="1200"/>
              </a:spcBef>
              <a:buFont typeface="Arial" panose="020B0604020202020204" pitchFamily="34" charset="0"/>
              <a:buChar char="•"/>
            </a:pPr>
            <a:r>
              <a:rPr lang="en-US" sz="2400" u="sng" dirty="0" smtClean="0">
                <a:solidFill>
                  <a:srgbClr val="0432FF"/>
                </a:solidFill>
              </a:rPr>
              <a:t>No dedicated operating budget to improve the database and respond to data requests</a:t>
            </a:r>
            <a:endParaRPr lang="en-US" sz="2400" u="sng" dirty="0">
              <a:solidFill>
                <a:srgbClr val="0432FF"/>
              </a:solidFill>
            </a:endParaRPr>
          </a:p>
        </p:txBody>
      </p:sp>
      <p:sp>
        <p:nvSpPr>
          <p:cNvPr id="8" name="Google Shape;201;p31"/>
          <p:cNvSpPr txBox="1">
            <a:spLocks/>
          </p:cNvSpPr>
          <p:nvPr/>
        </p:nvSpPr>
        <p:spPr>
          <a:xfrm>
            <a:off x="6217920" y="1145406"/>
            <a:ext cx="5813658" cy="5457525"/>
          </a:xfrm>
          <a:prstGeom prst="rect">
            <a:avLst/>
          </a:prstGeom>
        </p:spPr>
        <p:txBody>
          <a:bodyPr spcFirstLastPara="1" vert="horz" wrap="square" lIns="121900" tIns="121900" rIns="121900" bIns="121900" rtlCol="0" anchor="t" anchorCtr="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600"/>
              </a:spcBef>
              <a:spcAft>
                <a:spcPts val="1600"/>
              </a:spcAft>
              <a:buFont typeface="Arial" panose="020B0604020202020204" pitchFamily="34" charset="0"/>
              <a:buNone/>
            </a:pPr>
            <a:r>
              <a:rPr lang="en-US" b="1" u="sng" dirty="0" smtClean="0">
                <a:solidFill>
                  <a:srgbClr val="000000"/>
                </a:solidFill>
              </a:rPr>
              <a:t>Know the data better</a:t>
            </a:r>
            <a:r>
              <a:rPr lang="en-US" dirty="0" smtClean="0">
                <a:solidFill>
                  <a:srgbClr val="000000"/>
                </a:solidFill>
              </a:rPr>
              <a:t>- Metadata </a:t>
            </a:r>
          </a:p>
          <a:p>
            <a:pPr marL="0" indent="0">
              <a:spcBef>
                <a:spcPts val="1600"/>
              </a:spcBef>
              <a:spcAft>
                <a:spcPts val="1600"/>
              </a:spcAft>
              <a:buFont typeface="Arial" panose="020B0604020202020204" pitchFamily="34" charset="0"/>
              <a:buNone/>
            </a:pPr>
            <a:r>
              <a:rPr lang="en-US" b="1" u="sng" dirty="0" smtClean="0">
                <a:solidFill>
                  <a:srgbClr val="000000"/>
                </a:solidFill>
              </a:rPr>
              <a:t>Make the data temporally and spatially comparable </a:t>
            </a:r>
            <a:r>
              <a:rPr lang="en-US" dirty="0" smtClean="0">
                <a:solidFill>
                  <a:srgbClr val="000000"/>
                </a:solidFill>
              </a:rPr>
              <a:t>– Calibrate and standardize data to remove inconsistencies</a:t>
            </a:r>
          </a:p>
          <a:p>
            <a:pPr marL="0" indent="0">
              <a:spcBef>
                <a:spcPts val="1600"/>
              </a:spcBef>
              <a:spcAft>
                <a:spcPts val="1600"/>
              </a:spcAft>
              <a:buFont typeface="Arial" panose="020B0604020202020204" pitchFamily="34" charset="0"/>
              <a:buNone/>
            </a:pPr>
            <a:r>
              <a:rPr lang="en-US" b="1" u="sng" dirty="0" smtClean="0">
                <a:solidFill>
                  <a:srgbClr val="000000"/>
                </a:solidFill>
              </a:rPr>
              <a:t>Develop data sharing policy</a:t>
            </a:r>
            <a:r>
              <a:rPr lang="en-US" dirty="0" smtClean="0">
                <a:solidFill>
                  <a:srgbClr val="000000"/>
                </a:solidFill>
              </a:rPr>
              <a:t> – Minimize misuse of the data and promote collaborative research efforts</a:t>
            </a:r>
          </a:p>
          <a:p>
            <a:pPr marL="0" indent="0">
              <a:spcBef>
                <a:spcPts val="1600"/>
              </a:spcBef>
              <a:spcAft>
                <a:spcPts val="1600"/>
              </a:spcAft>
              <a:buFont typeface="Arial" panose="020B0604020202020204" pitchFamily="34" charset="0"/>
              <a:buNone/>
            </a:pPr>
            <a:r>
              <a:rPr lang="en-US" b="1" u="sng" dirty="0" smtClean="0">
                <a:solidFill>
                  <a:srgbClr val="000000"/>
                </a:solidFill>
              </a:rPr>
              <a:t>Identify scientific and management questions </a:t>
            </a:r>
            <a:r>
              <a:rPr lang="en-US" dirty="0" smtClean="0">
                <a:solidFill>
                  <a:srgbClr val="000000"/>
                </a:solidFill>
              </a:rPr>
              <a:t>– increase impacts and contribute to science-based HR management</a:t>
            </a:r>
            <a:endParaRPr lang="en-US" b="1" u="sng" dirty="0" smtClean="0">
              <a:solidFill>
                <a:srgbClr val="000000"/>
              </a:solidFill>
            </a:endParaRPr>
          </a:p>
          <a:p>
            <a:pPr marL="0" indent="0">
              <a:spcBef>
                <a:spcPts val="1600"/>
              </a:spcBef>
              <a:spcAft>
                <a:spcPts val="1600"/>
              </a:spcAft>
              <a:buFont typeface="Arial" panose="020B0604020202020204" pitchFamily="34" charset="0"/>
              <a:buNone/>
            </a:pPr>
            <a:r>
              <a:rPr lang="en-US" b="1" u="sng" dirty="0">
                <a:solidFill>
                  <a:srgbClr val="000000"/>
                </a:solidFill>
              </a:rPr>
              <a:t>H</a:t>
            </a:r>
            <a:r>
              <a:rPr lang="en-US" b="1" u="sng" dirty="0" smtClean="0">
                <a:solidFill>
                  <a:srgbClr val="000000"/>
                </a:solidFill>
              </a:rPr>
              <a:t>ave a dedicate budget </a:t>
            </a:r>
            <a:r>
              <a:rPr lang="en-US" b="1" i="1" dirty="0" smtClean="0">
                <a:solidFill>
                  <a:srgbClr val="000000"/>
                </a:solidFill>
              </a:rPr>
              <a:t>- </a:t>
            </a:r>
            <a:r>
              <a:rPr lang="en-US" dirty="0" smtClean="0">
                <a:solidFill>
                  <a:srgbClr val="000000"/>
                </a:solidFill>
              </a:rPr>
              <a:t>maintain the database and respond quickly to future data requests</a:t>
            </a:r>
          </a:p>
          <a:p>
            <a:pPr marL="0" indent="0">
              <a:spcBef>
                <a:spcPts val="1600"/>
              </a:spcBef>
              <a:spcAft>
                <a:spcPts val="1600"/>
              </a:spcAft>
              <a:buFont typeface="Arial" panose="020B0604020202020204" pitchFamily="34" charset="0"/>
              <a:buNone/>
            </a:pPr>
            <a:endParaRPr lang="en-US" dirty="0" smtClean="0">
              <a:solidFill>
                <a:srgbClr val="000000"/>
              </a:solidFill>
            </a:endParaRPr>
          </a:p>
          <a:p>
            <a:pPr marL="0" indent="0">
              <a:spcBef>
                <a:spcPts val="1600"/>
              </a:spcBef>
              <a:spcAft>
                <a:spcPts val="1600"/>
              </a:spcAft>
              <a:buFont typeface="Arial" panose="020B0604020202020204" pitchFamily="34" charset="0"/>
              <a:buNone/>
            </a:pPr>
            <a:endParaRPr lang="en-US" dirty="0" smtClean="0">
              <a:solidFill>
                <a:srgbClr val="000000"/>
              </a:solidFill>
            </a:endParaRPr>
          </a:p>
          <a:p>
            <a:pPr marL="0" indent="0">
              <a:spcBef>
                <a:spcPts val="1600"/>
              </a:spcBef>
              <a:spcAft>
                <a:spcPts val="1600"/>
              </a:spcAft>
              <a:buFont typeface="Arial" panose="020B0604020202020204" pitchFamily="34" charset="0"/>
              <a:buNone/>
            </a:pPr>
            <a:endParaRPr lang="en-US" dirty="0">
              <a:solidFill>
                <a:srgbClr val="000000"/>
              </a:solidFill>
            </a:endParaRPr>
          </a:p>
        </p:txBody>
      </p:sp>
    </p:spTree>
    <p:extLst>
      <p:ext uri="{BB962C8B-B14F-4D97-AF65-F5344CB8AC3E}">
        <p14:creationId xmlns:p14="http://schemas.microsoft.com/office/powerpoint/2010/main" val="1965455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2"/>
          <p:cNvSpPr txBox="1">
            <a:spLocks noGrp="1"/>
          </p:cNvSpPr>
          <p:nvPr>
            <p:ph type="ctrTitle"/>
          </p:nvPr>
        </p:nvSpPr>
        <p:spPr>
          <a:xfrm>
            <a:off x="465221" y="308925"/>
            <a:ext cx="5178835" cy="615987"/>
          </a:xfrm>
          <a:prstGeom prst="rect">
            <a:avLst/>
          </a:prstGeom>
          <a:noFill/>
          <a:ln>
            <a:noFill/>
          </a:ln>
        </p:spPr>
        <p:txBody>
          <a:bodyPr spcFirstLastPara="1" vert="horz" wrap="square" lIns="91425" tIns="45700" rIns="91425" bIns="45700" rtlCol="0" anchor="b" anchorCtr="0">
            <a:normAutofit fontScale="90000"/>
          </a:bodyPr>
          <a:lstStyle/>
          <a:p>
            <a:pPr>
              <a:buSzPct val="100000"/>
            </a:pPr>
            <a:r>
              <a:rPr lang="en-US" dirty="0" smtClean="0"/>
              <a:t>Historical HRBMP</a:t>
            </a:r>
            <a:endParaRPr dirty="0"/>
          </a:p>
        </p:txBody>
      </p:sp>
      <p:sp>
        <p:nvSpPr>
          <p:cNvPr id="253" name="Google Shape;253;p2"/>
          <p:cNvSpPr txBox="1">
            <a:spLocks noGrp="1"/>
          </p:cNvSpPr>
          <p:nvPr>
            <p:ph type="subTitle" idx="1"/>
          </p:nvPr>
        </p:nvSpPr>
        <p:spPr>
          <a:xfrm>
            <a:off x="465221" y="810086"/>
            <a:ext cx="6950820" cy="4690745"/>
          </a:xfrm>
          <a:prstGeom prst="rect">
            <a:avLst/>
          </a:prstGeom>
          <a:noFill/>
          <a:ln>
            <a:noFill/>
          </a:ln>
        </p:spPr>
        <p:txBody>
          <a:bodyPr spcFirstLastPara="1" vert="horz" wrap="square" lIns="91425" tIns="45700" rIns="91425" bIns="45700" rtlCol="0" anchor="t" anchorCtr="0">
            <a:normAutofit/>
          </a:bodyPr>
          <a:lstStyle/>
          <a:p>
            <a:pPr algn="l">
              <a:spcBef>
                <a:spcPts val="0"/>
              </a:spcBef>
              <a:buSzPct val="100000"/>
            </a:pPr>
            <a:r>
              <a:rPr lang="en-US" sz="2600" b="1" u="sng" dirty="0"/>
              <a:t>A Gift from Entergy to Stony Brook University</a:t>
            </a:r>
          </a:p>
          <a:p>
            <a:pPr algn="l">
              <a:spcBef>
                <a:spcPts val="0"/>
              </a:spcBef>
              <a:buSzPct val="100000"/>
            </a:pPr>
            <a:endParaRPr lang="en-US" sz="2600" b="1" u="sng" dirty="0"/>
          </a:p>
          <a:p>
            <a:pPr algn="l">
              <a:spcBef>
                <a:spcPts val="0"/>
              </a:spcBef>
              <a:buSzPct val="100000"/>
            </a:pPr>
            <a:endParaRPr lang="en-US" sz="2600" b="1" u="sng" dirty="0"/>
          </a:p>
          <a:p>
            <a:pPr algn="l">
              <a:spcBef>
                <a:spcPts val="0"/>
              </a:spcBef>
              <a:buSzPct val="100000"/>
            </a:pPr>
            <a:r>
              <a:rPr lang="en-US" sz="2600" b="1" u="sng" dirty="0"/>
              <a:t>Database:</a:t>
            </a:r>
            <a:r>
              <a:rPr lang="en-US" sz="2600" dirty="0"/>
              <a:t>  </a:t>
            </a:r>
            <a:endParaRPr sz="2600" dirty="0"/>
          </a:p>
          <a:p>
            <a:pPr marL="800080" lvl="1" indent="-342891" algn="l">
              <a:buSzPct val="100000"/>
              <a:buFont typeface="Arial"/>
              <a:buChar char="•"/>
            </a:pPr>
            <a:r>
              <a:rPr lang="en-US" sz="2600" dirty="0"/>
              <a:t>Data from various monitoring programs </a:t>
            </a:r>
            <a:endParaRPr sz="2600" dirty="0"/>
          </a:p>
          <a:p>
            <a:pPr marL="800080" lvl="1" indent="-342891" algn="l">
              <a:buSzPct val="100000"/>
              <a:buFont typeface="Arial"/>
              <a:buChar char="•"/>
            </a:pPr>
            <a:r>
              <a:rPr lang="en-US" sz="2600" dirty="0"/>
              <a:t>Background info</a:t>
            </a:r>
            <a:endParaRPr sz="2600" dirty="0"/>
          </a:p>
          <a:p>
            <a:pPr marL="800080" lvl="1" indent="-342891" algn="l">
              <a:buSzPct val="100000"/>
              <a:buFont typeface="Arial"/>
              <a:buChar char="•"/>
            </a:pPr>
            <a:r>
              <a:rPr lang="en-US" sz="2600" dirty="0"/>
              <a:t>Reports and docs</a:t>
            </a:r>
          </a:p>
          <a:p>
            <a:pPr marL="457189" lvl="1" indent="-457189" algn="l">
              <a:buSzPct val="100000"/>
            </a:pPr>
            <a:endParaRPr sz="2600" dirty="0"/>
          </a:p>
          <a:p>
            <a:pPr marL="457189" lvl="1" indent="-457189" algn="l">
              <a:buSzPct val="100000"/>
            </a:pPr>
            <a:r>
              <a:rPr lang="en-US" sz="2600" b="1" u="sng" dirty="0"/>
              <a:t>Biological samples</a:t>
            </a:r>
            <a:r>
              <a:rPr lang="en-US" sz="2600" dirty="0"/>
              <a:t>:</a:t>
            </a:r>
            <a:endParaRPr sz="2600" dirty="0"/>
          </a:p>
          <a:p>
            <a:pPr marL="801668" lvl="2" indent="-344479" algn="l">
              <a:buSzPct val="100000"/>
              <a:buFont typeface="Arial"/>
              <a:buChar char="•"/>
            </a:pPr>
            <a:r>
              <a:rPr lang="en-US" sz="2600" dirty="0"/>
              <a:t>Striped bass scales in </a:t>
            </a:r>
            <a:r>
              <a:rPr lang="en-US" sz="2600" dirty="0" err="1"/>
              <a:t>SoMAS</a:t>
            </a:r>
            <a:endParaRPr sz="2600" dirty="0"/>
          </a:p>
          <a:p>
            <a:pPr marL="801668" lvl="2" indent="-344479" algn="l">
              <a:buSzPct val="100000"/>
              <a:buFont typeface="Arial"/>
              <a:buChar char="•"/>
            </a:pPr>
            <a:r>
              <a:rPr lang="en-US" sz="2600" dirty="0" smtClean="0"/>
              <a:t>Fish samples </a:t>
            </a:r>
            <a:r>
              <a:rPr lang="en-US" sz="2600" dirty="0"/>
              <a:t>in </a:t>
            </a:r>
            <a:r>
              <a:rPr lang="en-US" sz="2600" dirty="0" smtClean="0"/>
              <a:t>warehouse</a:t>
            </a:r>
            <a:endParaRPr sz="24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06751" y="308927"/>
            <a:ext cx="4076176" cy="1521872"/>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53558" y="1860331"/>
            <a:ext cx="2212317" cy="294975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5496" y="1860331"/>
            <a:ext cx="1398061" cy="2949756"/>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52378" y="4810088"/>
            <a:ext cx="2730551" cy="204791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008017" y="1970302"/>
            <a:ext cx="1395867" cy="2949756"/>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894946" y="5366660"/>
            <a:ext cx="2557431" cy="1210213"/>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4848" y="2765350"/>
            <a:ext cx="1230977" cy="2601311"/>
          </a:xfrm>
          <a:prstGeom prst="rect">
            <a:avLst/>
          </a:prstGeom>
        </p:spPr>
      </p:pic>
      <p:pic>
        <p:nvPicPr>
          <p:cNvPr id="11" name="Picture 10">
            <a:extLst>
              <a:ext uri="{FF2B5EF4-FFF2-40B4-BE49-F238E27FC236}">
                <a16:creationId xmlns:a16="http://schemas.microsoft.com/office/drawing/2014/main" id="{CC3B680F-7719-4247-A52C-2D42718F608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6334" y="5386005"/>
            <a:ext cx="1780887" cy="15514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387756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title"/>
          </p:nvPr>
        </p:nvSpPr>
        <p:spPr>
          <a:xfrm>
            <a:off x="554942" y="85367"/>
            <a:ext cx="11360800" cy="943200"/>
          </a:xfrm>
          <a:prstGeom prst="rect">
            <a:avLst/>
          </a:prstGeom>
        </p:spPr>
        <p:txBody>
          <a:bodyPr spcFirstLastPara="1" vert="horz" wrap="square" lIns="121900" tIns="121900" rIns="121900" bIns="121900" rtlCol="0" anchor="t" anchorCtr="0">
            <a:normAutofit/>
          </a:bodyPr>
          <a:lstStyle/>
          <a:p>
            <a:r>
              <a:rPr lang="en" dirty="0" smtClean="0"/>
              <a:t>Historical Biological </a:t>
            </a:r>
            <a:r>
              <a:rPr lang="en" dirty="0"/>
              <a:t>Samples</a:t>
            </a:r>
            <a:endParaRPr dirty="0"/>
          </a:p>
        </p:txBody>
      </p:sp>
      <p:graphicFrame>
        <p:nvGraphicFramePr>
          <p:cNvPr id="90" name="Google Shape;90;p16"/>
          <p:cNvGraphicFramePr/>
          <p:nvPr>
            <p:extLst>
              <p:ext uri="{D42A27DB-BD31-4B8C-83A1-F6EECF244321}">
                <p14:modId xmlns:p14="http://schemas.microsoft.com/office/powerpoint/2010/main" val="1755996231"/>
              </p:ext>
            </p:extLst>
          </p:nvPr>
        </p:nvGraphicFramePr>
        <p:xfrm>
          <a:off x="659633" y="923120"/>
          <a:ext cx="10515801" cy="5842151"/>
        </p:xfrm>
        <a:graphic>
          <a:graphicData uri="http://schemas.openxmlformats.org/drawingml/2006/table">
            <a:tbl>
              <a:tblPr>
                <a:noFill/>
              </a:tblPr>
              <a:tblGrid>
                <a:gridCol w="3505267">
                  <a:extLst>
                    <a:ext uri="{9D8B030D-6E8A-4147-A177-3AD203B41FA5}">
                      <a16:colId xmlns:a16="http://schemas.microsoft.com/office/drawing/2014/main" val="20000"/>
                    </a:ext>
                  </a:extLst>
                </a:gridCol>
                <a:gridCol w="3505267">
                  <a:extLst>
                    <a:ext uri="{9D8B030D-6E8A-4147-A177-3AD203B41FA5}">
                      <a16:colId xmlns:a16="http://schemas.microsoft.com/office/drawing/2014/main" val="20001"/>
                    </a:ext>
                  </a:extLst>
                </a:gridCol>
                <a:gridCol w="3505267">
                  <a:extLst>
                    <a:ext uri="{9D8B030D-6E8A-4147-A177-3AD203B41FA5}">
                      <a16:colId xmlns:a16="http://schemas.microsoft.com/office/drawing/2014/main" val="20002"/>
                    </a:ext>
                  </a:extLst>
                </a:gridCol>
              </a:tblGrid>
              <a:tr h="461933">
                <a:tc>
                  <a:txBody>
                    <a:bodyPr/>
                    <a:lstStyle/>
                    <a:p>
                      <a:pPr marL="0" marR="0" lvl="0" indent="0" algn="l" rtl="0">
                        <a:lnSpc>
                          <a:spcPct val="100000"/>
                        </a:lnSpc>
                        <a:spcBef>
                          <a:spcPts val="0"/>
                        </a:spcBef>
                        <a:spcAft>
                          <a:spcPts val="0"/>
                        </a:spcAft>
                        <a:buClr>
                          <a:srgbClr val="000000"/>
                        </a:buClr>
                        <a:buSzPts val="2000"/>
                        <a:buFont typeface="Arial"/>
                        <a:buNone/>
                      </a:pPr>
                      <a:r>
                        <a:rPr lang="en" sz="2000" b="1" dirty="0"/>
                        <a:t>Collection Name</a:t>
                      </a:r>
                      <a:endParaRPr sz="1200" b="1" u="none" strike="noStrike" cap="none" dirty="0"/>
                    </a:p>
                  </a:txBody>
                  <a:tcPr marL="121933" marR="121933" marT="60967" marB="60967"/>
                </a:tc>
                <a:tc>
                  <a:txBody>
                    <a:bodyPr/>
                    <a:lstStyle/>
                    <a:p>
                      <a:pPr marL="0" marR="0" lvl="0" indent="0" algn="l" rtl="0">
                        <a:lnSpc>
                          <a:spcPct val="100000"/>
                        </a:lnSpc>
                        <a:spcBef>
                          <a:spcPts val="0"/>
                        </a:spcBef>
                        <a:spcAft>
                          <a:spcPts val="0"/>
                        </a:spcAft>
                        <a:buClr>
                          <a:srgbClr val="000000"/>
                        </a:buClr>
                        <a:buSzPts val="2000"/>
                        <a:buFont typeface="Arial"/>
                        <a:buNone/>
                      </a:pPr>
                      <a:r>
                        <a:rPr lang="en" sz="2000" b="1" u="none" strike="noStrike" cap="none" dirty="0"/>
                        <a:t>Description of Contents</a:t>
                      </a:r>
                      <a:endParaRPr sz="1200" b="1" u="none" strike="noStrike" cap="none" dirty="0"/>
                    </a:p>
                  </a:txBody>
                  <a:tcPr marL="121933" marR="121933" marT="60967" marB="60967"/>
                </a:tc>
                <a:tc>
                  <a:txBody>
                    <a:bodyPr/>
                    <a:lstStyle/>
                    <a:p>
                      <a:pPr marL="0" marR="0" lvl="0" indent="0" algn="l" rtl="0">
                        <a:lnSpc>
                          <a:spcPct val="100000"/>
                        </a:lnSpc>
                        <a:spcBef>
                          <a:spcPts val="0"/>
                        </a:spcBef>
                        <a:spcAft>
                          <a:spcPts val="0"/>
                        </a:spcAft>
                        <a:buClr>
                          <a:srgbClr val="000000"/>
                        </a:buClr>
                        <a:buSzPts val="2000"/>
                        <a:buFont typeface="Arial"/>
                        <a:buNone/>
                      </a:pPr>
                      <a:r>
                        <a:rPr lang="en" sz="2000" b="1" u="none" strike="noStrike" cap="none" dirty="0" smtClean="0"/>
                        <a:t>Preservatives</a:t>
                      </a:r>
                      <a:r>
                        <a:rPr lang="en" sz="2000" u="none" strike="noStrike" cap="none" dirty="0" smtClean="0"/>
                        <a:t> </a:t>
                      </a:r>
                      <a:endParaRPr sz="1200" u="none" strike="noStrike" cap="none" dirty="0"/>
                    </a:p>
                  </a:txBody>
                  <a:tcPr marL="121933" marR="121933" marT="60967" marB="60967"/>
                </a:tc>
                <a:extLst>
                  <a:ext uri="{0D108BD9-81ED-4DB2-BD59-A6C34878D82A}">
                    <a16:rowId xmlns:a16="http://schemas.microsoft.com/office/drawing/2014/main" val="10000"/>
                  </a:ext>
                </a:extLst>
              </a:tr>
              <a:tr h="609613">
                <a:tc>
                  <a:txBody>
                    <a:bodyPr/>
                    <a:lstStyle/>
                    <a:p>
                      <a:pPr marL="0" marR="0" lvl="0" indent="0" algn="l" rtl="0">
                        <a:lnSpc>
                          <a:spcPct val="100000"/>
                        </a:lnSpc>
                        <a:spcBef>
                          <a:spcPts val="0"/>
                        </a:spcBef>
                        <a:spcAft>
                          <a:spcPts val="0"/>
                        </a:spcAft>
                        <a:buClr>
                          <a:srgbClr val="000000"/>
                        </a:buClr>
                        <a:buSzPts val="1800"/>
                        <a:buFont typeface="Arial"/>
                        <a:buNone/>
                      </a:pPr>
                      <a:r>
                        <a:rPr lang="en" sz="1600" dirty="0" smtClean="0"/>
                        <a:t>Long </a:t>
                      </a:r>
                      <a:r>
                        <a:rPr lang="en" sz="1600" dirty="0"/>
                        <a:t>River Ichthyoplankton</a:t>
                      </a:r>
                      <a:endParaRPr sz="1600" u="none" strike="noStrike" cap="none" dirty="0"/>
                    </a:p>
                  </a:txBody>
                  <a:tcPr marL="121933" marR="121933" marT="60967" marB="60967"/>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Contingency </a:t>
                      </a:r>
                      <a:r>
                        <a:rPr lang="en" sz="1600"/>
                        <a:t>s</a:t>
                      </a:r>
                      <a:r>
                        <a:rPr lang="en" sz="1600" u="none" strike="noStrike" cap="none"/>
                        <a:t>amples (unsorted sample material)</a:t>
                      </a:r>
                      <a:endParaRPr sz="1600" u="none" strike="noStrike" cap="none"/>
                    </a:p>
                  </a:txBody>
                  <a:tcPr marL="121933" marR="121933" marT="60967" marB="60967"/>
                </a:tc>
                <a:tc>
                  <a:txBody>
                    <a:bodyPr/>
                    <a:lstStyle/>
                    <a:p>
                      <a:pPr marL="0" lvl="0" indent="0" algn="l" rtl="0">
                        <a:spcBef>
                          <a:spcPts val="0"/>
                        </a:spcBef>
                        <a:spcAft>
                          <a:spcPts val="0"/>
                        </a:spcAft>
                        <a:buClr>
                          <a:srgbClr val="000000"/>
                        </a:buClr>
                        <a:buSzPts val="1800"/>
                        <a:buFont typeface="Arial"/>
                        <a:buNone/>
                      </a:pPr>
                      <a:r>
                        <a:rPr lang="en" sz="1600"/>
                        <a:t>6% Formaldehyde</a:t>
                      </a:r>
                      <a:endParaRPr sz="1600"/>
                    </a:p>
                    <a:p>
                      <a:pPr marL="0" marR="0" lvl="0" indent="0" algn="l" rtl="0">
                        <a:lnSpc>
                          <a:spcPct val="100000"/>
                        </a:lnSpc>
                        <a:spcBef>
                          <a:spcPts val="0"/>
                        </a:spcBef>
                        <a:spcAft>
                          <a:spcPts val="0"/>
                        </a:spcAft>
                        <a:buClr>
                          <a:srgbClr val="000000"/>
                        </a:buClr>
                        <a:buSzPts val="1800"/>
                        <a:buFont typeface="Arial"/>
                        <a:buNone/>
                      </a:pPr>
                      <a:endParaRPr sz="1600"/>
                    </a:p>
                  </a:txBody>
                  <a:tcPr marL="121933" marR="121933" marT="60967" marB="60967"/>
                </a:tc>
                <a:extLst>
                  <a:ext uri="{0D108BD9-81ED-4DB2-BD59-A6C34878D82A}">
                    <a16:rowId xmlns:a16="http://schemas.microsoft.com/office/drawing/2014/main" val="10001"/>
                  </a:ext>
                </a:extLst>
              </a:tr>
              <a:tr h="1097293">
                <a:tc>
                  <a:txBody>
                    <a:bodyPr/>
                    <a:lstStyle/>
                    <a:p>
                      <a:pPr marL="0" marR="0" lvl="0" indent="0" algn="l" rtl="0">
                        <a:lnSpc>
                          <a:spcPct val="100000"/>
                        </a:lnSpc>
                        <a:spcBef>
                          <a:spcPts val="0"/>
                        </a:spcBef>
                        <a:spcAft>
                          <a:spcPts val="0"/>
                        </a:spcAft>
                        <a:buClr>
                          <a:srgbClr val="000000"/>
                        </a:buClr>
                        <a:buSzPts val="1800"/>
                        <a:buFont typeface="Arial"/>
                        <a:buNone/>
                      </a:pPr>
                      <a:endParaRPr sz="1600" u="none" strike="noStrike" cap="none" dirty="0"/>
                    </a:p>
                    <a:p>
                      <a:pPr marL="0" lvl="0" indent="0" algn="l" rtl="0">
                        <a:spcBef>
                          <a:spcPts val="0"/>
                        </a:spcBef>
                        <a:spcAft>
                          <a:spcPts val="0"/>
                        </a:spcAft>
                        <a:buClr>
                          <a:srgbClr val="000000"/>
                        </a:buClr>
                        <a:buSzPts val="1800"/>
                        <a:buFont typeface="Twentieth Century"/>
                        <a:buNone/>
                      </a:pPr>
                      <a:r>
                        <a:rPr lang="en" sz="1600" dirty="0" smtClean="0"/>
                        <a:t>Long </a:t>
                      </a:r>
                      <a:r>
                        <a:rPr lang="en" sz="1600" dirty="0"/>
                        <a:t>River Ichthyoplankton</a:t>
                      </a:r>
                      <a:endParaRPr sz="1600" dirty="0"/>
                    </a:p>
                    <a:p>
                      <a:pPr marL="0" marR="0" lvl="0" indent="0" algn="l" rtl="0">
                        <a:lnSpc>
                          <a:spcPct val="100000"/>
                        </a:lnSpc>
                        <a:spcBef>
                          <a:spcPts val="0"/>
                        </a:spcBef>
                        <a:spcAft>
                          <a:spcPts val="0"/>
                        </a:spcAft>
                        <a:buClr>
                          <a:srgbClr val="000000"/>
                        </a:buClr>
                        <a:buSzPts val="1800"/>
                        <a:buFont typeface="Arial"/>
                        <a:buNone/>
                      </a:pPr>
                      <a:endParaRPr sz="1600" dirty="0"/>
                    </a:p>
                  </a:txBody>
                  <a:tcPr marL="121933" marR="121933" marT="60967" marB="60967"/>
                </a:tc>
                <a:tc>
                  <a:txBody>
                    <a:bodyPr/>
                    <a:lstStyle/>
                    <a:p>
                      <a:pPr marL="0" lvl="0" indent="0" algn="l" rtl="0">
                        <a:spcBef>
                          <a:spcPts val="0"/>
                        </a:spcBef>
                        <a:spcAft>
                          <a:spcPts val="0"/>
                        </a:spcAft>
                        <a:buClr>
                          <a:srgbClr val="000000"/>
                        </a:buClr>
                        <a:buSzPts val="1800"/>
                        <a:buFont typeface="Arial"/>
                        <a:buNone/>
                      </a:pPr>
                      <a:r>
                        <a:rPr lang="en" sz="1600" dirty="0"/>
                        <a:t>Vials: identified specimens (larvae, Morone, eggs, non-split </a:t>
                      </a:r>
                      <a:r>
                        <a:rPr lang="en" sz="1600" dirty="0" smtClean="0"/>
                        <a:t>larvae),</a:t>
                      </a:r>
                      <a:r>
                        <a:rPr lang="en" sz="1600" baseline="0" dirty="0" smtClean="0"/>
                        <a:t> </a:t>
                      </a:r>
                      <a:r>
                        <a:rPr lang="en" sz="1600" dirty="0" smtClean="0"/>
                        <a:t>Vials</a:t>
                      </a:r>
                      <a:r>
                        <a:rPr lang="en" sz="1600" dirty="0"/>
                        <a:t>: Pterygiophore Study (Striped Bass &amp; White Perch separation)</a:t>
                      </a:r>
                      <a:endParaRPr sz="1600" dirty="0"/>
                    </a:p>
                  </a:txBody>
                  <a:tcPr marL="121933" marR="121933" marT="60967" marB="60967"/>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6% Formaldehyde</a:t>
                      </a:r>
                      <a:endParaRPr sz="1600" u="none" strike="noStrike" cap="none"/>
                    </a:p>
                  </a:txBody>
                  <a:tcPr marL="121933" marR="121933" marT="60967" marB="60967"/>
                </a:tc>
                <a:extLst>
                  <a:ext uri="{0D108BD9-81ED-4DB2-BD59-A6C34878D82A}">
                    <a16:rowId xmlns:a16="http://schemas.microsoft.com/office/drawing/2014/main" val="10002"/>
                  </a:ext>
                </a:extLst>
              </a:tr>
              <a:tr h="365773">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Beach Seine</a:t>
                      </a:r>
                      <a:endParaRPr sz="16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Young of year fish</a:t>
                      </a:r>
                      <a:endParaRPr sz="16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6% Formaldehyde</a:t>
                      </a:r>
                      <a:endParaRPr sz="1600" u="none" strike="noStrike" cap="none"/>
                    </a:p>
                  </a:txBody>
                  <a:tcPr marL="121933" marR="121933" marT="60967" marB="60967"/>
                </a:tc>
                <a:extLst>
                  <a:ext uri="{0D108BD9-81ED-4DB2-BD59-A6C34878D82A}">
                    <a16:rowId xmlns:a16="http://schemas.microsoft.com/office/drawing/2014/main" val="10003"/>
                  </a:ext>
                </a:extLst>
              </a:tr>
              <a:tr h="365773">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Fall Shoals</a:t>
                      </a:r>
                      <a:endParaRPr sz="16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Young of year fish</a:t>
                      </a:r>
                      <a:endParaRPr sz="16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6% Formaldehyde</a:t>
                      </a:r>
                      <a:endParaRPr sz="1600" u="none" strike="noStrike" cap="none"/>
                    </a:p>
                  </a:txBody>
                  <a:tcPr marL="121933" marR="121933" marT="60967" marB="60967"/>
                </a:tc>
                <a:extLst>
                  <a:ext uri="{0D108BD9-81ED-4DB2-BD59-A6C34878D82A}">
                    <a16:rowId xmlns:a16="http://schemas.microsoft.com/office/drawing/2014/main" val="10004"/>
                  </a:ext>
                </a:extLst>
              </a:tr>
              <a:tr h="625767">
                <a:tc>
                  <a:txBody>
                    <a:bodyPr/>
                    <a:lstStyle/>
                    <a:p>
                      <a:pPr marL="0" lvl="0" indent="0" algn="l" rtl="0">
                        <a:spcBef>
                          <a:spcPts val="0"/>
                        </a:spcBef>
                        <a:spcAft>
                          <a:spcPts val="0"/>
                        </a:spcAft>
                        <a:buClr>
                          <a:srgbClr val="000000"/>
                        </a:buClr>
                        <a:buSzPts val="1800"/>
                        <a:buFont typeface="Arial"/>
                        <a:buNone/>
                      </a:pPr>
                      <a:r>
                        <a:rPr lang="en" sz="1600"/>
                        <a:t>Otoliths </a:t>
                      </a:r>
                      <a:endParaRPr sz="1600" u="none" strike="noStrike" cap="none"/>
                    </a:p>
                  </a:txBody>
                  <a:tcPr marL="121933" marR="121933" marT="60967" marB="60967"/>
                </a:tc>
                <a:tc>
                  <a:txBody>
                    <a:bodyPr/>
                    <a:lstStyle/>
                    <a:p>
                      <a:pPr marL="0" lvl="0" indent="0" algn="l" rtl="0">
                        <a:spcBef>
                          <a:spcPts val="0"/>
                        </a:spcBef>
                        <a:spcAft>
                          <a:spcPts val="0"/>
                        </a:spcAft>
                        <a:buClr>
                          <a:srgbClr val="000000"/>
                        </a:buClr>
                        <a:buSzPts val="1800"/>
                        <a:buFont typeface="Arial"/>
                        <a:buNone/>
                      </a:pPr>
                      <a:r>
                        <a:rPr lang="en" sz="1600"/>
                        <a:t>Contingency samples (unsorted sample material)</a:t>
                      </a:r>
                      <a:endParaRPr sz="1600"/>
                    </a:p>
                  </a:txBody>
                  <a:tcPr marL="121933" marR="121933" marT="60967" marB="60967"/>
                </a:tc>
                <a:tc>
                  <a:txBody>
                    <a:bodyPr/>
                    <a:lstStyle/>
                    <a:p>
                      <a:pPr marL="0" lvl="0" indent="0" algn="l" rtl="0">
                        <a:spcBef>
                          <a:spcPts val="0"/>
                        </a:spcBef>
                        <a:spcAft>
                          <a:spcPts val="0"/>
                        </a:spcAft>
                        <a:buClr>
                          <a:srgbClr val="000000"/>
                        </a:buClr>
                        <a:buSzPts val="1800"/>
                        <a:buFont typeface="Arial"/>
                        <a:buNone/>
                      </a:pPr>
                      <a:r>
                        <a:rPr lang="en" sz="1600"/>
                        <a:t>70% Ethanol</a:t>
                      </a:r>
                      <a:endParaRPr sz="1600" u="none" strike="noStrike" cap="none"/>
                    </a:p>
                  </a:txBody>
                  <a:tcPr marL="121933" marR="121933" marT="60967" marB="60967"/>
                </a:tc>
                <a:extLst>
                  <a:ext uri="{0D108BD9-81ED-4DB2-BD59-A6C34878D82A}">
                    <a16:rowId xmlns:a16="http://schemas.microsoft.com/office/drawing/2014/main" val="10005"/>
                  </a:ext>
                </a:extLst>
              </a:tr>
              <a:tr h="507567">
                <a:tc>
                  <a:txBody>
                    <a:bodyPr/>
                    <a:lstStyle/>
                    <a:p>
                      <a:pPr marL="0" lvl="0" indent="0" algn="l" rtl="0">
                        <a:spcBef>
                          <a:spcPts val="0"/>
                        </a:spcBef>
                        <a:spcAft>
                          <a:spcPts val="0"/>
                        </a:spcAft>
                        <a:buClr>
                          <a:srgbClr val="000000"/>
                        </a:buClr>
                        <a:buSzPts val="1800"/>
                        <a:buFont typeface="Arial"/>
                        <a:buNone/>
                      </a:pPr>
                      <a:r>
                        <a:rPr lang="en" sz="1600"/>
                        <a:t>Tomcod Fecundity</a:t>
                      </a:r>
                      <a:endParaRPr sz="1600" u="none" strike="noStrike" cap="none"/>
                    </a:p>
                  </a:txBody>
                  <a:tcPr marL="121933" marR="121933" marT="60967" marB="60967"/>
                </a:tc>
                <a:tc>
                  <a:txBody>
                    <a:bodyPr/>
                    <a:lstStyle/>
                    <a:p>
                      <a:pPr marL="0" lvl="0" indent="0" algn="l" rtl="0">
                        <a:spcBef>
                          <a:spcPts val="0"/>
                        </a:spcBef>
                        <a:spcAft>
                          <a:spcPts val="0"/>
                        </a:spcAft>
                        <a:buClr>
                          <a:srgbClr val="000000"/>
                        </a:buClr>
                        <a:buSzPts val="1800"/>
                        <a:buFont typeface="Arial"/>
                        <a:buNone/>
                      </a:pPr>
                      <a:r>
                        <a:rPr lang="en" sz="1600"/>
                        <a:t>Fish gonads &amp; eggs</a:t>
                      </a:r>
                      <a:endParaRPr sz="16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6% Formaldehyde</a:t>
                      </a:r>
                      <a:endParaRPr sz="1600" u="none" strike="noStrike" cap="none"/>
                    </a:p>
                  </a:txBody>
                  <a:tcPr marL="121933" marR="121933" marT="60967" marB="60967"/>
                </a:tc>
                <a:extLst>
                  <a:ext uri="{0D108BD9-81ED-4DB2-BD59-A6C34878D82A}">
                    <a16:rowId xmlns:a16="http://schemas.microsoft.com/office/drawing/2014/main" val="10006"/>
                  </a:ext>
                </a:extLst>
              </a:tr>
              <a:tr h="609613">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Alden Labs</a:t>
                      </a:r>
                      <a:endParaRPr sz="16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Ichthyoplankton </a:t>
                      </a:r>
                      <a:r>
                        <a:rPr lang="en" sz="1600"/>
                        <a:t>l</a:t>
                      </a:r>
                      <a:r>
                        <a:rPr lang="en" sz="1600" u="none" strike="noStrike" cap="none"/>
                        <a:t>arvae used in the Flume Study</a:t>
                      </a:r>
                      <a:endParaRPr sz="16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6% Formaldehyde</a:t>
                      </a:r>
                      <a:endParaRPr sz="1600" u="none" strike="noStrike" cap="none"/>
                    </a:p>
                  </a:txBody>
                  <a:tcPr marL="121933" marR="121933" marT="60967" marB="60967"/>
                </a:tc>
                <a:extLst>
                  <a:ext uri="{0D108BD9-81ED-4DB2-BD59-A6C34878D82A}">
                    <a16:rowId xmlns:a16="http://schemas.microsoft.com/office/drawing/2014/main" val="10007"/>
                  </a:ext>
                </a:extLst>
              </a:tr>
              <a:tr h="609613">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IPEC Barge &amp; Trawl</a:t>
                      </a:r>
                      <a:endParaRPr sz="16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Sample </a:t>
                      </a:r>
                      <a:r>
                        <a:rPr lang="en" sz="1600"/>
                        <a:t>r</a:t>
                      </a:r>
                      <a:r>
                        <a:rPr lang="en" sz="1600" u="none" strike="noStrike" cap="none"/>
                        <a:t>esidue (sorted sample material)</a:t>
                      </a:r>
                      <a:endParaRPr sz="1600" u="none" strike="noStrike" cap="none"/>
                    </a:p>
                  </a:txBody>
                  <a:tcPr marL="121933" marR="121933" marT="60967" marB="60967"/>
                </a:tc>
                <a:tc>
                  <a:txBody>
                    <a:bodyPr/>
                    <a:lstStyle/>
                    <a:p>
                      <a:pPr marL="0" marR="0" lvl="0" indent="0" algn="l" rtl="0">
                        <a:lnSpc>
                          <a:spcPct val="100000"/>
                        </a:lnSpc>
                        <a:spcBef>
                          <a:spcPts val="0"/>
                        </a:spcBef>
                        <a:spcAft>
                          <a:spcPts val="0"/>
                        </a:spcAft>
                        <a:buClr>
                          <a:srgbClr val="000000"/>
                        </a:buClr>
                        <a:buSzPts val="1800"/>
                        <a:buFont typeface="Arial"/>
                        <a:buNone/>
                      </a:pPr>
                      <a:r>
                        <a:rPr lang="en" sz="1600" u="none" strike="noStrike" cap="none"/>
                        <a:t>6% Formaldehyde</a:t>
                      </a:r>
                      <a:endParaRPr sz="1600" u="none" strike="noStrike" cap="none"/>
                    </a:p>
                  </a:txBody>
                  <a:tcPr marL="121933" marR="121933" marT="60967" marB="60967"/>
                </a:tc>
                <a:extLst>
                  <a:ext uri="{0D108BD9-81ED-4DB2-BD59-A6C34878D82A}">
                    <a16:rowId xmlns:a16="http://schemas.microsoft.com/office/drawing/2014/main" val="10008"/>
                  </a:ext>
                </a:extLst>
              </a:tr>
              <a:tr h="589200">
                <a:tc>
                  <a:txBody>
                    <a:bodyPr/>
                    <a:lstStyle/>
                    <a:p>
                      <a:pPr marL="0" marR="0" lvl="0" indent="0" algn="l" rtl="0">
                        <a:lnSpc>
                          <a:spcPct val="100000"/>
                        </a:lnSpc>
                        <a:spcBef>
                          <a:spcPts val="0"/>
                        </a:spcBef>
                        <a:spcAft>
                          <a:spcPts val="0"/>
                        </a:spcAft>
                        <a:buClr>
                          <a:srgbClr val="000000"/>
                        </a:buClr>
                        <a:buSzPts val="1800"/>
                        <a:buFont typeface="Arial"/>
                        <a:buNone/>
                      </a:pPr>
                      <a:endParaRPr sz="1600" u="none" strike="noStrike" cap="none" dirty="0"/>
                    </a:p>
                  </a:txBody>
                  <a:tcPr marL="121933" marR="121933" marT="60967" marB="60967"/>
                </a:tc>
                <a:tc>
                  <a:txBody>
                    <a:bodyPr/>
                    <a:lstStyle/>
                    <a:p>
                      <a:pPr marL="0" lvl="0" indent="0" algn="l" rtl="0">
                        <a:spcBef>
                          <a:spcPts val="0"/>
                        </a:spcBef>
                        <a:spcAft>
                          <a:spcPts val="0"/>
                        </a:spcAft>
                        <a:buNone/>
                      </a:pPr>
                      <a:endParaRPr sz="1600"/>
                    </a:p>
                  </a:txBody>
                  <a:tcPr marL="121900" marR="121900" marT="121900" marB="121900"/>
                </a:tc>
                <a:tc>
                  <a:txBody>
                    <a:bodyPr/>
                    <a:lstStyle/>
                    <a:p>
                      <a:pPr marL="0" lvl="0" indent="0" algn="l" rtl="0">
                        <a:spcBef>
                          <a:spcPts val="0"/>
                        </a:spcBef>
                        <a:spcAft>
                          <a:spcPts val="0"/>
                        </a:spcAft>
                        <a:buNone/>
                      </a:pPr>
                      <a:endParaRPr sz="2400" dirty="0"/>
                    </a:p>
                  </a:txBody>
                  <a:tcPr marL="121933" marR="121933" marT="60967" marB="60967"/>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250391894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31"/>
          <p:cNvSpPr txBox="1">
            <a:spLocks noGrp="1"/>
          </p:cNvSpPr>
          <p:nvPr>
            <p:ph type="title"/>
          </p:nvPr>
        </p:nvSpPr>
        <p:spPr>
          <a:xfrm>
            <a:off x="415600" y="593367"/>
            <a:ext cx="11360800" cy="943200"/>
          </a:xfrm>
          <a:prstGeom prst="rect">
            <a:avLst/>
          </a:prstGeom>
        </p:spPr>
        <p:txBody>
          <a:bodyPr spcFirstLastPara="1" vert="horz" wrap="square" lIns="121900" tIns="121900" rIns="121900" bIns="121900" rtlCol="0" anchor="t" anchorCtr="0">
            <a:normAutofit/>
          </a:bodyPr>
          <a:lstStyle/>
          <a:p>
            <a:r>
              <a:rPr lang="en"/>
              <a:t>Fish Scales</a:t>
            </a:r>
            <a:endParaRPr/>
          </a:p>
        </p:txBody>
      </p:sp>
      <p:sp>
        <p:nvSpPr>
          <p:cNvPr id="201" name="Google Shape;201;p31"/>
          <p:cNvSpPr txBox="1">
            <a:spLocks noGrp="1"/>
          </p:cNvSpPr>
          <p:nvPr>
            <p:ph type="body" idx="1"/>
          </p:nvPr>
        </p:nvSpPr>
        <p:spPr>
          <a:xfrm>
            <a:off x="415600" y="1616033"/>
            <a:ext cx="4473200" cy="4403600"/>
          </a:xfrm>
          <a:prstGeom prst="rect">
            <a:avLst/>
          </a:prstGeom>
        </p:spPr>
        <p:txBody>
          <a:bodyPr spcFirstLastPara="1" vert="horz" wrap="square" lIns="121900" tIns="121900" rIns="121900" bIns="121900" rtlCol="0" anchor="t" anchorCtr="0">
            <a:normAutofit fontScale="92500"/>
          </a:bodyPr>
          <a:lstStyle/>
          <a:p>
            <a:pPr marL="457200" indent="-457200"/>
            <a:r>
              <a:rPr lang="en" dirty="0">
                <a:solidFill>
                  <a:srgbClr val="000000"/>
                </a:solidFill>
              </a:rPr>
              <a:t>Scales taken </a:t>
            </a:r>
            <a:r>
              <a:rPr lang="en" dirty="0" smtClean="0">
                <a:solidFill>
                  <a:srgbClr val="000000"/>
                </a:solidFill>
              </a:rPr>
              <a:t>mostly from </a:t>
            </a:r>
            <a:r>
              <a:rPr lang="en" dirty="0">
                <a:solidFill>
                  <a:srgbClr val="000000"/>
                </a:solidFill>
              </a:rPr>
              <a:t>age-1 and age-2 striped bass as a part of an overwintering study. All scales taken from a 10-mile region along Manhattan. </a:t>
            </a:r>
            <a:endParaRPr dirty="0">
              <a:solidFill>
                <a:srgbClr val="000000"/>
              </a:solidFill>
            </a:endParaRPr>
          </a:p>
          <a:p>
            <a:pPr marL="457200" indent="-457200">
              <a:spcBef>
                <a:spcPts val="1600"/>
              </a:spcBef>
            </a:pPr>
            <a:r>
              <a:rPr lang="en" dirty="0">
                <a:solidFill>
                  <a:srgbClr val="000000"/>
                </a:solidFill>
              </a:rPr>
              <a:t>Years: 1989- 2017 </a:t>
            </a:r>
            <a:endParaRPr dirty="0">
              <a:solidFill>
                <a:srgbClr val="000000"/>
              </a:solidFill>
            </a:endParaRPr>
          </a:p>
          <a:p>
            <a:pPr marL="457200" indent="-457200">
              <a:spcBef>
                <a:spcPts val="1600"/>
              </a:spcBef>
            </a:pPr>
            <a:r>
              <a:rPr lang="en" dirty="0">
                <a:solidFill>
                  <a:srgbClr val="000000"/>
                </a:solidFill>
              </a:rPr>
              <a:t>We have scales from about 500,000 sampled fish.</a:t>
            </a:r>
            <a:endParaRPr dirty="0">
              <a:solidFill>
                <a:srgbClr val="000000"/>
              </a:solidFill>
            </a:endParaRPr>
          </a:p>
          <a:p>
            <a:pPr marL="0" indent="0">
              <a:spcBef>
                <a:spcPts val="1600"/>
              </a:spcBef>
              <a:spcAft>
                <a:spcPts val="1600"/>
              </a:spcAft>
              <a:buNone/>
            </a:pPr>
            <a:endParaRPr dirty="0">
              <a:solidFill>
                <a:srgbClr val="000000"/>
              </a:solidFill>
            </a:endParaRPr>
          </a:p>
        </p:txBody>
      </p:sp>
      <p:pic>
        <p:nvPicPr>
          <p:cNvPr id="202" name="Google Shape;202;p31"/>
          <p:cNvPicPr preferRelativeResize="0"/>
          <p:nvPr/>
        </p:nvPicPr>
        <p:blipFill>
          <a:blip r:embed="rId3">
            <a:alphaModFix/>
          </a:blip>
          <a:stretch>
            <a:fillRect/>
          </a:stretch>
        </p:blipFill>
        <p:spPr>
          <a:xfrm>
            <a:off x="4888800" y="1522033"/>
            <a:ext cx="6887400" cy="4591600"/>
          </a:xfrm>
          <a:prstGeom prst="rect">
            <a:avLst/>
          </a:prstGeom>
          <a:noFill/>
          <a:ln>
            <a:noFill/>
          </a:ln>
        </p:spPr>
      </p:pic>
    </p:spTree>
    <p:extLst>
      <p:ext uri="{BB962C8B-B14F-4D97-AF65-F5344CB8AC3E}">
        <p14:creationId xmlns:p14="http://schemas.microsoft.com/office/powerpoint/2010/main" val="37619975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30"/>
          <p:cNvSpPr txBox="1">
            <a:spLocks noGrp="1"/>
          </p:cNvSpPr>
          <p:nvPr>
            <p:ph type="title"/>
          </p:nvPr>
        </p:nvSpPr>
        <p:spPr>
          <a:xfrm>
            <a:off x="668259" y="336133"/>
            <a:ext cx="2585079" cy="943200"/>
          </a:xfrm>
          <a:prstGeom prst="rect">
            <a:avLst/>
          </a:prstGeom>
        </p:spPr>
        <p:txBody>
          <a:bodyPr spcFirstLastPara="1" vert="horz" wrap="square" lIns="121900" tIns="121900" rIns="121900" bIns="121900" rtlCol="0" anchor="t" anchorCtr="0">
            <a:normAutofit fontScale="90000"/>
          </a:bodyPr>
          <a:lstStyle/>
          <a:p>
            <a:r>
              <a:rPr lang="en"/>
              <a:t>The Good 						</a:t>
            </a:r>
            <a:endParaRPr/>
          </a:p>
        </p:txBody>
      </p:sp>
      <p:sp>
        <p:nvSpPr>
          <p:cNvPr id="191" name="Google Shape;191;p30"/>
          <p:cNvSpPr txBox="1"/>
          <p:nvPr/>
        </p:nvSpPr>
        <p:spPr>
          <a:xfrm>
            <a:off x="4088202" y="294488"/>
            <a:ext cx="3317369" cy="984845"/>
          </a:xfrm>
          <a:prstGeom prst="rect">
            <a:avLst/>
          </a:prstGeom>
          <a:noFill/>
          <a:ln>
            <a:noFill/>
          </a:ln>
        </p:spPr>
        <p:txBody>
          <a:bodyPr spcFirstLastPara="1" wrap="square" lIns="121900" tIns="121900" rIns="121900" bIns="121900" anchor="t" anchorCtr="0">
            <a:spAutoFit/>
          </a:bodyPr>
          <a:lstStyle/>
          <a:p>
            <a:pPr algn="ctr"/>
            <a:r>
              <a:rPr lang="en" sz="4800" b="1" dirty="0">
                <a:solidFill>
                  <a:schemeClr val="accent1"/>
                </a:solidFill>
                <a:latin typeface="PT Sans Narrow"/>
                <a:ea typeface="PT Sans Narrow"/>
                <a:cs typeface="PT Sans Narrow"/>
                <a:sym typeface="PT Sans Narrow"/>
              </a:rPr>
              <a:t>The Bad</a:t>
            </a:r>
            <a:endParaRPr sz="2400" dirty="0">
              <a:latin typeface="Open Sans"/>
              <a:ea typeface="Open Sans"/>
              <a:cs typeface="Open Sans"/>
              <a:sym typeface="Open Sans"/>
            </a:endParaRPr>
          </a:p>
        </p:txBody>
      </p:sp>
      <p:sp>
        <p:nvSpPr>
          <p:cNvPr id="192" name="Google Shape;192;p30"/>
          <p:cNvSpPr txBox="1"/>
          <p:nvPr/>
        </p:nvSpPr>
        <p:spPr>
          <a:xfrm>
            <a:off x="8240435" y="274447"/>
            <a:ext cx="3444634" cy="1101965"/>
          </a:xfrm>
          <a:prstGeom prst="rect">
            <a:avLst/>
          </a:prstGeom>
          <a:noFill/>
          <a:ln>
            <a:noFill/>
          </a:ln>
        </p:spPr>
        <p:txBody>
          <a:bodyPr spcFirstLastPara="1" wrap="square" lIns="121900" tIns="121900" rIns="121900" bIns="121900" anchor="t" anchorCtr="0">
            <a:noAutofit/>
          </a:bodyPr>
          <a:lstStyle/>
          <a:p>
            <a:pPr algn="ctr"/>
            <a:r>
              <a:rPr lang="en" sz="4800" b="1" dirty="0">
                <a:solidFill>
                  <a:schemeClr val="accent1"/>
                </a:solidFill>
                <a:latin typeface="PT Sans Narrow"/>
                <a:ea typeface="PT Sans Narrow"/>
                <a:cs typeface="PT Sans Narrow"/>
                <a:sym typeface="PT Sans Narrow"/>
              </a:rPr>
              <a:t>The Ugly</a:t>
            </a:r>
            <a:endParaRPr sz="4800" b="1" dirty="0">
              <a:solidFill>
                <a:schemeClr val="accent1"/>
              </a:solidFill>
              <a:latin typeface="PT Sans Narrow"/>
              <a:ea typeface="PT Sans Narrow"/>
              <a:cs typeface="PT Sans Narrow"/>
              <a:sym typeface="PT Sans Narrow"/>
            </a:endParaRPr>
          </a:p>
        </p:txBody>
      </p:sp>
      <p:pic>
        <p:nvPicPr>
          <p:cNvPr id="193" name="Google Shape;193;p30"/>
          <p:cNvPicPr preferRelativeResize="0"/>
          <p:nvPr/>
        </p:nvPicPr>
        <p:blipFill>
          <a:blip r:embed="rId3">
            <a:alphaModFix/>
          </a:blip>
          <a:stretch>
            <a:fillRect/>
          </a:stretch>
        </p:blipFill>
        <p:spPr>
          <a:xfrm rot="-5400000">
            <a:off x="-443637" y="2255490"/>
            <a:ext cx="4730497" cy="3601357"/>
          </a:xfrm>
          <a:prstGeom prst="rect">
            <a:avLst/>
          </a:prstGeom>
          <a:noFill/>
          <a:ln>
            <a:noFill/>
          </a:ln>
        </p:spPr>
      </p:pic>
      <p:pic>
        <p:nvPicPr>
          <p:cNvPr id="194" name="Google Shape;194;p30"/>
          <p:cNvPicPr preferRelativeResize="0"/>
          <p:nvPr/>
        </p:nvPicPr>
        <p:blipFill rotWithShape="1">
          <a:blip r:embed="rId4">
            <a:alphaModFix/>
          </a:blip>
          <a:srcRect l="25076" b="11496"/>
          <a:stretch/>
        </p:blipFill>
        <p:spPr>
          <a:xfrm rot="-5400000">
            <a:off x="3530460" y="2008376"/>
            <a:ext cx="4730497" cy="4095616"/>
          </a:xfrm>
          <a:prstGeom prst="rect">
            <a:avLst/>
          </a:prstGeom>
          <a:noFill/>
          <a:ln>
            <a:noFill/>
          </a:ln>
        </p:spPr>
      </p:pic>
      <p:pic>
        <p:nvPicPr>
          <p:cNvPr id="195" name="Google Shape;195;p30"/>
          <p:cNvPicPr preferRelativeResize="0"/>
          <p:nvPr/>
        </p:nvPicPr>
        <p:blipFill rotWithShape="1">
          <a:blip r:embed="rId5">
            <a:alphaModFix/>
          </a:blip>
          <a:srcRect t="11132" r="6751" b="14201"/>
          <a:stretch/>
        </p:blipFill>
        <p:spPr>
          <a:xfrm>
            <a:off x="8069100" y="1690933"/>
            <a:ext cx="3991235" cy="4336203"/>
          </a:xfrm>
          <a:prstGeom prst="rect">
            <a:avLst/>
          </a:prstGeom>
          <a:noFill/>
          <a:ln>
            <a:noFill/>
          </a:ln>
        </p:spPr>
      </p:pic>
    </p:spTree>
    <p:extLst>
      <p:ext uri="{BB962C8B-B14F-4D97-AF65-F5344CB8AC3E}">
        <p14:creationId xmlns:p14="http://schemas.microsoft.com/office/powerpoint/2010/main" val="30684963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415600" y="390167"/>
            <a:ext cx="11360800" cy="943200"/>
          </a:xfrm>
          <a:prstGeom prst="rect">
            <a:avLst/>
          </a:prstGeom>
        </p:spPr>
        <p:txBody>
          <a:bodyPr spcFirstLastPara="1" vert="horz" wrap="square" lIns="121900" tIns="121900" rIns="121900" bIns="121900" rtlCol="0" anchor="t" anchorCtr="0">
            <a:normAutofit/>
          </a:bodyPr>
          <a:lstStyle/>
          <a:p>
            <a:r>
              <a:rPr lang="en" b="1" dirty="0"/>
              <a:t>Biological Samples</a:t>
            </a:r>
            <a:endParaRPr b="1" dirty="0"/>
          </a:p>
        </p:txBody>
      </p:sp>
      <p:sp>
        <p:nvSpPr>
          <p:cNvPr id="174" name="Google Shape;174;p28"/>
          <p:cNvSpPr txBox="1">
            <a:spLocks noGrp="1"/>
          </p:cNvSpPr>
          <p:nvPr>
            <p:ph type="body" idx="1"/>
          </p:nvPr>
        </p:nvSpPr>
        <p:spPr>
          <a:xfrm>
            <a:off x="592100" y="1333333"/>
            <a:ext cx="4417600" cy="5324400"/>
          </a:xfrm>
          <a:prstGeom prst="rect">
            <a:avLst/>
          </a:prstGeom>
        </p:spPr>
        <p:txBody>
          <a:bodyPr spcFirstLastPara="1" vert="horz" wrap="square" lIns="121900" tIns="121900" rIns="121900" bIns="121900" rtlCol="0" anchor="t" anchorCtr="0">
            <a:normAutofit/>
          </a:bodyPr>
          <a:lstStyle/>
          <a:p>
            <a:pPr>
              <a:buClr>
                <a:srgbClr val="000000"/>
              </a:buClr>
            </a:pPr>
            <a:r>
              <a:rPr lang="en" dirty="0">
                <a:solidFill>
                  <a:srgbClr val="000000"/>
                </a:solidFill>
              </a:rPr>
              <a:t>Developed protocol for handling samples with SBU Health and Safety</a:t>
            </a:r>
            <a:endParaRPr dirty="0">
              <a:solidFill>
                <a:srgbClr val="000000"/>
              </a:solidFill>
            </a:endParaRPr>
          </a:p>
          <a:p>
            <a:pPr>
              <a:buClr>
                <a:srgbClr val="000000"/>
              </a:buClr>
            </a:pPr>
            <a:endParaRPr lang="en" dirty="0" smtClean="0">
              <a:solidFill>
                <a:srgbClr val="000000"/>
              </a:solidFill>
            </a:endParaRPr>
          </a:p>
          <a:p>
            <a:pPr>
              <a:buClr>
                <a:srgbClr val="000000"/>
              </a:buClr>
            </a:pPr>
            <a:r>
              <a:rPr lang="en" dirty="0" smtClean="0">
                <a:solidFill>
                  <a:srgbClr val="000000"/>
                </a:solidFill>
              </a:rPr>
              <a:t>Working </a:t>
            </a:r>
            <a:r>
              <a:rPr lang="en" dirty="0">
                <a:solidFill>
                  <a:srgbClr val="000000"/>
                </a:solidFill>
              </a:rPr>
              <a:t>on data entry of storage sheets for sample boxes</a:t>
            </a:r>
            <a:endParaRPr dirty="0">
              <a:solidFill>
                <a:srgbClr val="000000"/>
              </a:solidFill>
            </a:endParaRPr>
          </a:p>
          <a:p>
            <a:pPr>
              <a:buClr>
                <a:srgbClr val="000000"/>
              </a:buClr>
            </a:pPr>
            <a:endParaRPr lang="en" dirty="0" smtClean="0">
              <a:solidFill>
                <a:srgbClr val="000000"/>
              </a:solidFill>
            </a:endParaRPr>
          </a:p>
          <a:p>
            <a:pPr>
              <a:buClr>
                <a:srgbClr val="000000"/>
              </a:buClr>
            </a:pPr>
            <a:r>
              <a:rPr lang="en" dirty="0" smtClean="0">
                <a:solidFill>
                  <a:srgbClr val="000000"/>
                </a:solidFill>
              </a:rPr>
              <a:t>Developed proptocol to keep/discard </a:t>
            </a:r>
            <a:r>
              <a:rPr lang="en" dirty="0">
                <a:solidFill>
                  <a:srgbClr val="000000"/>
                </a:solidFill>
              </a:rPr>
              <a:t>based on condition</a:t>
            </a:r>
            <a:endParaRPr dirty="0">
              <a:solidFill>
                <a:srgbClr val="000000"/>
              </a:solidFill>
            </a:endParaRPr>
          </a:p>
        </p:txBody>
      </p:sp>
      <p:pic>
        <p:nvPicPr>
          <p:cNvPr id="175" name="Google Shape;175;p28"/>
          <p:cNvPicPr preferRelativeResize="0"/>
          <p:nvPr/>
        </p:nvPicPr>
        <p:blipFill>
          <a:blip r:embed="rId3">
            <a:alphaModFix/>
          </a:blip>
          <a:stretch>
            <a:fillRect/>
          </a:stretch>
        </p:blipFill>
        <p:spPr>
          <a:xfrm>
            <a:off x="4873401" y="659599"/>
            <a:ext cx="7079499" cy="5324432"/>
          </a:xfrm>
          <a:prstGeom prst="rect">
            <a:avLst/>
          </a:prstGeom>
          <a:noFill/>
          <a:ln>
            <a:noFill/>
          </a:ln>
        </p:spPr>
      </p:pic>
    </p:spTree>
    <p:extLst>
      <p:ext uri="{BB962C8B-B14F-4D97-AF65-F5344CB8AC3E}">
        <p14:creationId xmlns:p14="http://schemas.microsoft.com/office/powerpoint/2010/main" val="1523328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p32"/>
          <p:cNvSpPr txBox="1">
            <a:spLocks noGrp="1"/>
          </p:cNvSpPr>
          <p:nvPr>
            <p:ph type="title"/>
          </p:nvPr>
        </p:nvSpPr>
        <p:spPr>
          <a:xfrm>
            <a:off x="824628" y="257821"/>
            <a:ext cx="11360800" cy="943200"/>
          </a:xfrm>
          <a:prstGeom prst="rect">
            <a:avLst/>
          </a:prstGeom>
        </p:spPr>
        <p:txBody>
          <a:bodyPr spcFirstLastPara="1" vert="horz" wrap="square" lIns="121900" tIns="121900" rIns="121900" bIns="121900" rtlCol="0" anchor="t" anchorCtr="0">
            <a:normAutofit/>
          </a:bodyPr>
          <a:lstStyle/>
          <a:p>
            <a:r>
              <a:rPr lang="en" b="1" dirty="0" smtClean="0"/>
              <a:t>Research </a:t>
            </a:r>
            <a:r>
              <a:rPr lang="en" b="1" dirty="0"/>
              <a:t>Projects Using the Collection</a:t>
            </a:r>
            <a:endParaRPr b="1" dirty="0"/>
          </a:p>
        </p:txBody>
      </p:sp>
      <p:sp>
        <p:nvSpPr>
          <p:cNvPr id="208" name="Google Shape;208;p32"/>
          <p:cNvSpPr txBox="1">
            <a:spLocks noGrp="1"/>
          </p:cNvSpPr>
          <p:nvPr>
            <p:ph type="body" idx="1"/>
          </p:nvPr>
        </p:nvSpPr>
        <p:spPr>
          <a:xfrm>
            <a:off x="289346" y="999953"/>
            <a:ext cx="11360800" cy="4403600"/>
          </a:xfrm>
          <a:prstGeom prst="rect">
            <a:avLst/>
          </a:prstGeom>
        </p:spPr>
        <p:txBody>
          <a:bodyPr spcFirstLastPara="1" vert="horz" wrap="square" lIns="121900" tIns="121900" rIns="121900" bIns="121900" rtlCol="0" anchor="t" anchorCtr="0">
            <a:normAutofit/>
          </a:bodyPr>
          <a:lstStyle/>
          <a:p>
            <a:pPr>
              <a:buClr>
                <a:srgbClr val="000000"/>
              </a:buClr>
            </a:pPr>
            <a:r>
              <a:rPr lang="en" dirty="0" smtClean="0">
                <a:solidFill>
                  <a:srgbClr val="000000"/>
                </a:solidFill>
              </a:rPr>
              <a:t>Heavy </a:t>
            </a:r>
            <a:r>
              <a:rPr lang="en" dirty="0">
                <a:solidFill>
                  <a:srgbClr val="000000"/>
                </a:solidFill>
              </a:rPr>
              <a:t>metal analysis </a:t>
            </a:r>
            <a:r>
              <a:rPr lang="en" dirty="0" smtClean="0">
                <a:solidFill>
                  <a:srgbClr val="000000"/>
                </a:solidFill>
              </a:rPr>
              <a:t>project (Dr. Brian Jackson, Dartmouth </a:t>
            </a:r>
            <a:r>
              <a:rPr lang="en" dirty="0">
                <a:solidFill>
                  <a:srgbClr val="000000"/>
                </a:solidFill>
              </a:rPr>
              <a:t>Toxic Metals</a:t>
            </a:r>
            <a:r>
              <a:rPr lang="en" dirty="0" smtClean="0">
                <a:solidFill>
                  <a:srgbClr val="000000"/>
                </a:solidFill>
              </a:rPr>
              <a:t>) </a:t>
            </a:r>
            <a:endParaRPr dirty="0">
              <a:solidFill>
                <a:srgbClr val="000000"/>
              </a:solidFill>
            </a:endParaRPr>
          </a:p>
          <a:p>
            <a:pPr lvl="1" indent="-440256">
              <a:buClr>
                <a:srgbClr val="000000"/>
              </a:buClr>
              <a:buSzPts val="1600"/>
            </a:pPr>
            <a:r>
              <a:rPr lang="en" sz="2133" dirty="0" smtClean="0">
                <a:solidFill>
                  <a:srgbClr val="000000"/>
                </a:solidFill>
              </a:rPr>
              <a:t>Analyze </a:t>
            </a:r>
            <a:r>
              <a:rPr lang="en" sz="2133" dirty="0">
                <a:solidFill>
                  <a:srgbClr val="000000"/>
                </a:solidFill>
              </a:rPr>
              <a:t>fish scales for heavy metals </a:t>
            </a:r>
            <a:endParaRPr lang="en" sz="2133" dirty="0" smtClean="0">
              <a:solidFill>
                <a:srgbClr val="000000"/>
              </a:solidFill>
            </a:endParaRPr>
          </a:p>
          <a:p>
            <a:pPr lvl="1" indent="-440256">
              <a:buClr>
                <a:srgbClr val="000000"/>
              </a:buClr>
              <a:buSzPts val="1600"/>
            </a:pPr>
            <a:endParaRPr sz="2133" dirty="0">
              <a:solidFill>
                <a:srgbClr val="000000"/>
              </a:solidFill>
            </a:endParaRPr>
          </a:p>
          <a:p>
            <a:pPr>
              <a:buClr>
                <a:srgbClr val="000000"/>
              </a:buClr>
            </a:pPr>
            <a:r>
              <a:rPr lang="en" dirty="0" smtClean="0">
                <a:solidFill>
                  <a:srgbClr val="000000"/>
                </a:solidFill>
              </a:rPr>
              <a:t>Temporal change in growth for striped bass (Poster by Sarah Praisner)</a:t>
            </a:r>
          </a:p>
          <a:p>
            <a:pPr>
              <a:buClr>
                <a:srgbClr val="000000"/>
              </a:buClr>
            </a:pPr>
            <a:endParaRPr lang="en-US" dirty="0">
              <a:solidFill>
                <a:srgbClr val="000000"/>
              </a:solidFill>
            </a:endParaRPr>
          </a:p>
          <a:p>
            <a:pPr>
              <a:buClr>
                <a:srgbClr val="000000"/>
              </a:buClr>
            </a:pPr>
            <a:r>
              <a:rPr lang="en-US" dirty="0" smtClean="0">
                <a:solidFill>
                  <a:srgbClr val="000000"/>
                </a:solidFill>
              </a:rPr>
              <a:t>M</a:t>
            </a:r>
            <a:r>
              <a:rPr lang="en" dirty="0" smtClean="0">
                <a:solidFill>
                  <a:srgbClr val="000000"/>
                </a:solidFill>
              </a:rPr>
              <a:t>icrochemical analysis of striped bass scales to understand changes in habitats (in collabration with UNM)</a:t>
            </a:r>
          </a:p>
          <a:p>
            <a:pPr>
              <a:buClr>
                <a:srgbClr val="000000"/>
              </a:buClr>
            </a:pPr>
            <a:endParaRPr lang="en" dirty="0" smtClean="0">
              <a:solidFill>
                <a:srgbClr val="000000"/>
              </a:solidFill>
            </a:endParaRPr>
          </a:p>
          <a:p>
            <a:pPr>
              <a:buClr>
                <a:srgbClr val="000000"/>
              </a:buClr>
            </a:pPr>
            <a:r>
              <a:rPr lang="en-US" dirty="0">
                <a:solidFill>
                  <a:srgbClr val="000000"/>
                </a:solidFill>
              </a:rPr>
              <a:t>Exploring/Improving methods studying </a:t>
            </a:r>
            <a:r>
              <a:rPr lang="en-US" dirty="0" err="1">
                <a:solidFill>
                  <a:srgbClr val="000000"/>
                </a:solidFill>
              </a:rPr>
              <a:t>microplastic</a:t>
            </a:r>
            <a:r>
              <a:rPr lang="en-US" dirty="0">
                <a:solidFill>
                  <a:srgbClr val="000000"/>
                </a:solidFill>
              </a:rPr>
              <a:t> contamination in the Hudson River using a historical biological </a:t>
            </a:r>
            <a:r>
              <a:rPr lang="en-US" dirty="0" smtClean="0">
                <a:solidFill>
                  <a:srgbClr val="000000"/>
                </a:solidFill>
              </a:rPr>
              <a:t>collection </a:t>
            </a:r>
            <a:r>
              <a:rPr lang="en-US" dirty="0" smtClean="0">
                <a:solidFill>
                  <a:srgbClr val="000000"/>
                </a:solidFill>
              </a:rPr>
              <a:t>(Dr. Shipley</a:t>
            </a:r>
            <a:r>
              <a:rPr lang="en-US" dirty="0" smtClean="0">
                <a:solidFill>
                  <a:srgbClr val="000000"/>
                </a:solidFill>
              </a:rPr>
              <a:t>)</a:t>
            </a:r>
            <a:endParaRPr lang="en" dirty="0" smtClean="0">
              <a:solidFill>
                <a:srgbClr val="000000"/>
              </a:solidFill>
            </a:endParaRPr>
          </a:p>
        </p:txBody>
      </p:sp>
      <p:pic>
        <p:nvPicPr>
          <p:cNvPr id="4" name="Picture 3"/>
          <p:cNvPicPr>
            <a:picLocks noChangeAspect="1"/>
          </p:cNvPicPr>
          <p:nvPr/>
        </p:nvPicPr>
        <p:blipFill>
          <a:blip r:embed="rId3"/>
          <a:stretch>
            <a:fillRect/>
          </a:stretch>
        </p:blipFill>
        <p:spPr>
          <a:xfrm>
            <a:off x="92529" y="4943804"/>
            <a:ext cx="3110543" cy="1738880"/>
          </a:xfrm>
          <a:prstGeom prst="rect">
            <a:avLst/>
          </a:prstGeom>
        </p:spPr>
      </p:pic>
      <p:pic>
        <p:nvPicPr>
          <p:cNvPr id="5" name="Picture 4"/>
          <p:cNvPicPr>
            <a:picLocks noChangeAspect="1"/>
          </p:cNvPicPr>
          <p:nvPr/>
        </p:nvPicPr>
        <p:blipFill>
          <a:blip r:embed="rId4"/>
          <a:stretch>
            <a:fillRect/>
          </a:stretch>
        </p:blipFill>
        <p:spPr>
          <a:xfrm>
            <a:off x="3203071" y="4900713"/>
            <a:ext cx="3024140" cy="1728080"/>
          </a:xfrm>
          <a:prstGeom prst="rect">
            <a:avLst/>
          </a:prstGeom>
        </p:spPr>
      </p:pic>
      <p:pic>
        <p:nvPicPr>
          <p:cNvPr id="6" name="Picture 5"/>
          <p:cNvPicPr>
            <a:picLocks noChangeAspect="1"/>
          </p:cNvPicPr>
          <p:nvPr/>
        </p:nvPicPr>
        <p:blipFill>
          <a:blip r:embed="rId5"/>
          <a:stretch>
            <a:fillRect/>
          </a:stretch>
        </p:blipFill>
        <p:spPr>
          <a:xfrm>
            <a:off x="6150016" y="4987682"/>
            <a:ext cx="3185673" cy="1705804"/>
          </a:xfrm>
          <a:prstGeom prst="rect">
            <a:avLst/>
          </a:prstGeom>
        </p:spPr>
      </p:pic>
      <p:pic>
        <p:nvPicPr>
          <p:cNvPr id="7" name="Picture 6"/>
          <p:cNvPicPr>
            <a:picLocks noChangeAspect="1"/>
          </p:cNvPicPr>
          <p:nvPr/>
        </p:nvPicPr>
        <p:blipFill>
          <a:blip r:embed="rId6"/>
          <a:stretch>
            <a:fillRect/>
          </a:stretch>
        </p:blipFill>
        <p:spPr>
          <a:xfrm>
            <a:off x="9172089" y="4943805"/>
            <a:ext cx="3013339" cy="1760481"/>
          </a:xfrm>
          <a:prstGeom prst="rect">
            <a:avLst/>
          </a:prstGeom>
        </p:spPr>
      </p:pic>
      <p:sp>
        <p:nvSpPr>
          <p:cNvPr id="2" name="TextBox 1"/>
          <p:cNvSpPr txBox="1"/>
          <p:nvPr/>
        </p:nvSpPr>
        <p:spPr>
          <a:xfrm>
            <a:off x="2213517" y="5577377"/>
            <a:ext cx="485741" cy="261610"/>
          </a:xfrm>
          <a:prstGeom prst="rect">
            <a:avLst/>
          </a:prstGeom>
          <a:noFill/>
        </p:spPr>
        <p:txBody>
          <a:bodyPr wrap="square" rtlCol="0">
            <a:spAutoFit/>
          </a:bodyPr>
          <a:lstStyle/>
          <a:p>
            <a:r>
              <a:rPr lang="en-US" sz="1100" b="1" dirty="0" smtClean="0">
                <a:solidFill>
                  <a:srgbClr val="C00000"/>
                </a:solidFill>
              </a:rPr>
              <a:t>2017</a:t>
            </a:r>
            <a:endParaRPr lang="en-US" sz="1100" b="1" dirty="0">
              <a:solidFill>
                <a:srgbClr val="C00000"/>
              </a:solidFill>
            </a:endParaRPr>
          </a:p>
        </p:txBody>
      </p:sp>
      <p:sp>
        <p:nvSpPr>
          <p:cNvPr id="9" name="TextBox 8"/>
          <p:cNvSpPr txBox="1"/>
          <p:nvPr/>
        </p:nvSpPr>
        <p:spPr>
          <a:xfrm>
            <a:off x="5327040" y="5764753"/>
            <a:ext cx="485741" cy="261610"/>
          </a:xfrm>
          <a:prstGeom prst="rect">
            <a:avLst/>
          </a:prstGeom>
          <a:noFill/>
        </p:spPr>
        <p:txBody>
          <a:bodyPr wrap="square" rtlCol="0">
            <a:spAutoFit/>
          </a:bodyPr>
          <a:lstStyle/>
          <a:p>
            <a:r>
              <a:rPr lang="en-US" sz="1100" b="1" dirty="0" smtClean="0">
                <a:solidFill>
                  <a:srgbClr val="C00000"/>
                </a:solidFill>
              </a:rPr>
              <a:t>2017</a:t>
            </a:r>
            <a:endParaRPr lang="en-US" sz="1100" b="1" dirty="0">
              <a:solidFill>
                <a:srgbClr val="C00000"/>
              </a:solidFill>
            </a:endParaRPr>
          </a:p>
        </p:txBody>
      </p:sp>
      <p:sp>
        <p:nvSpPr>
          <p:cNvPr id="10" name="TextBox 9"/>
          <p:cNvSpPr txBox="1"/>
          <p:nvPr/>
        </p:nvSpPr>
        <p:spPr>
          <a:xfrm>
            <a:off x="4297410" y="5824045"/>
            <a:ext cx="485741" cy="261610"/>
          </a:xfrm>
          <a:prstGeom prst="rect">
            <a:avLst/>
          </a:prstGeom>
          <a:noFill/>
        </p:spPr>
        <p:txBody>
          <a:bodyPr wrap="square" rtlCol="0">
            <a:spAutoFit/>
          </a:bodyPr>
          <a:lstStyle/>
          <a:p>
            <a:r>
              <a:rPr lang="en-US" sz="1100" b="1" dirty="0" smtClean="0">
                <a:solidFill>
                  <a:srgbClr val="C00000"/>
                </a:solidFill>
              </a:rPr>
              <a:t>2017</a:t>
            </a:r>
            <a:endParaRPr lang="en-US" sz="1100" b="1" dirty="0">
              <a:solidFill>
                <a:srgbClr val="C00000"/>
              </a:solidFill>
            </a:endParaRPr>
          </a:p>
        </p:txBody>
      </p:sp>
      <p:sp>
        <p:nvSpPr>
          <p:cNvPr id="12" name="TextBox 11"/>
          <p:cNvSpPr txBox="1"/>
          <p:nvPr/>
        </p:nvSpPr>
        <p:spPr>
          <a:xfrm>
            <a:off x="1162059" y="5800143"/>
            <a:ext cx="485741" cy="261610"/>
          </a:xfrm>
          <a:prstGeom prst="rect">
            <a:avLst/>
          </a:prstGeom>
          <a:noFill/>
        </p:spPr>
        <p:txBody>
          <a:bodyPr wrap="square" rtlCol="0">
            <a:spAutoFit/>
          </a:bodyPr>
          <a:lstStyle/>
          <a:p>
            <a:r>
              <a:rPr lang="en-US" sz="1100" b="1" dirty="0" smtClean="0">
                <a:solidFill>
                  <a:srgbClr val="C00000"/>
                </a:solidFill>
              </a:rPr>
              <a:t>2017</a:t>
            </a:r>
            <a:endParaRPr lang="en-US" sz="1100" b="1" dirty="0">
              <a:solidFill>
                <a:srgbClr val="C00000"/>
              </a:solidFill>
            </a:endParaRPr>
          </a:p>
        </p:txBody>
      </p:sp>
      <p:sp>
        <p:nvSpPr>
          <p:cNvPr id="13" name="TextBox 12"/>
          <p:cNvSpPr txBox="1"/>
          <p:nvPr/>
        </p:nvSpPr>
        <p:spPr>
          <a:xfrm>
            <a:off x="8514788" y="5819424"/>
            <a:ext cx="485741" cy="261610"/>
          </a:xfrm>
          <a:prstGeom prst="rect">
            <a:avLst/>
          </a:prstGeom>
          <a:noFill/>
        </p:spPr>
        <p:txBody>
          <a:bodyPr wrap="square" rtlCol="0">
            <a:spAutoFit/>
          </a:bodyPr>
          <a:lstStyle/>
          <a:p>
            <a:r>
              <a:rPr lang="en-US" sz="1100" b="1" dirty="0" smtClean="0">
                <a:solidFill>
                  <a:srgbClr val="C00000"/>
                </a:solidFill>
              </a:rPr>
              <a:t>2017</a:t>
            </a:r>
            <a:endParaRPr lang="en-US" sz="1100" b="1" dirty="0">
              <a:solidFill>
                <a:srgbClr val="C00000"/>
              </a:solidFill>
            </a:endParaRPr>
          </a:p>
        </p:txBody>
      </p:sp>
      <p:sp>
        <p:nvSpPr>
          <p:cNvPr id="14" name="TextBox 13"/>
          <p:cNvSpPr txBox="1"/>
          <p:nvPr/>
        </p:nvSpPr>
        <p:spPr>
          <a:xfrm>
            <a:off x="7373946" y="5813244"/>
            <a:ext cx="485741" cy="261610"/>
          </a:xfrm>
          <a:prstGeom prst="rect">
            <a:avLst/>
          </a:prstGeom>
          <a:noFill/>
        </p:spPr>
        <p:txBody>
          <a:bodyPr wrap="square" rtlCol="0">
            <a:spAutoFit/>
          </a:bodyPr>
          <a:lstStyle/>
          <a:p>
            <a:r>
              <a:rPr lang="en-US" sz="1100" b="1" dirty="0" smtClean="0">
                <a:solidFill>
                  <a:srgbClr val="C00000"/>
                </a:solidFill>
              </a:rPr>
              <a:t>2017</a:t>
            </a:r>
            <a:endParaRPr lang="en-US" sz="1100" b="1" dirty="0">
              <a:solidFill>
                <a:srgbClr val="C00000"/>
              </a:solidFill>
            </a:endParaRPr>
          </a:p>
        </p:txBody>
      </p:sp>
      <p:sp>
        <p:nvSpPr>
          <p:cNvPr id="15" name="TextBox 14"/>
          <p:cNvSpPr txBox="1"/>
          <p:nvPr/>
        </p:nvSpPr>
        <p:spPr>
          <a:xfrm>
            <a:off x="11421451" y="5693240"/>
            <a:ext cx="485741" cy="261610"/>
          </a:xfrm>
          <a:prstGeom prst="rect">
            <a:avLst/>
          </a:prstGeom>
          <a:noFill/>
        </p:spPr>
        <p:txBody>
          <a:bodyPr wrap="square" rtlCol="0">
            <a:spAutoFit/>
          </a:bodyPr>
          <a:lstStyle/>
          <a:p>
            <a:r>
              <a:rPr lang="en-US" sz="1100" b="1" dirty="0" smtClean="0">
                <a:solidFill>
                  <a:srgbClr val="C00000"/>
                </a:solidFill>
              </a:rPr>
              <a:t>2017</a:t>
            </a:r>
            <a:endParaRPr lang="en-US" sz="1100" b="1" dirty="0">
              <a:solidFill>
                <a:srgbClr val="C00000"/>
              </a:solidFill>
            </a:endParaRPr>
          </a:p>
        </p:txBody>
      </p:sp>
      <p:sp>
        <p:nvSpPr>
          <p:cNvPr id="16" name="TextBox 15"/>
          <p:cNvSpPr txBox="1"/>
          <p:nvPr/>
        </p:nvSpPr>
        <p:spPr>
          <a:xfrm>
            <a:off x="10378570" y="5734649"/>
            <a:ext cx="485741" cy="261610"/>
          </a:xfrm>
          <a:prstGeom prst="rect">
            <a:avLst/>
          </a:prstGeom>
          <a:noFill/>
        </p:spPr>
        <p:txBody>
          <a:bodyPr wrap="square" rtlCol="0">
            <a:spAutoFit/>
          </a:bodyPr>
          <a:lstStyle/>
          <a:p>
            <a:r>
              <a:rPr lang="en-US" sz="1100" b="1" dirty="0" smtClean="0">
                <a:solidFill>
                  <a:srgbClr val="C00000"/>
                </a:solidFill>
              </a:rPr>
              <a:t>2017</a:t>
            </a:r>
            <a:endParaRPr lang="en-US" sz="1100" b="1" dirty="0">
              <a:solidFill>
                <a:srgbClr val="C00000"/>
              </a:solidFill>
            </a:endParaRPr>
          </a:p>
        </p:txBody>
      </p:sp>
    </p:spTree>
    <p:extLst>
      <p:ext uri="{BB962C8B-B14F-4D97-AF65-F5344CB8AC3E}">
        <p14:creationId xmlns:p14="http://schemas.microsoft.com/office/powerpoint/2010/main" val="171310088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ropic">
  <a:themeElements>
    <a:clrScheme name="Tropic">
      <a:dk1>
        <a:srgbClr val="A1E8D9"/>
      </a:dk1>
      <a:lt1>
        <a:srgbClr val="FFFFFF"/>
      </a:lt1>
      <a:dk2>
        <a:srgbClr val="695D46"/>
      </a:dk2>
      <a:lt2>
        <a:srgbClr val="B3A77D"/>
      </a:lt2>
      <a:accent1>
        <a:srgbClr val="EF6C00"/>
      </a:accent1>
      <a:accent2>
        <a:srgbClr val="CE93D8"/>
      </a:accent2>
      <a:accent3>
        <a:srgbClr val="4DB6AC"/>
      </a:accent3>
      <a:accent4>
        <a:srgbClr val="FF9800"/>
      </a:accent4>
      <a:accent5>
        <a:srgbClr val="009668"/>
      </a:accent5>
      <a:accent6>
        <a:srgbClr val="EEFF41"/>
      </a:accent6>
      <a:hlink>
        <a:srgbClr val="009668"/>
      </a:hlink>
      <a:folHlink>
        <a:srgbClr val="00966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15984</TotalTime>
  <Words>2578</Words>
  <Application>Microsoft Office PowerPoint</Application>
  <PresentationFormat>Widescreen</PresentationFormat>
  <Paragraphs>398</Paragraphs>
  <Slides>35</Slides>
  <Notes>33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Arial</vt:lpstr>
      <vt:lpstr>Calibri</vt:lpstr>
      <vt:lpstr>Calibri Light</vt:lpstr>
      <vt:lpstr>Open Sans</vt:lpstr>
      <vt:lpstr>PT Sans Narrow</vt:lpstr>
      <vt:lpstr>Times New Roman</vt:lpstr>
      <vt:lpstr>Twentieth Century</vt:lpstr>
      <vt:lpstr>Office Theme</vt:lpstr>
      <vt:lpstr>Tropic</vt:lpstr>
      <vt:lpstr>1_Office Theme</vt:lpstr>
      <vt:lpstr>PowerPoint Presentation</vt:lpstr>
      <vt:lpstr>Historical Hudson River Biological  Monitoring Program</vt:lpstr>
      <vt:lpstr>Historic Hudson River Biological Monitoring Program</vt:lpstr>
      <vt:lpstr>Historical HRBMP</vt:lpstr>
      <vt:lpstr>Historical Biological Samples</vt:lpstr>
      <vt:lpstr>Fish Scales</vt:lpstr>
      <vt:lpstr>The Good       </vt:lpstr>
      <vt:lpstr>Biological Samples</vt:lpstr>
      <vt:lpstr>Research Projects Using the Collection</vt:lpstr>
      <vt:lpstr>Challenges</vt:lpstr>
      <vt:lpstr>HRBMP Database</vt:lpstr>
      <vt:lpstr>Needs</vt:lpstr>
      <vt:lpstr>Long River Survey Metadata Development</vt:lpstr>
      <vt:lpstr>Metadata Development</vt:lpstr>
      <vt:lpstr>Stony Brook Hudson River Biological Monitoring Program:    https://you.stonybrook.edu/hrbmp/ </vt:lpstr>
      <vt:lpstr>PowerPoint Presentation</vt:lpstr>
      <vt:lpstr>Long River Survey Data Calibration </vt:lpstr>
      <vt:lpstr>1. Target Species</vt:lpstr>
      <vt:lpstr>2. Temporal Coverage</vt:lpstr>
      <vt:lpstr>Diel Differences</vt:lpstr>
      <vt:lpstr>3. Sampling Spatial Coverage</vt:lpstr>
      <vt:lpstr>3. Sampling Spatial Coverage</vt:lpstr>
      <vt:lpstr>Rationale </vt:lpstr>
      <vt:lpstr>Long River Survey Data Calibration </vt:lpstr>
      <vt:lpstr>THE CHALLENGE 3: LACK OF INTEGRATED PRODUCTS AND SERVICES</vt:lpstr>
      <vt:lpstr>Peer reviewed publications</vt:lpstr>
      <vt:lpstr>Manuscripts under review/revision</vt:lpstr>
      <vt:lpstr>Hudson River-NY Bight Ecosystem Modeling</vt:lpstr>
      <vt:lpstr>Hudson River-NY Bight Ecosystem Modeling </vt:lpstr>
      <vt:lpstr>Thoughts on HRBMP</vt:lpstr>
      <vt:lpstr>Acknowledgements</vt:lpstr>
      <vt:lpstr>PowerPoint Presentation</vt:lpstr>
      <vt:lpstr>Rationale </vt:lpstr>
      <vt:lpstr>PowerPoint Presentation</vt:lpstr>
      <vt:lpstr>       Challenges                 Needs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Hsiao-Yun Chang</dc:creator>
  <cp:lastModifiedBy>Yong Chen</cp:lastModifiedBy>
  <cp:revision>121</cp:revision>
  <dcterms:created xsi:type="dcterms:W3CDTF">2022-06-12T14:18:32Z</dcterms:created>
  <dcterms:modified xsi:type="dcterms:W3CDTF">2024-10-08T10:51:31Z</dcterms:modified>
</cp:coreProperties>
</file>