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7" r:id="rId1"/>
    <p:sldMasterId id="2147483668" r:id="rId2"/>
  </p:sldMasterIdLst>
  <p:notesMasterIdLst>
    <p:notesMasterId r:id="rId29"/>
  </p:notesMasterIdLst>
  <p:sldIdLst>
    <p:sldId id="256" r:id="rId3"/>
    <p:sldId id="257" r:id="rId4"/>
    <p:sldId id="258" r:id="rId5"/>
    <p:sldId id="304" r:id="rId6"/>
    <p:sldId id="305" r:id="rId7"/>
    <p:sldId id="306" r:id="rId8"/>
    <p:sldId id="308" r:id="rId9"/>
    <p:sldId id="268" r:id="rId10"/>
    <p:sldId id="307" r:id="rId11"/>
    <p:sldId id="264" r:id="rId12"/>
    <p:sldId id="302" r:id="rId13"/>
    <p:sldId id="300" r:id="rId14"/>
    <p:sldId id="317" r:id="rId15"/>
    <p:sldId id="318" r:id="rId16"/>
    <p:sldId id="319" r:id="rId17"/>
    <p:sldId id="320" r:id="rId18"/>
    <p:sldId id="301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21" r:id="rId27"/>
    <p:sldId id="303" r:id="rId28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92"/>
  </p:normalViewPr>
  <p:slideViewPr>
    <p:cSldViewPr snapToGrid="0">
      <p:cViewPr varScale="1">
        <p:scale>
          <a:sx n="117" d="100"/>
          <a:sy n="117" d="100"/>
        </p:scale>
        <p:origin x="176" y="7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Hudson River at Albany NY</a:t>
            </a:r>
          </a:p>
          <a:p>
            <a:pPr algn="ctr" rtl="0">
              <a:defRPr/>
            </a:pPr>
            <a:endParaRPr lang="en-US"/>
          </a:p>
        </c:rich>
      </c:tx>
      <c:layout>
        <c:manualLayout>
          <c:xMode val="edge"/>
          <c:yMode val="edge"/>
          <c:x val="0.22117638905527806"/>
          <c:y val="7.2529905431000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Sheet2!$F$2:$F$14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2015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xVal>
          <c:yVal>
            <c:numRef>
              <c:f>Sheet2!$G$2:$G$14</c:f>
              <c:numCache>
                <c:formatCode>General</c:formatCode>
                <c:ptCount val="13"/>
                <c:pt idx="0">
                  <c:v>11.34</c:v>
                </c:pt>
                <c:pt idx="1">
                  <c:v>11.01</c:v>
                </c:pt>
                <c:pt idx="2">
                  <c:v>12.48</c:v>
                </c:pt>
                <c:pt idx="3">
                  <c:v>11.57</c:v>
                </c:pt>
                <c:pt idx="4">
                  <c:v>12</c:v>
                </c:pt>
                <c:pt idx="5">
                  <c:v>12.12</c:v>
                </c:pt>
                <c:pt idx="6">
                  <c:v>11.43</c:v>
                </c:pt>
                <c:pt idx="7">
                  <c:v>12.6</c:v>
                </c:pt>
                <c:pt idx="8">
                  <c:v>12.19</c:v>
                </c:pt>
                <c:pt idx="9">
                  <c:v>12.81</c:v>
                </c:pt>
                <c:pt idx="10">
                  <c:v>12.76</c:v>
                </c:pt>
                <c:pt idx="11">
                  <c:v>12.93</c:v>
                </c:pt>
                <c:pt idx="12">
                  <c:v>12.66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0B-B847-AEFF-2FABF86C5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3799087"/>
        <c:axId val="2001039807"/>
      </c:scatterChart>
      <c:valAx>
        <c:axId val="1433799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7829753490225141"/>
              <c:y val="0.91769856635278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1039807"/>
        <c:crosses val="autoZero"/>
        <c:crossBetween val="midCat"/>
      </c:valAx>
      <c:valAx>
        <c:axId val="20010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Ave. annual temp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990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1ce1c338a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e1ce1c338a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1ce1c338a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1ce1c338a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1ce1c338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1ce1c338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45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K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rgbClr val="19396C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rgbClr val="62C4E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p14"/>
          <p:cNvCxnSpPr/>
          <p:nvPr/>
        </p:nvCxnSpPr>
        <p:spPr>
          <a:xfrm>
            <a:off x="905744" y="3257550"/>
            <a:ext cx="7406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738" y="54882"/>
            <a:ext cx="984019" cy="75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1" name="Google Shape;81;p17"/>
          <p:cNvCxnSpPr/>
          <p:nvPr/>
        </p:nvCxnSpPr>
        <p:spPr>
          <a:xfrm>
            <a:off x="905744" y="3257550"/>
            <a:ext cx="74064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8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>
            <a:off x="0" y="3714750"/>
            <a:ext cx="9141600" cy="142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9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49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3686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900" tIns="342900" rIns="0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822960" y="4430267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 rot="5400000">
            <a:off x="3086160" y="-878900"/>
            <a:ext cx="30174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1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 rot="5400000">
            <a:off x="5370601" y="1484234"/>
            <a:ext cx="4317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 rot="5400000">
            <a:off x="1370025" y="-430367"/>
            <a:ext cx="4317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Google Shape;56;p13"/>
          <p:cNvCxnSpPr/>
          <p:nvPr/>
        </p:nvCxnSpPr>
        <p:spPr>
          <a:xfrm>
            <a:off x="895149" y="1303384"/>
            <a:ext cx="74751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7" name="Google Shape;5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738" y="54881"/>
            <a:ext cx="784219" cy="60178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rgbClr val="62C4E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rgbClr val="19396C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ctrTitle"/>
          </p:nvPr>
        </p:nvSpPr>
        <p:spPr>
          <a:xfrm>
            <a:off x="362875" y="1193150"/>
            <a:ext cx="8520000" cy="19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</a:pPr>
            <a:r>
              <a:rPr lang="en-US" sz="3000" b="1" dirty="0">
                <a:latin typeface="Helvetica Neue"/>
                <a:ea typeface="Helvetica Neue"/>
                <a:cs typeface="Helvetica Neue"/>
                <a:sym typeface="Helvetica Neue"/>
              </a:rPr>
              <a:t>Riverkeeper Water Quality Monitoring Collaborative and Data Portal</a:t>
            </a:r>
            <a:endParaRPr sz="3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Shannon Roback, Ph.D.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Science Director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Riverkeeper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76C1-FDD3-CF48-87D8-2263EE6D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Warming Impacts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4D8B3-F1D9-3B45-9551-346F6745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815" y="431391"/>
            <a:ext cx="1138463" cy="92194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A0B16-8B18-BA46-8875-F79D43FF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409" y="1442133"/>
            <a:ext cx="4336026" cy="3322015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Increased nitrogen and phosphorus release from soils due to mineralization </a:t>
            </a:r>
          </a:p>
          <a:p>
            <a:r>
              <a:rPr lang="en-US" sz="1800" dirty="0"/>
              <a:t>Increased nutrient release from sediment due to increased DO in water column </a:t>
            </a:r>
          </a:p>
          <a:p>
            <a:r>
              <a:rPr lang="en-US" sz="1800" dirty="0"/>
              <a:t>Increased harmful algal growth due to higher water temperature</a:t>
            </a:r>
          </a:p>
          <a:p>
            <a:endParaRPr lang="en-US" sz="1800" dirty="0"/>
          </a:p>
          <a:p>
            <a:r>
              <a:rPr lang="en-US" sz="1800" dirty="0"/>
              <a:t>Increased incidence of harmful algal blooms (HABs)</a:t>
            </a:r>
          </a:p>
          <a:p>
            <a:r>
              <a:rPr lang="en-US" sz="1800" dirty="0"/>
              <a:t>HABs occurred in more lakes and reservoirs across New York in 2016–2019 compared with 2012–2014 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086D457-0550-E74A-8335-14A834B0F1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978657"/>
              </p:ext>
            </p:extLst>
          </p:nvPr>
        </p:nvGraphicFramePr>
        <p:xfrm>
          <a:off x="250079" y="1268631"/>
          <a:ext cx="4307172" cy="357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4638341-3C8A-0C46-B995-3A4E0DD5681E}"/>
              </a:ext>
            </a:extLst>
          </p:cNvPr>
          <p:cNvSpPr txBox="1"/>
          <p:nvPr/>
        </p:nvSpPr>
        <p:spPr>
          <a:xfrm>
            <a:off x="95188" y="4878029"/>
            <a:ext cx="75648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USGS and New York State Department of Environmental Conservation. (2020). Harmful algal blooms by county 2012–2019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3D816-110A-324A-B202-590ADD17E28C}"/>
              </a:ext>
            </a:extLst>
          </p:cNvPr>
          <p:cNvSpPr/>
          <p:nvPr/>
        </p:nvSpPr>
        <p:spPr>
          <a:xfrm>
            <a:off x="4557251" y="1391851"/>
            <a:ext cx="4336026" cy="168062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7842AA-5507-0848-BAE8-68E01367DEB0}"/>
              </a:ext>
            </a:extLst>
          </p:cNvPr>
          <p:cNvCxnSpPr>
            <a:cxnSpLocks/>
          </p:cNvCxnSpPr>
          <p:nvPr/>
        </p:nvCxnSpPr>
        <p:spPr>
          <a:xfrm>
            <a:off x="6645422" y="3103140"/>
            <a:ext cx="0" cy="18441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D9D95CB-0705-3843-8690-07986723626D}"/>
              </a:ext>
            </a:extLst>
          </p:cNvPr>
          <p:cNvSpPr/>
          <p:nvPr/>
        </p:nvSpPr>
        <p:spPr>
          <a:xfrm>
            <a:off x="4557251" y="3307784"/>
            <a:ext cx="4336026" cy="136486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78806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20707-63EC-C042-8D2B-3A8087BD7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5" y="1418913"/>
            <a:ext cx="5635837" cy="326115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Riverkeeper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Academics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Regulators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Watershed groups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Local government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Hudson River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Tributaries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7C8D3-FE10-4748-ABA5-3F96D189A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812" y="0"/>
            <a:ext cx="3949189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D4AA64-8627-4740-80D5-AEFA0111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Monitoring</a:t>
            </a:r>
          </a:p>
        </p:txBody>
      </p:sp>
    </p:spTree>
    <p:extLst>
      <p:ext uri="{BB962C8B-B14F-4D97-AF65-F5344CB8AC3E}">
        <p14:creationId xmlns:p14="http://schemas.microsoft.com/office/powerpoint/2010/main" val="161493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F59B-6AE6-F24F-8D50-4183C626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96" y="0"/>
            <a:ext cx="7996843" cy="1088100"/>
          </a:xfrm>
        </p:spPr>
        <p:txBody>
          <a:bodyPr/>
          <a:lstStyle/>
          <a:p>
            <a:r>
              <a:rPr lang="en-US" dirty="0"/>
              <a:t>Collaborative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6E82-60B0-D847-AFFC-9E89A8190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38" y="1473165"/>
            <a:ext cx="7543800" cy="3017400"/>
          </a:xfrm>
        </p:spPr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December 2023 Stakeholder meetings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Academics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Regulators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Watershed groups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Local government officials and staff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Environmental justice groups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Riverkeeper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April 2024 Symposium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Share success stories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Develop pilot monitoring plan for 2025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Create Affinity Groups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Develop QAPP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Pilot expanded monitoring program in summer 2025</a:t>
            </a:r>
          </a:p>
        </p:txBody>
      </p:sp>
    </p:spTree>
    <p:extLst>
      <p:ext uri="{BB962C8B-B14F-4D97-AF65-F5344CB8AC3E}">
        <p14:creationId xmlns:p14="http://schemas.microsoft.com/office/powerpoint/2010/main" val="259304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0E1DB-B85B-9E47-9ADA-B3ABDF508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1984B-A3C4-714F-A0AE-F281D78B9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731" y="1416957"/>
            <a:ext cx="8473440" cy="3285672"/>
          </a:xfrm>
        </p:spPr>
        <p:txBody>
          <a:bodyPr/>
          <a:lstStyle/>
          <a:p>
            <a:r>
              <a:rPr lang="en-US" sz="1800" dirty="0"/>
              <a:t>1. Current watershed monitoring </a:t>
            </a:r>
          </a:p>
          <a:p>
            <a:pPr lvl="1"/>
            <a:r>
              <a:rPr lang="en-US" sz="1800" dirty="0"/>
              <a:t>What questions are we trying to answer? </a:t>
            </a:r>
          </a:p>
          <a:p>
            <a:pPr lvl="1"/>
            <a:r>
              <a:rPr lang="en-US" sz="1800" dirty="0"/>
              <a:t>What will answering these questions accomplish/can this support advocacy? </a:t>
            </a:r>
          </a:p>
          <a:p>
            <a:r>
              <a:rPr lang="en-US" sz="1800" dirty="0"/>
              <a:t>2. What are the biggest water quality challenges/issues in the region? </a:t>
            </a:r>
          </a:p>
          <a:p>
            <a:r>
              <a:rPr lang="en-US" sz="1800" dirty="0"/>
              <a:t>3. How do we address these challenges? </a:t>
            </a:r>
          </a:p>
          <a:p>
            <a:pPr lvl="1"/>
            <a:r>
              <a:rPr lang="en-US" sz="1800" dirty="0"/>
              <a:t>What data do we need? </a:t>
            </a:r>
          </a:p>
          <a:p>
            <a:r>
              <a:rPr lang="en-US" sz="1800" dirty="0"/>
              <a:t>4. Who currently has capacity for monitoring and what are our shared monitoring capabilities? </a:t>
            </a:r>
          </a:p>
          <a:p>
            <a:r>
              <a:rPr lang="en-US" sz="1800" dirty="0"/>
              <a:t>5. Does a collaborative model make sense to help us with addressing our shared questions and goals?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2306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536B-8FC0-B248-9F59-0C5E6311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Challenges (Scientific)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D57A-246C-6040-A221-BE1A2C1D3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Assessing impacts of climate 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Assessing legacy pollution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Assessing impacts to disadvantaged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Assessing </a:t>
            </a:r>
            <a:r>
              <a:rPr lang="en-US" sz="1800" dirty="0" err="1"/>
              <a:t>stormwater</a:t>
            </a:r>
            <a:r>
              <a:rPr lang="en-US" sz="1800" dirty="0"/>
              <a:t> pollution impacts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Occurrence of emerging contaminants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Invasive species impacts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Linking water quality to human and organism health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Identifying sources of non-point source pollution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Assessing impacts from agriculture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4232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BC73-CD5D-9749-9A0F-0722A94C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Challenges (Organizational)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97BFB-CA57-E14F-9B2A-259170282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Lack of funding for short and long-term monitoring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Difficulty providing matching funding as required by some grantors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Reliance on temporary student labor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Requirements for data to be ELAP certified for certain uses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Loss of institutional knowledge as the result of a “graying” water workforce and retirements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Collaboration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430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9AA6D-9AF8-914E-8EF7-DAE2911D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4952"/>
            <a:ext cx="8092440" cy="1088100"/>
          </a:xfrm>
        </p:spPr>
        <p:txBody>
          <a:bodyPr/>
          <a:lstStyle/>
          <a:p>
            <a:r>
              <a:rPr lang="en-US" dirty="0"/>
              <a:t>Monitoring Challenges (Communication)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D97F5-0C9F-CB44-942E-67C09B85A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Data being collected are not being effectively utilized by decision makers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Data are not being effectively communicated to a variety of audiences including the public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Lack in ability to turn data into action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5628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67AB-BB4B-894A-B29C-61131520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 Monitoring Collaborative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BE46FC-3DA4-AE4A-A82A-63149522C9D2}"/>
              </a:ext>
            </a:extLst>
          </p:cNvPr>
          <p:cNvSpPr/>
          <p:nvPr/>
        </p:nvSpPr>
        <p:spPr>
          <a:xfrm>
            <a:off x="5677593" y="1396191"/>
            <a:ext cx="2784763" cy="361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Climate change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BCB143-E56F-E342-A028-F7F360DA8516}"/>
              </a:ext>
            </a:extLst>
          </p:cNvPr>
          <p:cNvSpPr/>
          <p:nvPr/>
        </p:nvSpPr>
        <p:spPr>
          <a:xfrm>
            <a:off x="5677593" y="1910222"/>
            <a:ext cx="2784763" cy="361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Equity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A5C0D-52EF-F547-8A21-A3658CA6884B}"/>
              </a:ext>
            </a:extLst>
          </p:cNvPr>
          <p:cNvSpPr/>
          <p:nvPr/>
        </p:nvSpPr>
        <p:spPr>
          <a:xfrm>
            <a:off x="5677593" y="2424253"/>
            <a:ext cx="2784763" cy="361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Advocacy/improvements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AFDE9-77CB-9443-B9AC-243C74426894}"/>
              </a:ext>
            </a:extLst>
          </p:cNvPr>
          <p:cNvSpPr/>
          <p:nvPr/>
        </p:nvSpPr>
        <p:spPr>
          <a:xfrm>
            <a:off x="5677591" y="2951852"/>
            <a:ext cx="2784763" cy="361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Pollution source identification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261EA-CA1E-2843-BE96-246F46BD1F45}"/>
              </a:ext>
            </a:extLst>
          </p:cNvPr>
          <p:cNvSpPr/>
          <p:nvPr/>
        </p:nvSpPr>
        <p:spPr>
          <a:xfrm>
            <a:off x="5677592" y="3961324"/>
            <a:ext cx="2784763" cy="540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Swimmable, fishable, drinkable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BE1672-DE2F-A84C-A8CE-13E4CB2295F0}"/>
              </a:ext>
            </a:extLst>
          </p:cNvPr>
          <p:cNvSpPr/>
          <p:nvPr/>
        </p:nvSpPr>
        <p:spPr>
          <a:xfrm>
            <a:off x="5677591" y="3453012"/>
            <a:ext cx="2784763" cy="361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Research questions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FA9090-FD29-D345-A5B4-0B2F650D0B52}"/>
              </a:ext>
            </a:extLst>
          </p:cNvPr>
          <p:cNvSpPr txBox="1">
            <a:spLocks/>
          </p:cNvSpPr>
          <p:nvPr/>
        </p:nvSpPr>
        <p:spPr>
          <a:xfrm>
            <a:off x="251209" y="1396191"/>
            <a:ext cx="7740976" cy="394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39700" indent="0">
              <a:buNone/>
            </a:pPr>
            <a:r>
              <a:rPr lang="en-US" sz="2800" dirty="0"/>
              <a:t>Goals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Understand monitoring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Identify emerging threats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Develop collaborative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Seek shared funding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Improve training of new scientists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Collect data that can be used for advocacy</a:t>
            </a:r>
          </a:p>
        </p:txBody>
      </p:sp>
    </p:spTree>
    <p:extLst>
      <p:ext uri="{BB962C8B-B14F-4D97-AF65-F5344CB8AC3E}">
        <p14:creationId xmlns:p14="http://schemas.microsoft.com/office/powerpoint/2010/main" val="2094960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9F2D-303F-CA49-8275-E5109CD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Riverkeeper’s Expanded Monitoring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9E092-B6E4-8840-A965-DB0BB10A1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500678"/>
            <a:ext cx="7543800" cy="301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Understand how climate change is impacting water quality</a:t>
            </a:r>
            <a:endParaRPr lang="en-US" sz="23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Collect additional data in environmental justice communities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Improve data access, communication and utilization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397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8072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3346-DDB8-7747-BBDD-CA52F052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Riverkeeper’s Expanded Baseline Monitoring Program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D22BE-689D-5B44-8032-C2FD12A2C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Estuary: </a:t>
            </a:r>
            <a:r>
              <a:rPr lang="en-US" sz="1800" dirty="0"/>
              <a:t>enterococcus, pH, turbidity, DO, conductivity, chlorophyll, temperature, </a:t>
            </a:r>
            <a:r>
              <a:rPr lang="en-US" sz="1800" b="1" dirty="0">
                <a:solidFill>
                  <a:srgbClr val="0070C0"/>
                </a:solidFill>
              </a:rPr>
              <a:t>nitrate, phosphorous, dissolved organic matter, total blue-green algae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Tributaries: </a:t>
            </a:r>
            <a:r>
              <a:rPr lang="en-US" sz="1800" dirty="0"/>
              <a:t>enterococcus, </a:t>
            </a:r>
            <a:r>
              <a:rPr lang="en-US" sz="1800" b="1" dirty="0">
                <a:solidFill>
                  <a:srgbClr val="0070C0"/>
                </a:solidFill>
              </a:rPr>
              <a:t>pH, turbidity, DO, conductivity, chlorophyll, temperature, nitrate, phosphorous, total blue-green algae, chloride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70C0"/>
              </a:solidFill>
            </a:endParaRPr>
          </a:p>
          <a:p>
            <a:pPr marL="139700" indent="0">
              <a:buNone/>
            </a:pPr>
            <a:endParaRPr lang="en-US" sz="1800" b="1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Locations: </a:t>
            </a:r>
            <a:r>
              <a:rPr lang="en-US" sz="1800" dirty="0">
                <a:solidFill>
                  <a:schemeClr val="tx1"/>
                </a:solidFill>
              </a:rPr>
              <a:t>environmental justice communities, swimming locations, areas impacted by flooding, areas impacted by HABs, CSO outfalls, drinking water sources, source water for communities in DWSP2 program, assess efficacy of interventions </a:t>
            </a:r>
          </a:p>
        </p:txBody>
      </p:sp>
    </p:spTree>
    <p:extLst>
      <p:ext uri="{BB962C8B-B14F-4D97-AF65-F5344CB8AC3E}">
        <p14:creationId xmlns:p14="http://schemas.microsoft.com/office/powerpoint/2010/main" val="178842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8055033" cy="10881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Riverkeeper Baseline Water Quality Monitoring Program</a:t>
            </a:r>
            <a:endParaRPr sz="28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17955-8819-2C44-AE2C-4B4C99A3DAC1}"/>
              </a:ext>
            </a:extLst>
          </p:cNvPr>
          <p:cNvSpPr txBox="1"/>
          <p:nvPr/>
        </p:nvSpPr>
        <p:spPr>
          <a:xfrm>
            <a:off x="274320" y="1635562"/>
            <a:ext cx="4621877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Collecting water quality data since 2008</a:t>
            </a:r>
          </a:p>
          <a:p>
            <a:pPr marL="285750" lvl="8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Enterococcus</a:t>
            </a:r>
          </a:p>
          <a:p>
            <a:pPr marL="285750" lvl="8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78 estuary locations </a:t>
            </a:r>
          </a:p>
          <a:p>
            <a:pPr marL="285750" lvl="8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100 tributary locations</a:t>
            </a:r>
          </a:p>
          <a:p>
            <a:pPr marL="285750" lvl="8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Academics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community and watershed groups, and hundreds of volunteers</a:t>
            </a:r>
          </a:p>
          <a:p>
            <a:pPr marL="285750" lvl="8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Estuary locations: pH, turbidity, conductivity, dissolved oxygen, temperature, chlorophyll</a:t>
            </a:r>
          </a:p>
          <a:p>
            <a:pPr marL="285750" lvl="8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7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BCCAF-D7EF-7344-8AD4-5D95ADA4A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67" y="1532367"/>
            <a:ext cx="3819698" cy="28647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E4C9-EE86-4340-9467-9255CAEF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Affinity Groups and Exploratory Monitoring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49252-D6F6-2642-8E81-2662B7F04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517304"/>
            <a:ext cx="7543800" cy="301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eDNA/biological monitoring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Real time monitoring/sensors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Nutrients/harmful algal blooms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Emerging contaminants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Science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NYC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Mohawk</a:t>
            </a:r>
          </a:p>
        </p:txBody>
      </p:sp>
    </p:spTree>
    <p:extLst>
      <p:ext uri="{BB962C8B-B14F-4D97-AF65-F5344CB8AC3E}">
        <p14:creationId xmlns:p14="http://schemas.microsoft.com/office/powerpoint/2010/main" val="1177715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1974-46CD-6647-ADDF-E2D21B59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Riverkeeper Data Portal Redesign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AFB59-2E92-A843-8098-756DA1AAE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776" y="2040084"/>
            <a:ext cx="9398922" cy="3017400"/>
          </a:xfrm>
        </p:spPr>
        <p:txBody>
          <a:bodyPr/>
          <a:lstStyle/>
          <a:p>
            <a:pPr marL="139700" indent="0">
              <a:buNone/>
            </a:pPr>
            <a:r>
              <a:rPr lang="en-US" sz="1800" b="1" dirty="0"/>
              <a:t>Where is it safe to swim?       How is my drinking water?       How is climate change impacting 								water quality?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92097-D0F3-FC49-A594-FE60D1D4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9" y="2784764"/>
            <a:ext cx="2292060" cy="152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E8245-3056-7A4F-8080-25ED17B84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652" y="2792184"/>
            <a:ext cx="2458950" cy="151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D883C-A5D1-4B40-A4E1-F05AF23EA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20" y="2799604"/>
            <a:ext cx="3320934" cy="16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70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2BE4-4D83-4142-9E43-5911D2C6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it safe to swim?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C5BA7-E548-594D-B6E7-632386C19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Enterococcus and other Riverkeeper water quality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Precipitation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Grading system for sample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HABs occurrence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Access points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6148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D8E5-729D-4C4C-9699-3C7E8938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my drinking water?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1F5D2-7A95-1943-811F-CAB4345F7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Riverkeeper water quality data: turbidity, salinity, chlorophyll, </a:t>
            </a:r>
            <a:r>
              <a:rPr lang="en-US" sz="2800" dirty="0" err="1"/>
              <a:t>fDOM</a:t>
            </a:r>
            <a:r>
              <a:rPr lang="en-US" sz="2800" dirty="0"/>
              <a:t>, nitrate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Drinking water provider (population served, source, system information)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Violations of Safe Drinking Water 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Annual Water Quality Report</a:t>
            </a:r>
          </a:p>
        </p:txBody>
      </p:sp>
    </p:spTree>
    <p:extLst>
      <p:ext uri="{BB962C8B-B14F-4D97-AF65-F5344CB8AC3E}">
        <p14:creationId xmlns:p14="http://schemas.microsoft.com/office/powerpoint/2010/main" val="3919680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FB07-7B97-0140-A826-F6C3EF9C9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climate change impacting water quality?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E64C-8F39-A840-B1C2-25986000A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542242"/>
            <a:ext cx="7543800" cy="301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Riverkeeper water quality data: salinity, water temperature, chlorophyll, turbidity, </a:t>
            </a:r>
            <a:r>
              <a:rPr lang="en-US" sz="2800" dirty="0" err="1"/>
              <a:t>fDOM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Sea level rise projections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Flooding projections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Wetlands</a:t>
            </a:r>
          </a:p>
        </p:txBody>
      </p:sp>
    </p:spTree>
    <p:extLst>
      <p:ext uri="{BB962C8B-B14F-4D97-AF65-F5344CB8AC3E}">
        <p14:creationId xmlns:p14="http://schemas.microsoft.com/office/powerpoint/2010/main" val="282271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38CC-C323-1341-BBF9-F096B63C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 Portal Capabilities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A0F3A-5171-FF44-BC89-27E8443AB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Sources of pollution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Sub-watersheds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Data from third parties (HRECOS, academic studies)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Graphing and visualization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Data download capabilities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Connect users to action</a:t>
            </a:r>
          </a:p>
        </p:txBody>
      </p:sp>
    </p:spTree>
    <p:extLst>
      <p:ext uri="{BB962C8B-B14F-4D97-AF65-F5344CB8AC3E}">
        <p14:creationId xmlns:p14="http://schemas.microsoft.com/office/powerpoint/2010/main" val="433623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65E1-A535-8E4F-A0F9-53D3C5AE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B8DD1-4656-9749-80C1-4C05940E1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2286000"/>
            <a:ext cx="7543800" cy="2115700"/>
          </a:xfrm>
        </p:spPr>
        <p:txBody>
          <a:bodyPr/>
          <a:lstStyle/>
          <a:p>
            <a:pPr algn="ctr"/>
            <a:r>
              <a:rPr lang="en-US" sz="2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6241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latin typeface="Helvetica Neue"/>
                <a:ea typeface="Helvetica Neue"/>
                <a:cs typeface="Helvetica Neue"/>
                <a:sym typeface="Helvetica Neue"/>
              </a:rPr>
              <a:t>Current Data Access</a:t>
            </a:r>
            <a:endParaRPr sz="32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1D2BDB-83AC-D540-98A5-A71FF97556D1}"/>
              </a:ext>
            </a:extLst>
          </p:cNvPr>
          <p:cNvSpPr/>
          <p:nvPr/>
        </p:nvSpPr>
        <p:spPr>
          <a:xfrm>
            <a:off x="0" y="4837300"/>
            <a:ext cx="4972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www.riverkeeper.org</a:t>
            </a:r>
            <a:r>
              <a:rPr lang="en-US" dirty="0">
                <a:solidFill>
                  <a:schemeClr val="bg1"/>
                </a:solidFill>
              </a:rPr>
              <a:t>/water-quality/</a:t>
            </a:r>
            <a:r>
              <a:rPr lang="en-US" dirty="0" err="1">
                <a:solidFill>
                  <a:schemeClr val="bg1"/>
                </a:solidFill>
              </a:rPr>
              <a:t>hudson</a:t>
            </a:r>
            <a:r>
              <a:rPr lang="en-US" dirty="0">
                <a:solidFill>
                  <a:schemeClr val="bg1"/>
                </a:solidFill>
              </a:rPr>
              <a:t>-river/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EECEB-1F2E-E94C-B2AE-3BF510C15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1338381"/>
            <a:ext cx="3092335" cy="3463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7C0BE-9A96-AC43-A143-E5B001391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787" y="1373710"/>
            <a:ext cx="3092335" cy="34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1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41C4-58E2-A749-8905-F9B668B4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AD534-5337-ED47-B795-0B936728A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891" y="1392612"/>
            <a:ext cx="7543800" cy="301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Where is it safe to swim/recreate?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has water quality changed over time?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areas pose the greatest risk to aquatic species?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does precipitation impact water quality?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061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4F78-CDEF-354A-86B7-366D2506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4D6AC-5DCE-2A40-A982-67CA5ABE7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7-rt.googleusercontent.com/slidesz/AGV_vUc5NMzIUFIjOvAYN8TYs3Wpvd_LUZWinKSIDpc5lHRCSfCStvoKYyz-sX7ZW35AIy7ErQtJftKIrkKRrrdyuBl8RlSF3MQQw33WGlyz5vPH4Bz4Khn5F-uHAcGPa8MApvdaeYWyYw9mNRZzRmaecKmlu4IWHjwruK4zPkxusSue2w=s2048?key=HKRpWVKqKPui1S3Me38kyg">
            <a:extLst>
              <a:ext uri="{FF2B5EF4-FFF2-40B4-BE49-F238E27FC236}">
                <a16:creationId xmlns:a16="http://schemas.microsoft.com/office/drawing/2014/main" id="{A6A48EF2-CE6D-D849-BC52-1750BF7A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" y="0"/>
            <a:ext cx="3806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7-rt.googleusercontent.com/slidesz/AGV_vUfbOHpRk_3DWW-3U2rBJrO69QU1LA2K4zCdlhhBQgO_wplcx5oPlrg9i6qMb34BT1014YsPYX_ANFQ4M0BF1DDEoDCND2gEdYsNjYv-aFlmCmdtAdi4EDVusFb8tNpFk6ENZtP_s_Lr-g2EryXcB7cQdqXmzyd3uqyUdJfT95pU=s2048?key=HKRpWVKqKPui1S3Me38kyg">
            <a:extLst>
              <a:ext uri="{FF2B5EF4-FFF2-40B4-BE49-F238E27FC236}">
                <a16:creationId xmlns:a16="http://schemas.microsoft.com/office/drawing/2014/main" id="{C480B076-6316-784E-8027-664E5C5C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0" y="0"/>
            <a:ext cx="3806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4B6791-B0D9-E04B-9B3D-02E1D563B3FE}"/>
              </a:ext>
            </a:extLst>
          </p:cNvPr>
          <p:cNvSpPr/>
          <p:nvPr/>
        </p:nvSpPr>
        <p:spPr>
          <a:xfrm>
            <a:off x="2308860" y="97181"/>
            <a:ext cx="5945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</a:rPr>
              <a:t>Dry Weather			Wet Weather</a:t>
            </a:r>
            <a:endParaRPr lang="en-US" sz="1600" b="1" dirty="0"/>
          </a:p>
          <a:p>
            <a:br>
              <a:rPr lang="en-US" sz="1600" b="1" dirty="0"/>
            </a:b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72613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7066-31CE-874E-9172-93BB245E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FA627-B368-7943-90A9-01245FC3A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Mean Swimmability Wet with CSO and DAC.pdf">
            <a:extLst>
              <a:ext uri="{FF2B5EF4-FFF2-40B4-BE49-F238E27FC236}">
                <a16:creationId xmlns:a16="http://schemas.microsoft.com/office/drawing/2014/main" id="{EE4FB0C5-C52D-544A-8DD9-3D1B1A87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105" y="0"/>
            <a:ext cx="8990678" cy="50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ntero Mean with DAC.png">
            <a:extLst>
              <a:ext uri="{FF2B5EF4-FFF2-40B4-BE49-F238E27FC236}">
                <a16:creationId xmlns:a16="http://schemas.microsoft.com/office/drawing/2014/main" id="{7038A12A-5F26-E348-B755-BFFC70DD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47" y="46761"/>
            <a:ext cx="3920250" cy="50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01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76C1-FDD3-CF48-87D8-2263EE6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70" y="678692"/>
            <a:ext cx="8018148" cy="690125"/>
          </a:xfrm>
        </p:spPr>
        <p:txBody>
          <a:bodyPr>
            <a:normAutofit/>
          </a:bodyPr>
          <a:lstStyle/>
          <a:p>
            <a:r>
              <a:rPr lang="en-US" dirty="0"/>
              <a:t>Climate Impacts Affecting Water Quality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1AEEF2-9675-5648-B06D-F96BFDED9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700" dirty="0"/>
              <a:t>Global air, land and water heating</a:t>
            </a:r>
          </a:p>
          <a:p>
            <a:endParaRPr lang="en-US" sz="2700" dirty="0"/>
          </a:p>
          <a:p>
            <a:r>
              <a:rPr lang="en-US" sz="2700" dirty="0"/>
              <a:t>Precipitation changes</a:t>
            </a:r>
          </a:p>
          <a:p>
            <a:endParaRPr lang="en-US" sz="2700" dirty="0"/>
          </a:p>
          <a:p>
            <a:r>
              <a:rPr lang="en-US" sz="2700" dirty="0"/>
              <a:t>Sea level rise</a:t>
            </a:r>
          </a:p>
          <a:p>
            <a:endParaRPr lang="en-US" sz="2700" dirty="0"/>
          </a:p>
          <a:p>
            <a:r>
              <a:rPr lang="en-US" sz="2700" dirty="0"/>
              <a:t>Infrastructure failures</a:t>
            </a:r>
          </a:p>
        </p:txBody>
      </p:sp>
    </p:spTree>
    <p:extLst>
      <p:ext uri="{BB962C8B-B14F-4D97-AF65-F5344CB8AC3E}">
        <p14:creationId xmlns:p14="http://schemas.microsoft.com/office/powerpoint/2010/main" val="2950525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76C1-FDD3-CF48-87D8-2263EE6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88" y="457189"/>
            <a:ext cx="8272212" cy="760350"/>
          </a:xfrm>
        </p:spPr>
        <p:txBody>
          <a:bodyPr/>
          <a:lstStyle/>
          <a:p>
            <a:r>
              <a:rPr lang="en-US" dirty="0"/>
              <a:t>Precipitation Change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1AEEF2-9675-5648-B06D-F96BFDED9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636" y="1534611"/>
            <a:ext cx="5239364" cy="2600843"/>
          </a:xfrm>
        </p:spPr>
        <p:txBody>
          <a:bodyPr>
            <a:normAutofit/>
          </a:bodyPr>
          <a:lstStyle/>
          <a:p>
            <a:r>
              <a:rPr lang="en-US" sz="1800" dirty="0"/>
              <a:t>Largest percentage increases in annual precipitation are projected for the New York City, Catskills, and South Hudson</a:t>
            </a:r>
          </a:p>
          <a:p>
            <a:pPr lvl="1"/>
            <a:r>
              <a:rPr lang="en-US" sz="1800" dirty="0"/>
              <a:t>Increases in winter and spring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0F9D0-D21E-3C45-A4E3-62C14090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332"/>
            <a:ext cx="3904636" cy="22396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A83057-40FF-5A4C-B4E8-688A44E748CE}"/>
              </a:ext>
            </a:extLst>
          </p:cNvPr>
          <p:cNvSpPr/>
          <p:nvPr/>
        </p:nvSpPr>
        <p:spPr>
          <a:xfrm>
            <a:off x="0" y="3673789"/>
            <a:ext cx="2455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Annual total precipitation in New York State, 1901–2022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B87AC5-A3A9-FA4A-A717-06B705C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606" y="3358078"/>
            <a:ext cx="6688394" cy="17854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8D6A60-1814-2043-855C-D5DFB7A7F1F4}"/>
              </a:ext>
            </a:extLst>
          </p:cNvPr>
          <p:cNvSpPr/>
          <p:nvPr/>
        </p:nvSpPr>
        <p:spPr>
          <a:xfrm>
            <a:off x="2455606" y="3369782"/>
            <a:ext cx="6592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Projected annual precipitation in New York State during the 21st century, relative to 1981–2010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5349B7-4F10-ED47-B9FC-AA106B9F1B43}"/>
              </a:ext>
            </a:extLst>
          </p:cNvPr>
          <p:cNvSpPr/>
          <p:nvPr/>
        </p:nvSpPr>
        <p:spPr>
          <a:xfrm>
            <a:off x="33183" y="4344028"/>
            <a:ext cx="242242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New York State Climate Impacts Assessment, 2024, New York State Energy Research and Development Authority, Albany, New York, USA</a:t>
            </a:r>
          </a:p>
        </p:txBody>
      </p:sp>
    </p:spTree>
    <p:extLst>
      <p:ext uri="{BB962C8B-B14F-4D97-AF65-F5344CB8AC3E}">
        <p14:creationId xmlns:p14="http://schemas.microsoft.com/office/powerpoint/2010/main" val="424266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2172-47E6-3443-AE56-42685F0ED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Deluge Impacts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757C5-B9C1-3343-A0BF-76D37C2A7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63BB7-127D-604F-9641-FEC2F0F2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1303052"/>
            <a:ext cx="9144000" cy="34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845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CA green theme">
  <a:themeElements>
    <a:clrScheme name="Paper Crane Colors">
      <a:dk1>
        <a:srgbClr val="000000"/>
      </a:dk1>
      <a:lt1>
        <a:srgbClr val="FFFFFF"/>
      </a:lt1>
      <a:dk2>
        <a:srgbClr val="969898"/>
      </a:dk2>
      <a:lt2>
        <a:srgbClr val="E9EAE9"/>
      </a:lt2>
      <a:accent1>
        <a:srgbClr val="4CA747"/>
      </a:accent1>
      <a:accent2>
        <a:srgbClr val="21512A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316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947</Words>
  <Application>Microsoft Macintosh PowerPoint</Application>
  <PresentationFormat>On-screen Show (16:9)</PresentationFormat>
  <Paragraphs>167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Helvetica Neue</vt:lpstr>
      <vt:lpstr>Arial</vt:lpstr>
      <vt:lpstr>Simple Light</vt:lpstr>
      <vt:lpstr>1_PCA green theme</vt:lpstr>
      <vt:lpstr>Riverkeeper Water Quality Monitoring Collaborative and Data Portal </vt:lpstr>
      <vt:lpstr>Riverkeeper Baseline Water Quality Monitoring Program</vt:lpstr>
      <vt:lpstr>Current Data Access</vt:lpstr>
      <vt:lpstr>PowerPoint Presentation</vt:lpstr>
      <vt:lpstr>PowerPoint Presentation</vt:lpstr>
      <vt:lpstr>PowerPoint Presentation</vt:lpstr>
      <vt:lpstr>Climate Impacts Affecting Water Quality</vt:lpstr>
      <vt:lpstr>Precipitation Change</vt:lpstr>
      <vt:lpstr>Deluge Impacts</vt:lpstr>
      <vt:lpstr>Warming Impacts</vt:lpstr>
      <vt:lpstr>Current Monitoring</vt:lpstr>
      <vt:lpstr>Collaborative Development</vt:lpstr>
      <vt:lpstr>Focus of Meetings</vt:lpstr>
      <vt:lpstr>Monitoring Challenges (Scientific)</vt:lpstr>
      <vt:lpstr>Monitoring Challenges (Organizational)</vt:lpstr>
      <vt:lpstr>Monitoring Challenges (Communication)</vt:lpstr>
      <vt:lpstr>Water Quality Monitoring Collaborative</vt:lpstr>
      <vt:lpstr>Riverkeeper’s Expanded Monitoring Program</vt:lpstr>
      <vt:lpstr>Riverkeeper’s Expanded Baseline Monitoring Program Parameters</vt:lpstr>
      <vt:lpstr>Affinity Groups and Exploratory Monitoring </vt:lpstr>
      <vt:lpstr>Riverkeeper Data Portal Redesign</vt:lpstr>
      <vt:lpstr>Where is it safe to swim?</vt:lpstr>
      <vt:lpstr>How is my drinking water?</vt:lpstr>
      <vt:lpstr>How is climate change impacting water quality?</vt:lpstr>
      <vt:lpstr>Other Data Portal Capabilities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PFAS: What’s Next?  NYLCVEF forum</dc:title>
  <cp:lastModifiedBy>shannon roback</cp:lastModifiedBy>
  <cp:revision>66</cp:revision>
  <cp:lastPrinted>2024-10-08T12:04:05Z</cp:lastPrinted>
  <dcterms:modified xsi:type="dcterms:W3CDTF">2024-10-08T14:59:57Z</dcterms:modified>
</cp:coreProperties>
</file>