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2"/>
  </p:notesMasterIdLst>
  <p:sldIdLst>
    <p:sldId id="256" r:id="rId4"/>
    <p:sldId id="296" r:id="rId5"/>
    <p:sldId id="284" r:id="rId6"/>
    <p:sldId id="288" r:id="rId7"/>
    <p:sldId id="275" r:id="rId8"/>
    <p:sldId id="354" r:id="rId9"/>
    <p:sldId id="334" r:id="rId10"/>
    <p:sldId id="390" r:id="rId11"/>
    <p:sldId id="330" r:id="rId12"/>
    <p:sldId id="327" r:id="rId13"/>
    <p:sldId id="366" r:id="rId14"/>
    <p:sldId id="367" r:id="rId15"/>
    <p:sldId id="368" r:id="rId16"/>
    <p:sldId id="370" r:id="rId17"/>
    <p:sldId id="371" r:id="rId18"/>
    <p:sldId id="372" r:id="rId19"/>
    <p:sldId id="373" r:id="rId20"/>
    <p:sldId id="389" r:id="rId21"/>
    <p:sldId id="375" r:id="rId22"/>
    <p:sldId id="376" r:id="rId23"/>
    <p:sldId id="378" r:id="rId24"/>
    <p:sldId id="385" r:id="rId25"/>
    <p:sldId id="379" r:id="rId26"/>
    <p:sldId id="384" r:id="rId27"/>
    <p:sldId id="386" r:id="rId28"/>
    <p:sldId id="391" r:id="rId29"/>
    <p:sldId id="380" r:id="rId30"/>
    <p:sldId id="387" r:id="rId31"/>
  </p:sldIdLst>
  <p:sldSz cx="9144000" cy="5143500" type="screen16x9"/>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B1D1D87C-2CC8-4FC1-9140-6A01C74BFA6D}">
          <p14:sldIdLst>
            <p14:sldId id="256"/>
            <p14:sldId id="296"/>
            <p14:sldId id="284"/>
            <p14:sldId id="288"/>
            <p14:sldId id="275"/>
            <p14:sldId id="354"/>
            <p14:sldId id="334"/>
            <p14:sldId id="390"/>
            <p14:sldId id="330"/>
            <p14:sldId id="327"/>
            <p14:sldId id="366"/>
            <p14:sldId id="367"/>
            <p14:sldId id="368"/>
            <p14:sldId id="370"/>
            <p14:sldId id="371"/>
            <p14:sldId id="372"/>
            <p14:sldId id="373"/>
            <p14:sldId id="389"/>
            <p14:sldId id="375"/>
            <p14:sldId id="376"/>
            <p14:sldId id="378"/>
            <p14:sldId id="385"/>
            <p14:sldId id="379"/>
            <p14:sldId id="384"/>
            <p14:sldId id="386"/>
            <p14:sldId id="391"/>
            <p14:sldId id="380"/>
            <p14:sldId id="3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3"/>
    <a:srgbClr val="5B9BD5"/>
    <a:srgbClr val="2C5234"/>
    <a:srgbClr val="A50021"/>
    <a:srgbClr val="00FFFF"/>
    <a:srgbClr val="646569"/>
    <a:srgbClr val="1F3261"/>
    <a:srgbClr val="007681"/>
    <a:srgbClr val="458993"/>
    <a:srgbClr val="6A8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8474" autoAdjust="0"/>
    <p:restoredTop sz="86423" autoAdjust="0"/>
  </p:normalViewPr>
  <p:slideViewPr>
    <p:cSldViewPr snapToGrid="0">
      <p:cViewPr varScale="1">
        <p:scale>
          <a:sx n="104" d="100"/>
          <a:sy n="104" d="100"/>
        </p:scale>
        <p:origin x="259" y="163"/>
      </p:cViewPr>
      <p:guideLst/>
    </p:cSldViewPr>
  </p:slideViewPr>
  <p:outlineViewPr>
    <p:cViewPr>
      <p:scale>
        <a:sx n="33" d="100"/>
        <a:sy n="33" d="100"/>
      </p:scale>
      <p:origin x="0" y="-344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01A41-A8C3-4EA1-BE70-4644BAECC8AD}"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001642A9-3F66-4975-B264-974E6D997732}">
      <dgm:prSet phldrT="[Text]"/>
      <dgm:spPr/>
      <dgm:t>
        <a:bodyPr/>
        <a:lstStyle/>
        <a:p>
          <a:r>
            <a:rPr lang="en-US" dirty="0"/>
            <a:t>Next Generation Ecosystem Monitoring </a:t>
          </a:r>
        </a:p>
      </dgm:t>
    </dgm:pt>
    <dgm:pt modelId="{9E9C4DEE-2D3C-48FB-BB45-CE309159156E}" type="parTrans" cxnId="{9BE96553-AA86-4F6A-9613-97BFB6494240}">
      <dgm:prSet/>
      <dgm:spPr/>
      <dgm:t>
        <a:bodyPr/>
        <a:lstStyle/>
        <a:p>
          <a:endParaRPr lang="en-US"/>
        </a:p>
      </dgm:t>
    </dgm:pt>
    <dgm:pt modelId="{C6DA319E-31F8-4F42-B0AD-DB61877B005A}" type="sibTrans" cxnId="{9BE96553-AA86-4F6A-9613-97BFB6494240}">
      <dgm:prSet/>
      <dgm:spPr/>
      <dgm:t>
        <a:bodyPr/>
        <a:lstStyle/>
        <a:p>
          <a:endParaRPr lang="en-US"/>
        </a:p>
      </dgm:t>
    </dgm:pt>
    <dgm:pt modelId="{27C831D6-F93B-4434-A163-46EB36374481}">
      <dgm:prSet phldrT="[Text]"/>
      <dgm:spPr/>
      <dgm:t>
        <a:bodyPr/>
        <a:lstStyle/>
        <a:p>
          <a:r>
            <a:rPr lang="en-US" dirty="0"/>
            <a:t>HRF contracted Lower Food Web Monitoring</a:t>
          </a:r>
        </a:p>
      </dgm:t>
    </dgm:pt>
    <dgm:pt modelId="{3753EB35-4D16-4A96-91CA-37AAEAB56FF6}" type="parTrans" cxnId="{7A580397-565D-413A-8A21-E92311D353B5}">
      <dgm:prSet/>
      <dgm:spPr/>
      <dgm:t>
        <a:bodyPr/>
        <a:lstStyle/>
        <a:p>
          <a:endParaRPr lang="en-US"/>
        </a:p>
      </dgm:t>
    </dgm:pt>
    <dgm:pt modelId="{CA1245EB-17D2-4F74-8C62-00423697BB79}" type="sibTrans" cxnId="{7A580397-565D-413A-8A21-E92311D353B5}">
      <dgm:prSet/>
      <dgm:spPr/>
      <dgm:t>
        <a:bodyPr/>
        <a:lstStyle/>
        <a:p>
          <a:endParaRPr lang="en-US"/>
        </a:p>
      </dgm:t>
    </dgm:pt>
    <dgm:pt modelId="{7B6EE1F5-593E-4528-9DEE-293731FCD1E2}">
      <dgm:prSet phldrT="[Text]"/>
      <dgm:spPr/>
      <dgm:t>
        <a:bodyPr/>
        <a:lstStyle/>
        <a:p>
          <a:r>
            <a:rPr lang="en-US" dirty="0"/>
            <a:t>SBU HRBMP metadata and calibration</a:t>
          </a:r>
        </a:p>
      </dgm:t>
    </dgm:pt>
    <dgm:pt modelId="{3479BFF2-C287-4132-AFAA-0819EC146990}" type="parTrans" cxnId="{B108EBD8-B3FA-44AF-9849-4BFE2A396F3F}">
      <dgm:prSet/>
      <dgm:spPr/>
      <dgm:t>
        <a:bodyPr/>
        <a:lstStyle/>
        <a:p>
          <a:endParaRPr lang="en-US"/>
        </a:p>
      </dgm:t>
    </dgm:pt>
    <dgm:pt modelId="{69C26308-EED7-451A-87F9-E6260D3E2EC1}" type="sibTrans" cxnId="{B108EBD8-B3FA-44AF-9849-4BFE2A396F3F}">
      <dgm:prSet/>
      <dgm:spPr/>
      <dgm:t>
        <a:bodyPr/>
        <a:lstStyle/>
        <a:p>
          <a:endParaRPr lang="en-US"/>
        </a:p>
      </dgm:t>
    </dgm:pt>
    <dgm:pt modelId="{7B35BE67-765F-48BB-BA33-31BAD9811972}">
      <dgm:prSet phldrT="[Text]" custT="1"/>
      <dgm:spPr>
        <a:solidFill>
          <a:schemeClr val="accent5">
            <a:lumMod val="50000"/>
          </a:schemeClr>
        </a:solidFill>
      </dgm:spPr>
      <dgm:t>
        <a:bodyPr/>
        <a:lstStyle/>
        <a:p>
          <a:r>
            <a:rPr lang="en-US" sz="1800" i="0" u="sng" dirty="0"/>
            <a:t>Focused Research</a:t>
          </a:r>
        </a:p>
      </dgm:t>
    </dgm:pt>
    <dgm:pt modelId="{68C490EC-EED7-4A5F-A56A-444AD90816B0}" type="parTrans" cxnId="{AE4D0330-5FAC-42DF-98B0-384D53E778C1}">
      <dgm:prSet/>
      <dgm:spPr/>
      <dgm:t>
        <a:bodyPr/>
        <a:lstStyle/>
        <a:p>
          <a:endParaRPr lang="en-US"/>
        </a:p>
      </dgm:t>
    </dgm:pt>
    <dgm:pt modelId="{063498F1-578F-477D-B1B0-A1E39A301572}" type="sibTrans" cxnId="{AE4D0330-5FAC-42DF-98B0-384D53E778C1}">
      <dgm:prSet/>
      <dgm:spPr/>
      <dgm:t>
        <a:bodyPr/>
        <a:lstStyle/>
        <a:p>
          <a:endParaRPr lang="en-US"/>
        </a:p>
      </dgm:t>
    </dgm:pt>
    <dgm:pt modelId="{AC47C7C6-DF83-46D3-A2EE-BF0CED0077B7}">
      <dgm:prSet phldrT="[Text]" custT="1"/>
      <dgm:spPr/>
      <dgm:t>
        <a:bodyPr/>
        <a:lstStyle/>
        <a:p>
          <a:r>
            <a:rPr lang="en-US" sz="1800" dirty="0"/>
            <a:t>Data Management Program</a:t>
          </a:r>
        </a:p>
      </dgm:t>
    </dgm:pt>
    <dgm:pt modelId="{1642D30A-E4AD-4C5C-91DF-E0512816BD27}" type="parTrans" cxnId="{267A9BAC-A2E7-40C2-9DA4-328B1D2E29E0}">
      <dgm:prSet/>
      <dgm:spPr/>
      <dgm:t>
        <a:bodyPr/>
        <a:lstStyle/>
        <a:p>
          <a:endParaRPr lang="en-US"/>
        </a:p>
      </dgm:t>
    </dgm:pt>
    <dgm:pt modelId="{B848C4FB-AD74-44BA-AE45-D73BB4D24D0F}" type="sibTrans" cxnId="{267A9BAC-A2E7-40C2-9DA4-328B1D2E29E0}">
      <dgm:prSet/>
      <dgm:spPr/>
      <dgm:t>
        <a:bodyPr/>
        <a:lstStyle/>
        <a:p>
          <a:endParaRPr lang="en-US"/>
        </a:p>
      </dgm:t>
    </dgm:pt>
    <dgm:pt modelId="{D5C67A48-D12E-4128-B48D-2217CE2CFC9F}">
      <dgm:prSet phldrT="[Text]" custT="1"/>
      <dgm:spPr/>
      <dgm:t>
        <a:bodyPr/>
        <a:lstStyle/>
        <a:p>
          <a:r>
            <a:rPr lang="en-US" sz="1800" i="0" u="none" dirty="0"/>
            <a:t>HR </a:t>
          </a:r>
          <a:r>
            <a:rPr lang="en-US" sz="1800" i="0" dirty="0"/>
            <a:t>Environmental Conditions Observing System (HRECOS)</a:t>
          </a:r>
          <a:endParaRPr lang="en-US" sz="1800" i="0" u="none" dirty="0"/>
        </a:p>
      </dgm:t>
    </dgm:pt>
    <dgm:pt modelId="{61C4E05D-B473-4020-B2B8-2712B6F4FE46}" type="parTrans" cxnId="{65C37B05-093F-4B84-BA36-B2403F22B1BA}">
      <dgm:prSet/>
      <dgm:spPr/>
      <dgm:t>
        <a:bodyPr/>
        <a:lstStyle/>
        <a:p>
          <a:endParaRPr lang="en-US"/>
        </a:p>
      </dgm:t>
    </dgm:pt>
    <dgm:pt modelId="{49C010A2-6D86-4E43-B363-6082EE3AF047}" type="sibTrans" cxnId="{65C37B05-093F-4B84-BA36-B2403F22B1BA}">
      <dgm:prSet/>
      <dgm:spPr/>
      <dgm:t>
        <a:bodyPr/>
        <a:lstStyle/>
        <a:p>
          <a:endParaRPr lang="en-US"/>
        </a:p>
      </dgm:t>
    </dgm:pt>
    <dgm:pt modelId="{6EE56A5F-5C3B-4595-A19E-E15A2DD34EE1}">
      <dgm:prSet phldrT="[Text]" custT="1"/>
      <dgm:spPr/>
      <dgm:t>
        <a:bodyPr/>
        <a:lstStyle/>
        <a:p>
          <a:r>
            <a:rPr lang="en-US" sz="1800" dirty="0"/>
            <a:t>DEC contracted Fall Juvenile Survey</a:t>
          </a:r>
        </a:p>
      </dgm:t>
    </dgm:pt>
    <dgm:pt modelId="{439D9003-21A9-4849-8A16-F01134B93251}" type="parTrans" cxnId="{4D24ACF1-D71A-40D2-9B8F-6948DF2E6E9B}">
      <dgm:prSet/>
      <dgm:spPr/>
      <dgm:t>
        <a:bodyPr/>
        <a:lstStyle/>
        <a:p>
          <a:endParaRPr lang="en-US"/>
        </a:p>
      </dgm:t>
    </dgm:pt>
    <dgm:pt modelId="{A09570AB-4448-4945-9DF0-10E90607CDF8}" type="sibTrans" cxnId="{4D24ACF1-D71A-40D2-9B8F-6948DF2E6E9B}">
      <dgm:prSet/>
      <dgm:spPr/>
      <dgm:t>
        <a:bodyPr/>
        <a:lstStyle/>
        <a:p>
          <a:endParaRPr lang="en-US"/>
        </a:p>
      </dgm:t>
    </dgm:pt>
    <dgm:pt modelId="{947A8035-CBBF-4355-918E-F1628E84E5C8}">
      <dgm:prSet phldrT="[Text]" custT="1"/>
      <dgm:spPr>
        <a:solidFill>
          <a:srgbClr val="4472C4">
            <a:lumMod val="50000"/>
          </a:srgbClr>
        </a:solidFill>
        <a:ln w="12700" cap="flat" cmpd="sng" algn="ctr">
          <a:solidFill>
            <a:prstClr val="white">
              <a:hueOff val="0"/>
              <a:satOff val="0"/>
              <a:lumOff val="0"/>
              <a:alphaOff val="0"/>
            </a:prstClr>
          </a:solidFill>
          <a:prstDash val="solid"/>
          <a:miter lim="800000"/>
        </a:ln>
        <a:effectLst/>
      </dgm:spPr>
      <dgm:t>
        <a:bodyPr spcFirstLastPara="0" vert="horz" wrap="square" lIns="45720" tIns="45720" rIns="45720" bIns="45720" numCol="1" spcCol="1270" anchor="ctr" anchorCtr="0"/>
        <a:lstStyle/>
        <a:p>
          <a:r>
            <a:rPr lang="en-US" sz="1800" u="sng" kern="1200" dirty="0"/>
            <a:t>DEC Long-term Surveys</a:t>
          </a:r>
        </a:p>
      </dgm:t>
    </dgm:pt>
    <dgm:pt modelId="{1D965F1F-261F-42D1-98E5-1EED52ADE352}" type="parTrans" cxnId="{C3F18C18-33CF-47CC-BBF9-2BC03332C9A2}">
      <dgm:prSet/>
      <dgm:spPr/>
      <dgm:t>
        <a:bodyPr/>
        <a:lstStyle/>
        <a:p>
          <a:endParaRPr lang="en-US"/>
        </a:p>
      </dgm:t>
    </dgm:pt>
    <dgm:pt modelId="{240811E4-ED04-45B2-B1C9-F8A00410A8C9}" type="sibTrans" cxnId="{C3F18C18-33CF-47CC-BBF9-2BC03332C9A2}">
      <dgm:prSet/>
      <dgm:spPr/>
      <dgm:t>
        <a:bodyPr/>
        <a:lstStyle/>
        <a:p>
          <a:endParaRPr lang="en-US"/>
        </a:p>
      </dgm:t>
    </dgm:pt>
    <dgm:pt modelId="{920F4FCE-3AF8-4EBE-8FA4-444024ADD21D}" type="pres">
      <dgm:prSet presAssocID="{0D501A41-A8C3-4EA1-BE70-4644BAECC8AD}" presName="Name0" presStyleCnt="0">
        <dgm:presLayoutVars>
          <dgm:chMax val="1"/>
          <dgm:chPref val="1"/>
          <dgm:dir/>
          <dgm:animOne val="branch"/>
          <dgm:animLvl val="lvl"/>
        </dgm:presLayoutVars>
      </dgm:prSet>
      <dgm:spPr/>
    </dgm:pt>
    <dgm:pt modelId="{B88E799E-A7B0-4B3A-8A87-F8379389DD73}" type="pres">
      <dgm:prSet presAssocID="{001642A9-3F66-4975-B264-974E6D997732}" presName="singleCycle" presStyleCnt="0"/>
      <dgm:spPr/>
    </dgm:pt>
    <dgm:pt modelId="{62FD03AA-2843-4DE0-8133-736E06834BCE}" type="pres">
      <dgm:prSet presAssocID="{001642A9-3F66-4975-B264-974E6D997732}" presName="singleCenter" presStyleLbl="node1" presStyleIdx="0" presStyleCnt="8" custScaleX="225281" custScaleY="79426">
        <dgm:presLayoutVars>
          <dgm:chMax val="7"/>
          <dgm:chPref val="7"/>
        </dgm:presLayoutVars>
      </dgm:prSet>
      <dgm:spPr/>
    </dgm:pt>
    <dgm:pt modelId="{AFD303EA-A81A-4C51-9BCA-E5463ED48951}" type="pres">
      <dgm:prSet presAssocID="{3753EB35-4D16-4A96-91CA-37AAEAB56FF6}" presName="Name56" presStyleLbl="parChTrans1D2" presStyleIdx="0" presStyleCnt="7"/>
      <dgm:spPr/>
    </dgm:pt>
    <dgm:pt modelId="{630A5611-A5F7-41AE-88F0-B3F23F7C2BA8}" type="pres">
      <dgm:prSet presAssocID="{27C831D6-F93B-4434-A163-46EB36374481}" presName="text0" presStyleLbl="node1" presStyleIdx="1" presStyleCnt="8" custScaleX="259643" custScaleY="85905">
        <dgm:presLayoutVars>
          <dgm:bulletEnabled val="1"/>
        </dgm:presLayoutVars>
      </dgm:prSet>
      <dgm:spPr/>
    </dgm:pt>
    <dgm:pt modelId="{0A153D9D-1ADC-462F-AC94-E59C7A8F2708}" type="pres">
      <dgm:prSet presAssocID="{3479BFF2-C287-4132-AFAA-0819EC146990}" presName="Name56" presStyleLbl="parChTrans1D2" presStyleIdx="1" presStyleCnt="7"/>
      <dgm:spPr/>
    </dgm:pt>
    <dgm:pt modelId="{FDE499D5-0768-430D-82A7-77B6856F724F}" type="pres">
      <dgm:prSet presAssocID="{7B6EE1F5-593E-4528-9DEE-293731FCD1E2}" presName="text0" presStyleLbl="node1" presStyleIdx="2" presStyleCnt="8" custScaleX="259643" custScaleY="85905" custRadScaleRad="180344" custRadScaleInc="16954">
        <dgm:presLayoutVars>
          <dgm:bulletEnabled val="1"/>
        </dgm:presLayoutVars>
      </dgm:prSet>
      <dgm:spPr/>
    </dgm:pt>
    <dgm:pt modelId="{E8703B99-A65B-42E6-A06B-7816ABCF619A}" type="pres">
      <dgm:prSet presAssocID="{1642D30A-E4AD-4C5C-91DF-E0512816BD27}" presName="Name56" presStyleLbl="parChTrans1D2" presStyleIdx="2" presStyleCnt="7"/>
      <dgm:spPr/>
    </dgm:pt>
    <dgm:pt modelId="{D94FF378-7187-4810-AD30-78632031F411}" type="pres">
      <dgm:prSet presAssocID="{AC47C7C6-DF83-46D3-A2EE-BF0CED0077B7}" presName="text0" presStyleLbl="node1" presStyleIdx="3" presStyleCnt="8" custScaleX="259643" custScaleY="85905" custRadScaleRad="169971" custRadScaleInc="-77963">
        <dgm:presLayoutVars>
          <dgm:bulletEnabled val="1"/>
        </dgm:presLayoutVars>
      </dgm:prSet>
      <dgm:spPr/>
    </dgm:pt>
    <dgm:pt modelId="{5E1D79EC-A955-493C-94DD-8B2030112ACE}" type="pres">
      <dgm:prSet presAssocID="{61C4E05D-B473-4020-B2B8-2712B6F4FE46}" presName="Name56" presStyleLbl="parChTrans1D2" presStyleIdx="3" presStyleCnt="7"/>
      <dgm:spPr/>
    </dgm:pt>
    <dgm:pt modelId="{539C0DAB-3FB9-4572-84DC-F83B1307B999}" type="pres">
      <dgm:prSet presAssocID="{D5C67A48-D12E-4128-B48D-2217CE2CFC9F}" presName="text0" presStyleLbl="node1" presStyleIdx="4" presStyleCnt="8" custScaleX="259643" custScaleY="85905" custRadScaleRad="98280" custRadScaleInc="-68992">
        <dgm:presLayoutVars>
          <dgm:bulletEnabled val="1"/>
        </dgm:presLayoutVars>
      </dgm:prSet>
      <dgm:spPr/>
    </dgm:pt>
    <dgm:pt modelId="{9C1B11FA-E08D-4453-9CE7-1B8E3D244477}" type="pres">
      <dgm:prSet presAssocID="{439D9003-21A9-4849-8A16-F01134B93251}" presName="Name56" presStyleLbl="parChTrans1D2" presStyleIdx="4" presStyleCnt="7"/>
      <dgm:spPr/>
    </dgm:pt>
    <dgm:pt modelId="{14B96751-5546-4D9D-8BFD-997101D6D12F}" type="pres">
      <dgm:prSet presAssocID="{6EE56A5F-5C3B-4595-A19E-E15A2DD34EE1}" presName="text0" presStyleLbl="node1" presStyleIdx="5" presStyleCnt="8" custScaleX="259643" custScaleY="85905" custRadScaleRad="161147" custRadScaleInc="163850">
        <dgm:presLayoutVars>
          <dgm:bulletEnabled val="1"/>
        </dgm:presLayoutVars>
      </dgm:prSet>
      <dgm:spPr/>
    </dgm:pt>
    <dgm:pt modelId="{00AB10E7-DB91-4E8D-8399-8F3DDD93E6E0}" type="pres">
      <dgm:prSet presAssocID="{68C490EC-EED7-4A5F-A56A-444AD90816B0}" presName="Name56" presStyleLbl="parChTrans1D2" presStyleIdx="5" presStyleCnt="7"/>
      <dgm:spPr/>
    </dgm:pt>
    <dgm:pt modelId="{D5D0DC0D-B2F3-45B3-9E22-60BC3D693170}" type="pres">
      <dgm:prSet presAssocID="{7B35BE67-765F-48BB-BA33-31BAD9811972}" presName="text0" presStyleLbl="node1" presStyleIdx="6" presStyleCnt="8" custScaleX="259643" custScaleY="85905" custRadScaleRad="170216" custRadScaleInc="97412">
        <dgm:presLayoutVars>
          <dgm:bulletEnabled val="1"/>
        </dgm:presLayoutVars>
      </dgm:prSet>
      <dgm:spPr/>
    </dgm:pt>
    <dgm:pt modelId="{4D7565AB-7CC5-4AAE-BF48-962891F2B616}" type="pres">
      <dgm:prSet presAssocID="{1D965F1F-261F-42D1-98E5-1EED52ADE352}" presName="Name56" presStyleLbl="parChTrans1D2" presStyleIdx="6" presStyleCnt="7"/>
      <dgm:spPr/>
    </dgm:pt>
    <dgm:pt modelId="{15F929DB-E3EB-46C7-8030-9C5D1B0C32F6}" type="pres">
      <dgm:prSet presAssocID="{947A8035-CBBF-4355-918E-F1628E84E5C8}" presName="text0" presStyleLbl="node1" presStyleIdx="7" presStyleCnt="8" custScaleX="259643" custScaleY="85905" custRadScaleRad="181067" custRadScaleInc="-16737">
        <dgm:presLayoutVars>
          <dgm:bulletEnabled val="1"/>
        </dgm:presLayoutVars>
      </dgm:prSet>
      <dgm:spPr>
        <a:xfrm>
          <a:off x="664037" y="75183"/>
          <a:ext cx="2408950" cy="797020"/>
        </a:xfrm>
        <a:prstGeom prst="roundRect">
          <a:avLst/>
        </a:prstGeom>
      </dgm:spPr>
    </dgm:pt>
  </dgm:ptLst>
  <dgm:cxnLst>
    <dgm:cxn modelId="{65C37B05-093F-4B84-BA36-B2403F22B1BA}" srcId="{001642A9-3F66-4975-B264-974E6D997732}" destId="{D5C67A48-D12E-4128-B48D-2217CE2CFC9F}" srcOrd="3" destOrd="0" parTransId="{61C4E05D-B473-4020-B2B8-2712B6F4FE46}" sibTransId="{49C010A2-6D86-4E43-B363-6082EE3AF047}"/>
    <dgm:cxn modelId="{C3F18C18-33CF-47CC-BBF9-2BC03332C9A2}" srcId="{001642A9-3F66-4975-B264-974E6D997732}" destId="{947A8035-CBBF-4355-918E-F1628E84E5C8}" srcOrd="6" destOrd="0" parTransId="{1D965F1F-261F-42D1-98E5-1EED52ADE352}" sibTransId="{240811E4-ED04-45B2-B1C9-F8A00410A8C9}"/>
    <dgm:cxn modelId="{1D92D91E-3E19-4F0C-81BA-E54520065F7C}" type="presOf" srcId="{61C4E05D-B473-4020-B2B8-2712B6F4FE46}" destId="{5E1D79EC-A955-493C-94DD-8B2030112ACE}" srcOrd="0" destOrd="0" presId="urn:microsoft.com/office/officeart/2008/layout/RadialCluster"/>
    <dgm:cxn modelId="{6E2BEC23-6F8C-405A-814E-F07019C445BE}" type="presOf" srcId="{7B6EE1F5-593E-4528-9DEE-293731FCD1E2}" destId="{FDE499D5-0768-430D-82A7-77B6856F724F}" srcOrd="0" destOrd="0" presId="urn:microsoft.com/office/officeart/2008/layout/RadialCluster"/>
    <dgm:cxn modelId="{7B43052E-314D-44B4-A9EB-492B9080950F}" type="presOf" srcId="{3479BFF2-C287-4132-AFAA-0819EC146990}" destId="{0A153D9D-1ADC-462F-AC94-E59C7A8F2708}" srcOrd="0" destOrd="0" presId="urn:microsoft.com/office/officeart/2008/layout/RadialCluster"/>
    <dgm:cxn modelId="{AE4D0330-5FAC-42DF-98B0-384D53E778C1}" srcId="{001642A9-3F66-4975-B264-974E6D997732}" destId="{7B35BE67-765F-48BB-BA33-31BAD9811972}" srcOrd="5" destOrd="0" parTransId="{68C490EC-EED7-4A5F-A56A-444AD90816B0}" sibTransId="{063498F1-578F-477D-B1B0-A1E39A301572}"/>
    <dgm:cxn modelId="{CA7D2546-A400-41C3-ACBB-2EF52C5BEBB0}" type="presOf" srcId="{68C490EC-EED7-4A5F-A56A-444AD90816B0}" destId="{00AB10E7-DB91-4E8D-8399-8F3DDD93E6E0}" srcOrd="0" destOrd="0" presId="urn:microsoft.com/office/officeart/2008/layout/RadialCluster"/>
    <dgm:cxn modelId="{9BE96553-AA86-4F6A-9613-97BFB6494240}" srcId="{0D501A41-A8C3-4EA1-BE70-4644BAECC8AD}" destId="{001642A9-3F66-4975-B264-974E6D997732}" srcOrd="0" destOrd="0" parTransId="{9E9C4DEE-2D3C-48FB-BB45-CE309159156E}" sibTransId="{C6DA319E-31F8-4F42-B0AD-DB61877B005A}"/>
    <dgm:cxn modelId="{0736AD76-7104-4BC2-93B6-56DCACCFEFEA}" type="presOf" srcId="{3753EB35-4D16-4A96-91CA-37AAEAB56FF6}" destId="{AFD303EA-A81A-4C51-9BCA-E5463ED48951}" srcOrd="0" destOrd="0" presId="urn:microsoft.com/office/officeart/2008/layout/RadialCluster"/>
    <dgm:cxn modelId="{1F461157-660D-4750-9F98-530DC1A9F3EF}" type="presOf" srcId="{7B35BE67-765F-48BB-BA33-31BAD9811972}" destId="{D5D0DC0D-B2F3-45B3-9E22-60BC3D693170}" srcOrd="0" destOrd="0" presId="urn:microsoft.com/office/officeart/2008/layout/RadialCluster"/>
    <dgm:cxn modelId="{FF825F7D-C722-42C9-B024-DB51E55BEC49}" type="presOf" srcId="{D5C67A48-D12E-4128-B48D-2217CE2CFC9F}" destId="{539C0DAB-3FB9-4572-84DC-F83B1307B999}" srcOrd="0" destOrd="0" presId="urn:microsoft.com/office/officeart/2008/layout/RadialCluster"/>
    <dgm:cxn modelId="{BCC97090-CAB6-49CA-93EB-B0DC20BFE8F6}" type="presOf" srcId="{AC47C7C6-DF83-46D3-A2EE-BF0CED0077B7}" destId="{D94FF378-7187-4810-AD30-78632031F411}" srcOrd="0" destOrd="0" presId="urn:microsoft.com/office/officeart/2008/layout/RadialCluster"/>
    <dgm:cxn modelId="{7A580397-565D-413A-8A21-E92311D353B5}" srcId="{001642A9-3F66-4975-B264-974E6D997732}" destId="{27C831D6-F93B-4434-A163-46EB36374481}" srcOrd="0" destOrd="0" parTransId="{3753EB35-4D16-4A96-91CA-37AAEAB56FF6}" sibTransId="{CA1245EB-17D2-4F74-8C62-00423697BB79}"/>
    <dgm:cxn modelId="{E71DB6A0-2C77-4AFB-93E9-2495D58C5482}" type="presOf" srcId="{1D965F1F-261F-42D1-98E5-1EED52ADE352}" destId="{4D7565AB-7CC5-4AAE-BF48-962891F2B616}" srcOrd="0" destOrd="0" presId="urn:microsoft.com/office/officeart/2008/layout/RadialCluster"/>
    <dgm:cxn modelId="{023C21A1-42A4-47E5-934E-4C7E0E741A16}" type="presOf" srcId="{0D501A41-A8C3-4EA1-BE70-4644BAECC8AD}" destId="{920F4FCE-3AF8-4EBE-8FA4-444024ADD21D}" srcOrd="0" destOrd="0" presId="urn:microsoft.com/office/officeart/2008/layout/RadialCluster"/>
    <dgm:cxn modelId="{267A9BAC-A2E7-40C2-9DA4-328B1D2E29E0}" srcId="{001642A9-3F66-4975-B264-974E6D997732}" destId="{AC47C7C6-DF83-46D3-A2EE-BF0CED0077B7}" srcOrd="2" destOrd="0" parTransId="{1642D30A-E4AD-4C5C-91DF-E0512816BD27}" sibTransId="{B848C4FB-AD74-44BA-AE45-D73BB4D24D0F}"/>
    <dgm:cxn modelId="{36EF0BB3-770C-40E6-B3B7-EE091EC73B53}" type="presOf" srcId="{001642A9-3F66-4975-B264-974E6D997732}" destId="{62FD03AA-2843-4DE0-8133-736E06834BCE}" srcOrd="0" destOrd="0" presId="urn:microsoft.com/office/officeart/2008/layout/RadialCluster"/>
    <dgm:cxn modelId="{616BD5B4-FB59-4383-89BD-D10DBE374243}" type="presOf" srcId="{27C831D6-F93B-4434-A163-46EB36374481}" destId="{630A5611-A5F7-41AE-88F0-B3F23F7C2BA8}" srcOrd="0" destOrd="0" presId="urn:microsoft.com/office/officeart/2008/layout/RadialCluster"/>
    <dgm:cxn modelId="{2885E1B7-04D6-42BC-A0E0-334647B61C6B}" type="presOf" srcId="{1642D30A-E4AD-4C5C-91DF-E0512816BD27}" destId="{E8703B99-A65B-42E6-A06B-7816ABCF619A}" srcOrd="0" destOrd="0" presId="urn:microsoft.com/office/officeart/2008/layout/RadialCluster"/>
    <dgm:cxn modelId="{F37D8ACA-09B8-4747-A2CF-A064CC8F5CB8}" type="presOf" srcId="{947A8035-CBBF-4355-918E-F1628E84E5C8}" destId="{15F929DB-E3EB-46C7-8030-9C5D1B0C32F6}" srcOrd="0" destOrd="0" presId="urn:microsoft.com/office/officeart/2008/layout/RadialCluster"/>
    <dgm:cxn modelId="{02969FCF-3C03-4B7F-9955-5C9EF5001D1D}" type="presOf" srcId="{6EE56A5F-5C3B-4595-A19E-E15A2DD34EE1}" destId="{14B96751-5546-4D9D-8BFD-997101D6D12F}" srcOrd="0" destOrd="0" presId="urn:microsoft.com/office/officeart/2008/layout/RadialCluster"/>
    <dgm:cxn modelId="{B108EBD8-B3FA-44AF-9849-4BFE2A396F3F}" srcId="{001642A9-3F66-4975-B264-974E6D997732}" destId="{7B6EE1F5-593E-4528-9DEE-293731FCD1E2}" srcOrd="1" destOrd="0" parTransId="{3479BFF2-C287-4132-AFAA-0819EC146990}" sibTransId="{69C26308-EED7-451A-87F9-E6260D3E2EC1}"/>
    <dgm:cxn modelId="{4D24ACF1-D71A-40D2-9B8F-6948DF2E6E9B}" srcId="{001642A9-3F66-4975-B264-974E6D997732}" destId="{6EE56A5F-5C3B-4595-A19E-E15A2DD34EE1}" srcOrd="4" destOrd="0" parTransId="{439D9003-21A9-4849-8A16-F01134B93251}" sibTransId="{A09570AB-4448-4945-9DF0-10E90607CDF8}"/>
    <dgm:cxn modelId="{8F20FAFE-4991-4AB7-BC42-6B86F18E84FD}" type="presOf" srcId="{439D9003-21A9-4849-8A16-F01134B93251}" destId="{9C1B11FA-E08D-4453-9CE7-1B8E3D244477}" srcOrd="0" destOrd="0" presId="urn:microsoft.com/office/officeart/2008/layout/RadialCluster"/>
    <dgm:cxn modelId="{0FCA7E86-D384-4805-8480-83ABCC41ACB1}" type="presParOf" srcId="{920F4FCE-3AF8-4EBE-8FA4-444024ADD21D}" destId="{B88E799E-A7B0-4B3A-8A87-F8379389DD73}" srcOrd="0" destOrd="0" presId="urn:microsoft.com/office/officeart/2008/layout/RadialCluster"/>
    <dgm:cxn modelId="{8937F130-3310-4BE9-958F-D94DB655F5FE}" type="presParOf" srcId="{B88E799E-A7B0-4B3A-8A87-F8379389DD73}" destId="{62FD03AA-2843-4DE0-8133-736E06834BCE}" srcOrd="0" destOrd="0" presId="urn:microsoft.com/office/officeart/2008/layout/RadialCluster"/>
    <dgm:cxn modelId="{F1FD2AFD-DD20-4115-9EEE-22E096A302F5}" type="presParOf" srcId="{B88E799E-A7B0-4B3A-8A87-F8379389DD73}" destId="{AFD303EA-A81A-4C51-9BCA-E5463ED48951}" srcOrd="1" destOrd="0" presId="urn:microsoft.com/office/officeart/2008/layout/RadialCluster"/>
    <dgm:cxn modelId="{0F192AEA-CBD8-42B0-9572-FE39CD1DE324}" type="presParOf" srcId="{B88E799E-A7B0-4B3A-8A87-F8379389DD73}" destId="{630A5611-A5F7-41AE-88F0-B3F23F7C2BA8}" srcOrd="2" destOrd="0" presId="urn:microsoft.com/office/officeart/2008/layout/RadialCluster"/>
    <dgm:cxn modelId="{FBD4C5DE-BE7D-469E-BB1E-FC165CE25DFC}" type="presParOf" srcId="{B88E799E-A7B0-4B3A-8A87-F8379389DD73}" destId="{0A153D9D-1ADC-462F-AC94-E59C7A8F2708}" srcOrd="3" destOrd="0" presId="urn:microsoft.com/office/officeart/2008/layout/RadialCluster"/>
    <dgm:cxn modelId="{8CE4F4DD-AAF6-461D-ABD4-97AF4ADDEE9F}" type="presParOf" srcId="{B88E799E-A7B0-4B3A-8A87-F8379389DD73}" destId="{FDE499D5-0768-430D-82A7-77B6856F724F}" srcOrd="4" destOrd="0" presId="urn:microsoft.com/office/officeart/2008/layout/RadialCluster"/>
    <dgm:cxn modelId="{FA8600C1-E732-4046-9573-9AB986F2A6F4}" type="presParOf" srcId="{B88E799E-A7B0-4B3A-8A87-F8379389DD73}" destId="{E8703B99-A65B-42E6-A06B-7816ABCF619A}" srcOrd="5" destOrd="0" presId="urn:microsoft.com/office/officeart/2008/layout/RadialCluster"/>
    <dgm:cxn modelId="{F9CE6C5B-BFEE-426E-95B3-0921FE7D723E}" type="presParOf" srcId="{B88E799E-A7B0-4B3A-8A87-F8379389DD73}" destId="{D94FF378-7187-4810-AD30-78632031F411}" srcOrd="6" destOrd="0" presId="urn:microsoft.com/office/officeart/2008/layout/RadialCluster"/>
    <dgm:cxn modelId="{E84B5A8E-5221-4D52-8270-AF5E2958C0D8}" type="presParOf" srcId="{B88E799E-A7B0-4B3A-8A87-F8379389DD73}" destId="{5E1D79EC-A955-493C-94DD-8B2030112ACE}" srcOrd="7" destOrd="0" presId="urn:microsoft.com/office/officeart/2008/layout/RadialCluster"/>
    <dgm:cxn modelId="{BE4CDE5F-5886-4E4B-AA2A-24989D197200}" type="presParOf" srcId="{B88E799E-A7B0-4B3A-8A87-F8379389DD73}" destId="{539C0DAB-3FB9-4572-84DC-F83B1307B999}" srcOrd="8" destOrd="0" presId="urn:microsoft.com/office/officeart/2008/layout/RadialCluster"/>
    <dgm:cxn modelId="{463D222A-E432-43AB-82AC-BFC13FE3490F}" type="presParOf" srcId="{B88E799E-A7B0-4B3A-8A87-F8379389DD73}" destId="{9C1B11FA-E08D-4453-9CE7-1B8E3D244477}" srcOrd="9" destOrd="0" presId="urn:microsoft.com/office/officeart/2008/layout/RadialCluster"/>
    <dgm:cxn modelId="{06A60D4B-E82B-495D-8314-C3557ACEC55E}" type="presParOf" srcId="{B88E799E-A7B0-4B3A-8A87-F8379389DD73}" destId="{14B96751-5546-4D9D-8BFD-997101D6D12F}" srcOrd="10" destOrd="0" presId="urn:microsoft.com/office/officeart/2008/layout/RadialCluster"/>
    <dgm:cxn modelId="{FB45EEFE-BA52-441C-BAB7-E7DE4CAFD9BD}" type="presParOf" srcId="{B88E799E-A7B0-4B3A-8A87-F8379389DD73}" destId="{00AB10E7-DB91-4E8D-8399-8F3DDD93E6E0}" srcOrd="11" destOrd="0" presId="urn:microsoft.com/office/officeart/2008/layout/RadialCluster"/>
    <dgm:cxn modelId="{28220FB7-3632-4F09-97E0-B93C2FD3D98F}" type="presParOf" srcId="{B88E799E-A7B0-4B3A-8A87-F8379389DD73}" destId="{D5D0DC0D-B2F3-45B3-9E22-60BC3D693170}" srcOrd="12" destOrd="0" presId="urn:microsoft.com/office/officeart/2008/layout/RadialCluster"/>
    <dgm:cxn modelId="{F2F575FE-E974-46B2-BAF2-679663ECCC3A}" type="presParOf" srcId="{B88E799E-A7B0-4B3A-8A87-F8379389DD73}" destId="{4D7565AB-7CC5-4AAE-BF48-962891F2B616}" srcOrd="13" destOrd="0" presId="urn:microsoft.com/office/officeart/2008/layout/RadialCluster"/>
    <dgm:cxn modelId="{41713793-8469-4F0B-9C00-4992222F6C6B}" type="presParOf" srcId="{B88E799E-A7B0-4B3A-8A87-F8379389DD73}" destId="{15F929DB-E3EB-46C7-8030-9C5D1B0C32F6}" srcOrd="1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D03AA-2843-4DE0-8133-736E06834BCE}">
      <dsp:nvSpPr>
        <dsp:cNvPr id="0" name=""/>
        <dsp:cNvSpPr/>
      </dsp:nvSpPr>
      <dsp:spPr>
        <a:xfrm>
          <a:off x="3138308" y="1851644"/>
          <a:ext cx="3119614" cy="10998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kern="1200" dirty="0"/>
            <a:t>Next Generation Ecosystem Monitoring </a:t>
          </a:r>
        </a:p>
      </dsp:txBody>
      <dsp:txXfrm>
        <a:off x="3191999" y="1905335"/>
        <a:ext cx="3012232" cy="992482"/>
      </dsp:txXfrm>
    </dsp:sp>
    <dsp:sp modelId="{AFD303EA-A81A-4C51-9BCA-E5463ED48951}">
      <dsp:nvSpPr>
        <dsp:cNvPr id="0" name=""/>
        <dsp:cNvSpPr/>
      </dsp:nvSpPr>
      <dsp:spPr>
        <a:xfrm rot="16200000">
          <a:off x="4226846" y="1380375"/>
          <a:ext cx="942538" cy="0"/>
        </a:xfrm>
        <a:custGeom>
          <a:avLst/>
          <a:gdLst/>
          <a:ahLst/>
          <a:cxnLst/>
          <a:rect l="0" t="0" r="0" b="0"/>
          <a:pathLst>
            <a:path>
              <a:moveTo>
                <a:pt x="0" y="0"/>
              </a:moveTo>
              <a:lnTo>
                <a:pt x="94253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0A5611-A5F7-41AE-88F0-B3F23F7C2BA8}">
      <dsp:nvSpPr>
        <dsp:cNvPr id="0" name=""/>
        <dsp:cNvSpPr/>
      </dsp:nvSpPr>
      <dsp:spPr>
        <a:xfrm>
          <a:off x="3493640" y="112085"/>
          <a:ext cx="2408950" cy="7970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HRF contracted Lower Food Web Monitoring</a:t>
          </a:r>
        </a:p>
      </dsp:txBody>
      <dsp:txXfrm>
        <a:off x="3532547" y="150992"/>
        <a:ext cx="2331136" cy="719206"/>
      </dsp:txXfrm>
    </dsp:sp>
    <dsp:sp modelId="{0A153D9D-1ADC-462F-AC94-E59C7A8F2708}">
      <dsp:nvSpPr>
        <dsp:cNvPr id="0" name=""/>
        <dsp:cNvSpPr/>
      </dsp:nvSpPr>
      <dsp:spPr>
        <a:xfrm rot="19547290">
          <a:off x="5357851" y="1367146"/>
          <a:ext cx="1723413" cy="0"/>
        </a:xfrm>
        <a:custGeom>
          <a:avLst/>
          <a:gdLst/>
          <a:ahLst/>
          <a:cxnLst/>
          <a:rect l="0" t="0" r="0" b="0"/>
          <a:pathLst>
            <a:path>
              <a:moveTo>
                <a:pt x="0" y="0"/>
              </a:moveTo>
              <a:lnTo>
                <a:pt x="172341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E499D5-0768-430D-82A7-77B6856F724F}">
      <dsp:nvSpPr>
        <dsp:cNvPr id="0" name=""/>
        <dsp:cNvSpPr/>
      </dsp:nvSpPr>
      <dsp:spPr>
        <a:xfrm>
          <a:off x="6313813" y="85627"/>
          <a:ext cx="2408950" cy="7970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SBU HRBMP metadata and calibration</a:t>
          </a:r>
        </a:p>
      </dsp:txBody>
      <dsp:txXfrm>
        <a:off x="6352720" y="124534"/>
        <a:ext cx="2331136" cy="719206"/>
      </dsp:txXfrm>
    </dsp:sp>
    <dsp:sp modelId="{E8703B99-A65B-42E6-A06B-7816ABCF619A}">
      <dsp:nvSpPr>
        <dsp:cNvPr id="0" name=""/>
        <dsp:cNvSpPr/>
      </dsp:nvSpPr>
      <dsp:spPr>
        <a:xfrm rot="21168571">
          <a:off x="6256240" y="2178008"/>
          <a:ext cx="427924" cy="0"/>
        </a:xfrm>
        <a:custGeom>
          <a:avLst/>
          <a:gdLst/>
          <a:ahLst/>
          <a:cxnLst/>
          <a:rect l="0" t="0" r="0" b="0"/>
          <a:pathLst>
            <a:path>
              <a:moveTo>
                <a:pt x="0" y="0"/>
              </a:moveTo>
              <a:lnTo>
                <a:pt x="42792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4FF378-7187-4810-AD30-78632031F411}">
      <dsp:nvSpPr>
        <dsp:cNvPr id="0" name=""/>
        <dsp:cNvSpPr/>
      </dsp:nvSpPr>
      <dsp:spPr>
        <a:xfrm>
          <a:off x="6682482" y="1600759"/>
          <a:ext cx="2408950" cy="7970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Data Management Program</a:t>
          </a:r>
        </a:p>
      </dsp:txBody>
      <dsp:txXfrm>
        <a:off x="6721389" y="1639666"/>
        <a:ext cx="2331136" cy="719206"/>
      </dsp:txXfrm>
    </dsp:sp>
    <dsp:sp modelId="{5E1D79EC-A955-493C-94DD-8B2030112ACE}">
      <dsp:nvSpPr>
        <dsp:cNvPr id="0" name=""/>
        <dsp:cNvSpPr/>
      </dsp:nvSpPr>
      <dsp:spPr>
        <a:xfrm rot="2792695">
          <a:off x="5133006" y="3151826"/>
          <a:ext cx="551906" cy="0"/>
        </a:xfrm>
        <a:custGeom>
          <a:avLst/>
          <a:gdLst/>
          <a:ahLst/>
          <a:cxnLst/>
          <a:rect l="0" t="0" r="0" b="0"/>
          <a:pathLst>
            <a:path>
              <a:moveTo>
                <a:pt x="0" y="0"/>
              </a:moveTo>
              <a:lnTo>
                <a:pt x="55190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9C0DAB-3FB9-4572-84DC-F83B1307B999}">
      <dsp:nvSpPr>
        <dsp:cNvPr id="0" name=""/>
        <dsp:cNvSpPr/>
      </dsp:nvSpPr>
      <dsp:spPr>
        <a:xfrm>
          <a:off x="4771860" y="3352144"/>
          <a:ext cx="2408950" cy="7970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i="0" u="none" kern="1200" dirty="0"/>
            <a:t>HR </a:t>
          </a:r>
          <a:r>
            <a:rPr lang="en-US" sz="1800" i="0" kern="1200" dirty="0"/>
            <a:t>Environmental Conditions Observing System (HRECOS)</a:t>
          </a:r>
          <a:endParaRPr lang="en-US" sz="1800" i="0" u="none" kern="1200" dirty="0"/>
        </a:p>
      </dsp:txBody>
      <dsp:txXfrm>
        <a:off x="4810767" y="3391051"/>
        <a:ext cx="2331136" cy="719206"/>
      </dsp:txXfrm>
    </dsp:sp>
    <dsp:sp modelId="{9C1B11FA-E08D-4453-9CE7-1B8E3D244477}">
      <dsp:nvSpPr>
        <dsp:cNvPr id="0" name=""/>
        <dsp:cNvSpPr/>
      </dsp:nvSpPr>
      <dsp:spPr>
        <a:xfrm rot="9470829">
          <a:off x="2834986" y="3051815"/>
          <a:ext cx="532022" cy="0"/>
        </a:xfrm>
        <a:custGeom>
          <a:avLst/>
          <a:gdLst/>
          <a:ahLst/>
          <a:cxnLst/>
          <a:rect l="0" t="0" r="0" b="0"/>
          <a:pathLst>
            <a:path>
              <a:moveTo>
                <a:pt x="0" y="0"/>
              </a:moveTo>
              <a:lnTo>
                <a:pt x="53202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B96751-5546-4D9D-8BFD-997101D6D12F}">
      <dsp:nvSpPr>
        <dsp:cNvPr id="0" name=""/>
        <dsp:cNvSpPr/>
      </dsp:nvSpPr>
      <dsp:spPr>
        <a:xfrm>
          <a:off x="671326" y="3152123"/>
          <a:ext cx="2408950" cy="7970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DEC contracted Fall Juvenile Survey</a:t>
          </a:r>
        </a:p>
      </dsp:txBody>
      <dsp:txXfrm>
        <a:off x="710233" y="3191030"/>
        <a:ext cx="2331136" cy="719206"/>
      </dsp:txXfrm>
    </dsp:sp>
    <dsp:sp modelId="{00AB10E7-DB91-4E8D-8399-8F3DDD93E6E0}">
      <dsp:nvSpPr>
        <dsp:cNvPr id="0" name=""/>
        <dsp:cNvSpPr/>
      </dsp:nvSpPr>
      <dsp:spPr>
        <a:xfrm rot="11531499">
          <a:off x="2752026" y="2023318"/>
          <a:ext cx="390687" cy="0"/>
        </a:xfrm>
        <a:custGeom>
          <a:avLst/>
          <a:gdLst/>
          <a:ahLst/>
          <a:cxnLst/>
          <a:rect l="0" t="0" r="0" b="0"/>
          <a:pathLst>
            <a:path>
              <a:moveTo>
                <a:pt x="0" y="0"/>
              </a:moveTo>
              <a:lnTo>
                <a:pt x="39068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D0DC0D-B2F3-45B3-9E22-60BC3D693170}">
      <dsp:nvSpPr>
        <dsp:cNvPr id="0" name=""/>
        <dsp:cNvSpPr/>
      </dsp:nvSpPr>
      <dsp:spPr>
        <a:xfrm>
          <a:off x="347482" y="1323322"/>
          <a:ext cx="2408950" cy="797020"/>
        </a:xfrm>
        <a:prstGeom prst="round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i="0" u="sng" kern="1200" dirty="0"/>
            <a:t>Focused Research</a:t>
          </a:r>
        </a:p>
      </dsp:txBody>
      <dsp:txXfrm>
        <a:off x="386389" y="1362229"/>
        <a:ext cx="2331136" cy="719206"/>
      </dsp:txXfrm>
    </dsp:sp>
    <dsp:sp modelId="{4D7565AB-7CC5-4AAE-BF48-962891F2B616}">
      <dsp:nvSpPr>
        <dsp:cNvPr id="0" name=""/>
        <dsp:cNvSpPr/>
      </dsp:nvSpPr>
      <dsp:spPr>
        <a:xfrm rot="12856058">
          <a:off x="2302443" y="1361924"/>
          <a:ext cx="1739497" cy="0"/>
        </a:xfrm>
        <a:custGeom>
          <a:avLst/>
          <a:gdLst/>
          <a:ahLst/>
          <a:cxnLst/>
          <a:rect l="0" t="0" r="0" b="0"/>
          <a:pathLst>
            <a:path>
              <a:moveTo>
                <a:pt x="0" y="0"/>
              </a:moveTo>
              <a:lnTo>
                <a:pt x="173949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F929DB-E3EB-46C7-8030-9C5D1B0C32F6}">
      <dsp:nvSpPr>
        <dsp:cNvPr id="0" name=""/>
        <dsp:cNvSpPr/>
      </dsp:nvSpPr>
      <dsp:spPr>
        <a:xfrm>
          <a:off x="664037" y="75183"/>
          <a:ext cx="2408950" cy="797020"/>
        </a:xfrm>
        <a:prstGeom prst="roundRect">
          <a:avLst/>
        </a:prstGeom>
        <a:solidFill>
          <a:srgbClr val="4472C4">
            <a:lumMod val="5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u="sng" kern="1200" dirty="0"/>
            <a:t>DEC Long-term Surveys</a:t>
          </a:r>
        </a:p>
      </dsp:txBody>
      <dsp:txXfrm>
        <a:off x="702944" y="114090"/>
        <a:ext cx="2331136" cy="719206"/>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283A92C8-FEF3-4A60-9061-09BCCE78E062}" type="datetimeFigureOut">
              <a:rPr lang="en-US"/>
              <a:pPr>
                <a:defRPr/>
              </a:pPr>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17099F2D-BCFB-4D5E-8D7A-A8CA7B0E75FE}" type="slidenum">
              <a:rPr lang="en-US"/>
              <a:pPr>
                <a:defRPr/>
              </a:pPr>
              <a:t>‹#›</a:t>
            </a:fld>
            <a:endParaRPr lang="en-US"/>
          </a:p>
        </p:txBody>
      </p:sp>
    </p:spTree>
    <p:extLst>
      <p:ext uri="{BB962C8B-B14F-4D97-AF65-F5344CB8AC3E}">
        <p14:creationId xmlns:p14="http://schemas.microsoft.com/office/powerpoint/2010/main" val="383602930"/>
      </p:ext>
    </p:extLst>
  </p:cSld>
  <p:clrMap bg1="lt1" tx1="dk1" bg2="lt2" tx2="dk2" accent1="accent1" accent2="accent2" accent3="accent3" accent4="accent4" accent5="accent5" accent6="accent6" hlink="hlink" folHlink="folHlink"/>
  <p:notesStyle>
    <a:lvl1pPr algn="l" defTabSz="685800" rtl="0" fontAlgn="base">
      <a:spcBef>
        <a:spcPct val="30000"/>
      </a:spcBef>
      <a:spcAft>
        <a:spcPct val="0"/>
      </a:spcAft>
      <a:defRPr sz="900" kern="1200">
        <a:solidFill>
          <a:schemeClr val="tx1"/>
        </a:solidFill>
        <a:latin typeface="+mn-lt"/>
        <a:ea typeface="+mn-ea"/>
        <a:cs typeface="+mn-cs"/>
      </a:defRPr>
    </a:lvl1pPr>
    <a:lvl2pPr marL="342900" algn="l" defTabSz="685800" rtl="0" fontAlgn="base">
      <a:spcBef>
        <a:spcPct val="30000"/>
      </a:spcBef>
      <a:spcAft>
        <a:spcPct val="0"/>
      </a:spcAft>
      <a:defRPr sz="900" kern="1200">
        <a:solidFill>
          <a:schemeClr val="tx1"/>
        </a:solidFill>
        <a:latin typeface="+mn-lt"/>
        <a:ea typeface="+mn-ea"/>
        <a:cs typeface="+mn-cs"/>
      </a:defRPr>
    </a:lvl2pPr>
    <a:lvl3pPr marL="685800" algn="l" defTabSz="685800" rtl="0" fontAlgn="base">
      <a:spcBef>
        <a:spcPct val="30000"/>
      </a:spcBef>
      <a:spcAft>
        <a:spcPct val="0"/>
      </a:spcAft>
      <a:defRPr sz="900" kern="1200">
        <a:solidFill>
          <a:schemeClr val="tx1"/>
        </a:solidFill>
        <a:latin typeface="+mn-lt"/>
        <a:ea typeface="+mn-ea"/>
        <a:cs typeface="+mn-cs"/>
      </a:defRPr>
    </a:lvl3pPr>
    <a:lvl4pPr marL="1028700" algn="l" defTabSz="685800" rtl="0" fontAlgn="base">
      <a:spcBef>
        <a:spcPct val="30000"/>
      </a:spcBef>
      <a:spcAft>
        <a:spcPct val="0"/>
      </a:spcAft>
      <a:defRPr sz="900" kern="1200">
        <a:solidFill>
          <a:schemeClr val="tx1"/>
        </a:solidFill>
        <a:latin typeface="+mn-lt"/>
        <a:ea typeface="+mn-ea"/>
        <a:cs typeface="+mn-cs"/>
      </a:defRPr>
    </a:lvl4pPr>
    <a:lvl5pPr marL="1371600" algn="l" defTabSz="685800" rtl="0" fontAlgn="base">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2</a:t>
            </a:fld>
            <a:endParaRPr lang="en-US"/>
          </a:p>
        </p:txBody>
      </p:sp>
    </p:spTree>
    <p:extLst>
      <p:ext uri="{BB962C8B-B14F-4D97-AF65-F5344CB8AC3E}">
        <p14:creationId xmlns:p14="http://schemas.microsoft.com/office/powerpoint/2010/main" val="2125808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11</a:t>
            </a:fld>
            <a:endParaRPr lang="en-US"/>
          </a:p>
        </p:txBody>
      </p:sp>
    </p:spTree>
    <p:extLst>
      <p:ext uri="{BB962C8B-B14F-4D97-AF65-F5344CB8AC3E}">
        <p14:creationId xmlns:p14="http://schemas.microsoft.com/office/powerpoint/2010/main" val="1026313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12</a:t>
            </a:fld>
            <a:endParaRPr lang="en-US"/>
          </a:p>
        </p:txBody>
      </p:sp>
    </p:spTree>
    <p:extLst>
      <p:ext uri="{BB962C8B-B14F-4D97-AF65-F5344CB8AC3E}">
        <p14:creationId xmlns:p14="http://schemas.microsoft.com/office/powerpoint/2010/main" val="4054659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13</a:t>
            </a:fld>
            <a:endParaRPr lang="en-US"/>
          </a:p>
        </p:txBody>
      </p:sp>
    </p:spTree>
    <p:extLst>
      <p:ext uri="{BB962C8B-B14F-4D97-AF65-F5344CB8AC3E}">
        <p14:creationId xmlns:p14="http://schemas.microsoft.com/office/powerpoint/2010/main" val="1573308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14</a:t>
            </a:fld>
            <a:endParaRPr lang="en-US"/>
          </a:p>
        </p:txBody>
      </p:sp>
    </p:spTree>
    <p:extLst>
      <p:ext uri="{BB962C8B-B14F-4D97-AF65-F5344CB8AC3E}">
        <p14:creationId xmlns:p14="http://schemas.microsoft.com/office/powerpoint/2010/main" val="3178088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15</a:t>
            </a:fld>
            <a:endParaRPr lang="en-US"/>
          </a:p>
        </p:txBody>
      </p:sp>
    </p:spTree>
    <p:extLst>
      <p:ext uri="{BB962C8B-B14F-4D97-AF65-F5344CB8AC3E}">
        <p14:creationId xmlns:p14="http://schemas.microsoft.com/office/powerpoint/2010/main" val="2403833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16</a:t>
            </a:fld>
            <a:endParaRPr lang="en-US"/>
          </a:p>
        </p:txBody>
      </p:sp>
    </p:spTree>
    <p:extLst>
      <p:ext uri="{BB962C8B-B14F-4D97-AF65-F5344CB8AC3E}">
        <p14:creationId xmlns:p14="http://schemas.microsoft.com/office/powerpoint/2010/main" val="402198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17</a:t>
            </a:fld>
            <a:endParaRPr lang="en-US"/>
          </a:p>
        </p:txBody>
      </p:sp>
    </p:spTree>
    <p:extLst>
      <p:ext uri="{BB962C8B-B14F-4D97-AF65-F5344CB8AC3E}">
        <p14:creationId xmlns:p14="http://schemas.microsoft.com/office/powerpoint/2010/main" val="257721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20</a:t>
            </a:fld>
            <a:endParaRPr lang="en-US"/>
          </a:p>
        </p:txBody>
      </p:sp>
    </p:spTree>
    <p:extLst>
      <p:ext uri="{BB962C8B-B14F-4D97-AF65-F5344CB8AC3E}">
        <p14:creationId xmlns:p14="http://schemas.microsoft.com/office/powerpoint/2010/main" val="2620186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21</a:t>
            </a:fld>
            <a:endParaRPr lang="en-US"/>
          </a:p>
        </p:txBody>
      </p:sp>
    </p:spTree>
    <p:extLst>
      <p:ext uri="{BB962C8B-B14F-4D97-AF65-F5344CB8AC3E}">
        <p14:creationId xmlns:p14="http://schemas.microsoft.com/office/powerpoint/2010/main" val="3342662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22</a:t>
            </a:fld>
            <a:endParaRPr lang="en-US"/>
          </a:p>
        </p:txBody>
      </p:sp>
    </p:spTree>
    <p:extLst>
      <p:ext uri="{BB962C8B-B14F-4D97-AF65-F5344CB8AC3E}">
        <p14:creationId xmlns:p14="http://schemas.microsoft.com/office/powerpoint/2010/main" val="1182990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E23D212-763D-4F21-9429-768B4362C7DA}" type="slidenum">
              <a:rPr lang="en-US" smtClean="0"/>
              <a:pPr>
                <a:defRPr/>
              </a:pPr>
              <a:t>3</a:t>
            </a:fld>
            <a:endParaRPr lang="en-US"/>
          </a:p>
        </p:txBody>
      </p:sp>
    </p:spTree>
    <p:extLst>
      <p:ext uri="{BB962C8B-B14F-4D97-AF65-F5344CB8AC3E}">
        <p14:creationId xmlns:p14="http://schemas.microsoft.com/office/powerpoint/2010/main" val="2925377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23</a:t>
            </a:fld>
            <a:endParaRPr lang="en-US"/>
          </a:p>
        </p:txBody>
      </p:sp>
    </p:spTree>
    <p:extLst>
      <p:ext uri="{BB962C8B-B14F-4D97-AF65-F5344CB8AC3E}">
        <p14:creationId xmlns:p14="http://schemas.microsoft.com/office/powerpoint/2010/main" val="2665829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24</a:t>
            </a:fld>
            <a:endParaRPr lang="en-US"/>
          </a:p>
        </p:txBody>
      </p:sp>
    </p:spTree>
    <p:extLst>
      <p:ext uri="{BB962C8B-B14F-4D97-AF65-F5344CB8AC3E}">
        <p14:creationId xmlns:p14="http://schemas.microsoft.com/office/powerpoint/2010/main" val="775822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27</a:t>
            </a:fld>
            <a:endParaRPr lang="en-US"/>
          </a:p>
        </p:txBody>
      </p:sp>
    </p:spTree>
    <p:extLst>
      <p:ext uri="{BB962C8B-B14F-4D97-AF65-F5344CB8AC3E}">
        <p14:creationId xmlns:p14="http://schemas.microsoft.com/office/powerpoint/2010/main" val="3568309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28</a:t>
            </a:fld>
            <a:endParaRPr lang="en-US"/>
          </a:p>
        </p:txBody>
      </p:sp>
    </p:spTree>
    <p:extLst>
      <p:ext uri="{BB962C8B-B14F-4D97-AF65-F5344CB8AC3E}">
        <p14:creationId xmlns:p14="http://schemas.microsoft.com/office/powerpoint/2010/main" val="1498283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4</a:t>
            </a:fld>
            <a:endParaRPr lang="en-US"/>
          </a:p>
        </p:txBody>
      </p:sp>
    </p:spTree>
    <p:extLst>
      <p:ext uri="{BB962C8B-B14F-4D97-AF65-F5344CB8AC3E}">
        <p14:creationId xmlns:p14="http://schemas.microsoft.com/office/powerpoint/2010/main" val="3986289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5</a:t>
            </a:fld>
            <a:endParaRPr lang="en-US"/>
          </a:p>
        </p:txBody>
      </p:sp>
    </p:spTree>
    <p:extLst>
      <p:ext uri="{BB962C8B-B14F-4D97-AF65-F5344CB8AC3E}">
        <p14:creationId xmlns:p14="http://schemas.microsoft.com/office/powerpoint/2010/main" val="2396022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6</a:t>
            </a:fld>
            <a:endParaRPr lang="en-US"/>
          </a:p>
        </p:txBody>
      </p:sp>
    </p:spTree>
    <p:extLst>
      <p:ext uri="{BB962C8B-B14F-4D97-AF65-F5344CB8AC3E}">
        <p14:creationId xmlns:p14="http://schemas.microsoft.com/office/powerpoint/2010/main" val="1294482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7</a:t>
            </a:fld>
            <a:endParaRPr lang="en-US"/>
          </a:p>
        </p:txBody>
      </p:sp>
    </p:spTree>
    <p:extLst>
      <p:ext uri="{BB962C8B-B14F-4D97-AF65-F5344CB8AC3E}">
        <p14:creationId xmlns:p14="http://schemas.microsoft.com/office/powerpoint/2010/main" val="147446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8</a:t>
            </a:fld>
            <a:endParaRPr lang="en-US"/>
          </a:p>
        </p:txBody>
      </p:sp>
    </p:spTree>
    <p:extLst>
      <p:ext uri="{BB962C8B-B14F-4D97-AF65-F5344CB8AC3E}">
        <p14:creationId xmlns:p14="http://schemas.microsoft.com/office/powerpoint/2010/main" val="4283464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9</a:t>
            </a:fld>
            <a:endParaRPr lang="en-US"/>
          </a:p>
        </p:txBody>
      </p:sp>
    </p:spTree>
    <p:extLst>
      <p:ext uri="{BB962C8B-B14F-4D97-AF65-F5344CB8AC3E}">
        <p14:creationId xmlns:p14="http://schemas.microsoft.com/office/powerpoint/2010/main" val="1456342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099F2D-BCFB-4D5E-8D7A-A8CA7B0E75FE}" type="slidenum">
              <a:rPr lang="en-US" smtClean="0"/>
              <a:pPr>
                <a:defRPr/>
              </a:pPr>
              <a:t>10</a:t>
            </a:fld>
            <a:endParaRPr lang="en-US"/>
          </a:p>
        </p:txBody>
      </p:sp>
    </p:spTree>
    <p:extLst>
      <p:ext uri="{BB962C8B-B14F-4D97-AF65-F5344CB8AC3E}">
        <p14:creationId xmlns:p14="http://schemas.microsoft.com/office/powerpoint/2010/main" val="3156723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p:nvSpPr>
        <p:spPr>
          <a:xfrm>
            <a:off x="0" y="0"/>
            <a:ext cx="9144000" cy="137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5" name="Rectangle 4"/>
          <p:cNvSpPr/>
          <p:nvPr/>
        </p:nvSpPr>
        <p:spPr>
          <a:xfrm>
            <a:off x="0" y="0"/>
            <a:ext cx="9144000" cy="371475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Rectangle 5"/>
          <p:cNvSpPr/>
          <p:nvPr/>
        </p:nvSpPr>
        <p:spPr>
          <a:xfrm rot="10800000" flipV="1">
            <a:off x="0" y="3790950"/>
            <a:ext cx="91440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38328" tIns="201168" rIns="0" bIns="274320"/>
          <a:lstStyle/>
          <a:p>
            <a:pPr marL="215504" eaLnBrk="1" fontAlgn="auto" hangingPunct="1">
              <a:spcBef>
                <a:spcPts val="0"/>
              </a:spcBef>
              <a:spcAft>
                <a:spcPts val="0"/>
              </a:spcAft>
              <a:tabLst>
                <a:tab pos="8788004" algn="r"/>
              </a:tabLst>
              <a:defRPr/>
            </a:pPr>
            <a:endParaRPr lang="en-US" sz="1400" b="1">
              <a:solidFill>
                <a:srgbClr val="002D73"/>
              </a:solidFill>
              <a:latin typeface="Arial" panose="020B0604020202020204" pitchFamily="34" charset="0"/>
              <a:cs typeface="Arial" panose="020B0604020202020204" pitchFamily="34" charset="0"/>
            </a:endParaRPr>
          </a:p>
        </p:txBody>
      </p:sp>
      <p:sp>
        <p:nvSpPr>
          <p:cNvPr id="7" name="Rectangle 6"/>
          <p:cNvSpPr/>
          <p:nvPr/>
        </p:nvSpPr>
        <p:spPr>
          <a:xfrm>
            <a:off x="0" y="3714750"/>
            <a:ext cx="9144000" cy="76200"/>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8" name="Picture 1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223838"/>
            <a:ext cx="3867150"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377386"/>
            <a:ext cx="8401050" cy="1106257"/>
          </a:xfrm>
        </p:spPr>
        <p:txBody>
          <a:bodyPr anchor="b">
            <a:normAutofit/>
          </a:bodyPr>
          <a:lstStyle>
            <a:lvl1pPr algn="l">
              <a:defRPr sz="4000">
                <a:solidFill>
                  <a:schemeClr val="bg1">
                    <a:lumMod val="95000"/>
                  </a:schemeClr>
                </a:solidFill>
              </a:defRPr>
            </a:lvl1pPr>
          </a:lstStyle>
          <a:p>
            <a:r>
              <a:rPr lang="en-US"/>
              <a:t>Click to edit Master title style</a:t>
            </a:r>
          </a:p>
        </p:txBody>
      </p:sp>
      <p:sp>
        <p:nvSpPr>
          <p:cNvPr id="3" name="Subtitle 2"/>
          <p:cNvSpPr>
            <a:spLocks noGrp="1"/>
          </p:cNvSpPr>
          <p:nvPr>
            <p:ph type="subTitle" idx="1"/>
          </p:nvPr>
        </p:nvSpPr>
        <p:spPr>
          <a:xfrm>
            <a:off x="457200" y="2628337"/>
            <a:ext cx="8401050" cy="911087"/>
          </a:xfrm>
        </p:spPr>
        <p:txBody>
          <a:bodyPr>
            <a:normAutofit/>
          </a:bodyPr>
          <a:lstStyle>
            <a:lvl1pPr marL="0" indent="0" algn="l">
              <a:buNone/>
              <a:defRPr sz="2800" b="1">
                <a:solidFill>
                  <a:schemeClr val="bg1">
                    <a:lumMod val="9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091267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786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5" name="Rectangle 4"/>
          <p:cNvSpPr/>
          <p:nvPr/>
        </p:nvSpPr>
        <p:spPr>
          <a:xfrm rot="10800000" flipV="1">
            <a:off x="0" y="115888"/>
            <a:ext cx="9144000" cy="220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 rIns="274320" anchor="ctr"/>
          <a:lstStyle/>
          <a:p>
            <a:pPr marL="215504" eaLnBrk="1" fontAlgn="auto" hangingPunct="1">
              <a:spcBef>
                <a:spcPts val="0"/>
              </a:spcBef>
              <a:spcAft>
                <a:spcPts val="0"/>
              </a:spcAft>
              <a:tabLst>
                <a:tab pos="8750300" algn="r"/>
              </a:tabLst>
              <a:defRPr/>
            </a:pPr>
            <a:r>
              <a:rPr lang="en-US" sz="1200" b="1">
                <a:solidFill>
                  <a:srgbClr val="002D73"/>
                </a:solidFill>
                <a:latin typeface="Arial" panose="020B0604020202020204" pitchFamily="34" charset="0"/>
                <a:cs typeface="Arial" panose="020B0604020202020204" pitchFamily="34" charset="0"/>
              </a:rPr>
              <a:t>	</a:t>
            </a:r>
            <a:fld id="{75E4A99A-5B1B-43D1-B480-7A974ECC6FF6}" type="slidenum">
              <a:rPr lang="en-US" sz="1200" b="1">
                <a:solidFill>
                  <a:srgbClr val="002D73"/>
                </a:solidFill>
                <a:latin typeface="Arial" panose="020B0604020202020204" pitchFamily="34" charset="0"/>
                <a:cs typeface="Arial" panose="020B0604020202020204" pitchFamily="34" charset="0"/>
              </a:rPr>
              <a:pPr marL="215504" eaLnBrk="1" fontAlgn="auto" hangingPunct="1">
                <a:spcBef>
                  <a:spcPts val="0"/>
                </a:spcBef>
                <a:spcAft>
                  <a:spcPts val="0"/>
                </a:spcAft>
                <a:tabLst>
                  <a:tab pos="8750300" algn="r"/>
                </a:tabLst>
                <a:defRPr/>
              </a:pPr>
              <a:t>‹#›</a:t>
            </a:fld>
            <a:endParaRPr lang="en-US" sz="1200" b="1">
              <a:solidFill>
                <a:srgbClr val="002D73"/>
              </a:solidFill>
              <a:latin typeface="Arial" panose="020B0604020202020204" pitchFamily="34" charset="0"/>
              <a:cs typeface="Arial" panose="020B0604020202020204" pitchFamily="34" charset="0"/>
            </a:endParaRPr>
          </a:p>
        </p:txBody>
      </p:sp>
      <p:sp>
        <p:nvSpPr>
          <p:cNvPr id="6" name="Rectangle 5"/>
          <p:cNvSpPr/>
          <p:nvPr/>
        </p:nvSpPr>
        <p:spPr>
          <a:xfrm>
            <a:off x="0" y="1539875"/>
            <a:ext cx="5334000" cy="82550"/>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7" name="Picture 1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80238" y="4443413"/>
            <a:ext cx="184308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 y="1621847"/>
            <a:ext cx="5334000" cy="2702503"/>
          </a:xfrm>
          <a:solidFill>
            <a:srgbClr val="002D73"/>
          </a:solidFill>
        </p:spPr>
        <p:txBody>
          <a:bodyPr lIns="512064" tIns="228600" rIns="365760" anchor="t">
            <a:normAutofit/>
          </a:bodyPr>
          <a:lstStyle>
            <a:lvl1pPr>
              <a:lnSpc>
                <a:spcPct val="100000"/>
              </a:lnSpc>
              <a:defRPr sz="4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25780" y="3291840"/>
            <a:ext cx="4511040" cy="891540"/>
          </a:xfrm>
        </p:spPr>
        <p:txBody>
          <a:bodyPr>
            <a:normAutofit/>
          </a:bodyPr>
          <a:lstStyle>
            <a:lvl1pPr marL="0" indent="0">
              <a:buNone/>
              <a:defRPr sz="28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52837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7650" y="508792"/>
            <a:ext cx="8610600" cy="919669"/>
          </a:xfrm>
        </p:spPr>
        <p:txBody>
          <a:bodyPr/>
          <a:lstStyle/>
          <a:p>
            <a:r>
              <a:rPr lang="en-US"/>
              <a:t>Click to edit Master title style</a:t>
            </a:r>
          </a:p>
        </p:txBody>
      </p:sp>
      <p:sp>
        <p:nvSpPr>
          <p:cNvPr id="3" name="Content Placeholder 2"/>
          <p:cNvSpPr>
            <a:spLocks noGrp="1"/>
          </p:cNvSpPr>
          <p:nvPr>
            <p:ph sz="half" idx="1"/>
          </p:nvPr>
        </p:nvSpPr>
        <p:spPr>
          <a:xfrm>
            <a:off x="247650" y="1428461"/>
            <a:ext cx="4167188" cy="3422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9901" y="1428461"/>
            <a:ext cx="4138349" cy="3422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48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7650" y="508793"/>
            <a:ext cx="8610600" cy="919668"/>
          </a:xfrm>
        </p:spPr>
        <p:txBody>
          <a:bodyPr/>
          <a:lstStyle/>
          <a:p>
            <a:r>
              <a:rPr lang="en-US"/>
              <a:t>Click to edit Master title style</a:t>
            </a:r>
          </a:p>
        </p:txBody>
      </p:sp>
      <p:sp>
        <p:nvSpPr>
          <p:cNvPr id="3" name="Text Placeholder 2"/>
          <p:cNvSpPr>
            <a:spLocks noGrp="1"/>
          </p:cNvSpPr>
          <p:nvPr>
            <p:ph type="body" idx="1"/>
          </p:nvPr>
        </p:nvSpPr>
        <p:spPr>
          <a:xfrm>
            <a:off x="247650" y="1428461"/>
            <a:ext cx="4035715" cy="617934"/>
          </a:xfrm>
        </p:spPr>
        <p:txBody>
          <a:bodyPr anchor="ctr">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47650" y="2144027"/>
            <a:ext cx="4035715" cy="2634850"/>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15906" y="1428461"/>
            <a:ext cx="4042345" cy="617934"/>
          </a:xfrm>
        </p:spPr>
        <p:txBody>
          <a:bodyPr anchor="ctr">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15906" y="2144027"/>
            <a:ext cx="4042344" cy="2634850"/>
          </a:xfrm>
        </p:spPr>
        <p:txBody>
          <a:bodyPr>
            <a:normAutofit/>
          </a:bodyPr>
          <a:lstStyle>
            <a:lvl1pPr>
              <a:spcAft>
                <a:spcPts val="300"/>
              </a:spcAft>
              <a:defRPr sz="1800"/>
            </a:lvl1pPr>
            <a:lvl2pPr>
              <a:spcAft>
                <a:spcPts val="300"/>
              </a:spcAft>
              <a:defRPr sz="1800"/>
            </a:lvl2pPr>
            <a:lvl3pPr>
              <a:spcAft>
                <a:spcPts val="300"/>
              </a:spcAft>
              <a:defRPr sz="1800"/>
            </a:lvl3pPr>
            <a:lvl4pPr>
              <a:spcAft>
                <a:spcPts val="300"/>
              </a:spcAft>
              <a:defRPr sz="1800"/>
            </a:lvl4pPr>
            <a:lvl5pPr>
              <a:spcAft>
                <a:spcPts val="3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230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7650" y="508791"/>
            <a:ext cx="8610600" cy="919960"/>
          </a:xfrm>
        </p:spPr>
        <p:txBody>
          <a:bodyPr/>
          <a:lstStyle/>
          <a:p>
            <a:r>
              <a:rPr lang="en-US"/>
              <a:t>Click to edit Master title style</a:t>
            </a:r>
          </a:p>
        </p:txBody>
      </p:sp>
    </p:spTree>
    <p:extLst>
      <p:ext uri="{BB962C8B-B14F-4D97-AF65-F5344CB8AC3E}">
        <p14:creationId xmlns:p14="http://schemas.microsoft.com/office/powerpoint/2010/main" val="1429324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575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Rectangle 24"/>
          <p:cNvSpPr/>
          <p:nvPr/>
        </p:nvSpPr>
        <p:spPr>
          <a:xfrm>
            <a:off x="0" y="0"/>
            <a:ext cx="9144000" cy="51435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chemeClr val="bg1"/>
              </a:solidFill>
            </a:endParaRPr>
          </a:p>
        </p:txBody>
      </p:sp>
      <p:sp>
        <p:nvSpPr>
          <p:cNvPr id="10" name="Rectangle 9"/>
          <p:cNvSpPr/>
          <p:nvPr/>
        </p:nvSpPr>
        <p:spPr>
          <a:xfrm rot="10800000" flipV="1">
            <a:off x="0" y="60325"/>
            <a:ext cx="9144000" cy="30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 tIns="82296" rIns="274320" bIns="54864" anchor="ctr"/>
          <a:lstStyle/>
          <a:p>
            <a:pPr marL="215504" eaLnBrk="1" fontAlgn="auto" hangingPunct="1">
              <a:spcBef>
                <a:spcPts val="0"/>
              </a:spcBef>
              <a:spcAft>
                <a:spcPts val="0"/>
              </a:spcAft>
              <a:tabLst>
                <a:tab pos="8750300" algn="r"/>
              </a:tabLst>
              <a:defRPr/>
            </a:pPr>
            <a:r>
              <a:rPr lang="en-US" sz="1200" b="1">
                <a:solidFill>
                  <a:srgbClr val="002D73"/>
                </a:solidFill>
                <a:latin typeface="Arial" panose="020B0604020202020204" pitchFamily="34" charset="0"/>
                <a:cs typeface="Arial" panose="020B0604020202020204" pitchFamily="34" charset="0"/>
              </a:rPr>
              <a:t>	</a:t>
            </a:r>
            <a:fld id="{9B40FFEE-D944-4D4F-AC26-30B0E10FA142}" type="slidenum">
              <a:rPr lang="en-US" sz="1200" b="1">
                <a:solidFill>
                  <a:srgbClr val="002D73"/>
                </a:solidFill>
                <a:latin typeface="Arial" panose="020B0604020202020204" pitchFamily="34" charset="0"/>
                <a:cs typeface="Arial" panose="020B0604020202020204" pitchFamily="34" charset="0"/>
              </a:rPr>
              <a:pPr marL="215504" eaLnBrk="1" fontAlgn="auto" hangingPunct="1">
                <a:spcBef>
                  <a:spcPts val="0"/>
                </a:spcBef>
                <a:spcAft>
                  <a:spcPts val="0"/>
                </a:spcAft>
                <a:tabLst>
                  <a:tab pos="8750300" algn="r"/>
                </a:tabLst>
                <a:defRPr/>
              </a:pPr>
              <a:t>‹#›</a:t>
            </a:fld>
            <a:endParaRPr lang="en-US" sz="1200" b="1">
              <a:solidFill>
                <a:srgbClr val="002D73"/>
              </a:solidFill>
              <a:latin typeface="Arial" panose="020B0604020202020204" pitchFamily="34" charset="0"/>
              <a:cs typeface="Arial" panose="020B0604020202020204" pitchFamily="34" charset="0"/>
            </a:endParaRPr>
          </a:p>
        </p:txBody>
      </p:sp>
      <p:sp>
        <p:nvSpPr>
          <p:cNvPr id="1028" name="Title Placeholder 1"/>
          <p:cNvSpPr>
            <a:spLocks noGrp="1"/>
          </p:cNvSpPr>
          <p:nvPr>
            <p:ph type="title"/>
          </p:nvPr>
        </p:nvSpPr>
        <p:spPr bwMode="auto">
          <a:xfrm>
            <a:off x="247650" y="508000"/>
            <a:ext cx="86106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247650" y="1428750"/>
            <a:ext cx="86106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0" y="0"/>
            <a:ext cx="9144000" cy="60325"/>
          </a:xfrm>
          <a:prstGeom prst="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pic>
        <p:nvPicPr>
          <p:cNvPr id="1031" name="Picture 10"/>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978650" y="4443413"/>
            <a:ext cx="18446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3" r:id="rId1"/>
    <p:sldLayoutId id="2147483658" r:id="rId2"/>
    <p:sldLayoutId id="2147483664" r:id="rId3"/>
    <p:sldLayoutId id="2147483659" r:id="rId4"/>
    <p:sldLayoutId id="2147483660" r:id="rId5"/>
    <p:sldLayoutId id="2147483661" r:id="rId6"/>
    <p:sldLayoutId id="2147483662" r:id="rId7"/>
  </p:sldLayoutIdLst>
  <p:txStyles>
    <p:title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p:titleStyle>
    <p:bodyStyle>
      <a:lvl1pPr algn="l" defTabSz="685800" rtl="0" eaLnBrk="1" fontAlgn="base" hangingPunct="1">
        <a:spcBef>
          <a:spcPct val="0"/>
        </a:spcBef>
        <a:spcAft>
          <a:spcPts val="600"/>
        </a:spcAft>
        <a:defRPr sz="2400" kern="1200">
          <a:solidFill>
            <a:schemeClr val="bg1"/>
          </a:solidFill>
          <a:latin typeface="Arial" panose="020B0604020202020204" pitchFamily="34" charset="0"/>
          <a:ea typeface="+mn-ea"/>
          <a:cs typeface="Arial" panose="020B0604020202020204" pitchFamily="34" charset="0"/>
        </a:defRPr>
      </a:lvl1pPr>
      <a:lvl2pPr marL="171450" indent="-171450" algn="l" defTabSz="685800" rtl="0" eaLnBrk="1" fontAlgn="base" hangingPunct="1">
        <a:spcBef>
          <a:spcPct val="0"/>
        </a:spcBef>
        <a:spcAft>
          <a:spcPts val="600"/>
        </a:spcAft>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342900" indent="-171450" algn="l" defTabSz="685800" rtl="0" eaLnBrk="1" fontAlgn="base" hangingPunct="1">
        <a:spcBef>
          <a:spcPct val="0"/>
        </a:spcBef>
        <a:spcAft>
          <a:spcPts val="600"/>
        </a:spcAft>
        <a:buFont typeface="Wingdings" panose="05000000000000000000" pitchFamily="2" charset="2"/>
        <a:buChar char="§"/>
        <a:defRPr sz="2400" kern="1200">
          <a:solidFill>
            <a:schemeClr val="bg1"/>
          </a:solidFill>
          <a:latin typeface="Arial" panose="020B0604020202020204" pitchFamily="34" charset="0"/>
          <a:ea typeface="+mn-ea"/>
          <a:cs typeface="Arial" panose="020B0604020202020204" pitchFamily="34" charset="0"/>
        </a:defRPr>
      </a:lvl3pPr>
      <a:lvl4pPr marL="473075" indent="-128588" algn="l" defTabSz="685800" rtl="0" eaLnBrk="1" fontAlgn="base" hangingPunct="1">
        <a:spcBef>
          <a:spcPct val="0"/>
        </a:spcBef>
        <a:spcAft>
          <a:spcPts val="600"/>
        </a:spcAft>
        <a:buSzPct val="75000"/>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4pPr>
      <a:lvl5pPr marL="600075" indent="-128588" algn="l" defTabSz="685800" rtl="0" eaLnBrk="1" fontAlgn="base" hangingPunct="1">
        <a:spcBef>
          <a:spcPct val="0"/>
        </a:spcBef>
        <a:spcAft>
          <a:spcPts val="600"/>
        </a:spcAft>
        <a:buSzPct val="75000"/>
        <a:buFont typeface="Wingdings" panose="05000000000000000000" pitchFamily="2" charset="2"/>
        <a:buChar char="§"/>
        <a:defRPr sz="240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C2EE0-84C4-4803-833C-B822BE5BA4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985932"/>
            <a:ext cx="9144000" cy="2377281"/>
          </a:xfrm>
          <a:prstGeom prst="rect">
            <a:avLst/>
          </a:prstGeom>
        </p:spPr>
      </p:pic>
      <p:pic>
        <p:nvPicPr>
          <p:cNvPr id="11" name="Picture 10">
            <a:extLst>
              <a:ext uri="{FF2B5EF4-FFF2-40B4-BE49-F238E27FC236}">
                <a16:creationId xmlns:a16="http://schemas.microsoft.com/office/drawing/2014/main" id="{FD717B1E-F3B6-4B57-B364-CA38DBF89A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476375"/>
            <a:ext cx="9144000" cy="3667125"/>
          </a:xfrm>
          <a:prstGeom prst="rect">
            <a:avLst/>
          </a:prstGeom>
        </p:spPr>
      </p:pic>
      <p:sp>
        <p:nvSpPr>
          <p:cNvPr id="3" name="Subtitle 2"/>
          <p:cNvSpPr>
            <a:spLocks noGrp="1"/>
          </p:cNvSpPr>
          <p:nvPr>
            <p:ph type="subTitle" idx="1"/>
          </p:nvPr>
        </p:nvSpPr>
        <p:spPr>
          <a:xfrm>
            <a:off x="3096680" y="3193247"/>
            <a:ext cx="2950639" cy="911225"/>
          </a:xfrm>
        </p:spPr>
        <p:txBody>
          <a:bodyPr rtlCol="0">
            <a:normAutofit fontScale="92500" lnSpcReduction="10000"/>
          </a:bodyPr>
          <a:lstStyle/>
          <a:p>
            <a:pPr algn="ctr" fontAlgn="auto">
              <a:lnSpc>
                <a:spcPct val="120000"/>
              </a:lnSpc>
              <a:spcBef>
                <a:spcPts val="0"/>
              </a:spcBef>
              <a:spcAft>
                <a:spcPts val="0"/>
              </a:spcAft>
              <a:defRPr/>
            </a:pPr>
            <a:r>
              <a:rPr lang="en-US" sz="1400" dirty="0">
                <a:solidFill>
                  <a:srgbClr val="002D73"/>
                </a:solidFill>
              </a:rPr>
              <a:t>Hudson River Fisheries Unit</a:t>
            </a:r>
          </a:p>
          <a:p>
            <a:pPr algn="ctr" fontAlgn="auto">
              <a:lnSpc>
                <a:spcPct val="120000"/>
              </a:lnSpc>
              <a:spcBef>
                <a:spcPts val="0"/>
              </a:spcBef>
              <a:spcAft>
                <a:spcPts val="0"/>
              </a:spcAft>
              <a:defRPr/>
            </a:pPr>
            <a:r>
              <a:rPr lang="en-US" sz="1400" dirty="0">
                <a:solidFill>
                  <a:srgbClr val="002D73"/>
                </a:solidFill>
              </a:rPr>
              <a:t>Cornell University</a:t>
            </a:r>
          </a:p>
          <a:p>
            <a:pPr algn="ctr" fontAlgn="auto">
              <a:lnSpc>
                <a:spcPct val="120000"/>
              </a:lnSpc>
              <a:spcBef>
                <a:spcPts val="0"/>
              </a:spcBef>
              <a:spcAft>
                <a:spcPts val="0"/>
              </a:spcAft>
              <a:defRPr/>
            </a:pPr>
            <a:r>
              <a:rPr lang="en-US" sz="1400" dirty="0">
                <a:solidFill>
                  <a:srgbClr val="002D73"/>
                </a:solidFill>
              </a:rPr>
              <a:t>Hudson River Programs</a:t>
            </a:r>
          </a:p>
          <a:p>
            <a:pPr algn="ctr" fontAlgn="auto">
              <a:lnSpc>
                <a:spcPct val="120000"/>
              </a:lnSpc>
              <a:spcBef>
                <a:spcPts val="0"/>
              </a:spcBef>
              <a:spcAft>
                <a:spcPts val="0"/>
              </a:spcAft>
              <a:defRPr/>
            </a:pPr>
            <a:r>
              <a:rPr lang="en-US" sz="1400" dirty="0">
                <a:solidFill>
                  <a:srgbClr val="002D73"/>
                </a:solidFill>
              </a:rPr>
              <a:t>Division of Marine Resources </a:t>
            </a:r>
          </a:p>
        </p:txBody>
      </p:sp>
      <p:sp>
        <p:nvSpPr>
          <p:cNvPr id="4" name="Rectangle 3"/>
          <p:cNvSpPr/>
          <p:nvPr/>
        </p:nvSpPr>
        <p:spPr>
          <a:xfrm rot="10800000" flipV="1">
            <a:off x="-133351" y="4363213"/>
            <a:ext cx="8210549" cy="485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38328" tIns="201168" rIns="0" bIns="274320"/>
          <a:lstStyle/>
          <a:p>
            <a:pPr marL="215504" eaLnBrk="1" fontAlgn="auto" hangingPunct="1">
              <a:spcBef>
                <a:spcPts val="0"/>
              </a:spcBef>
              <a:spcAft>
                <a:spcPts val="0"/>
              </a:spcAft>
              <a:tabLst>
                <a:tab pos="8788004" algn="r"/>
              </a:tabLst>
              <a:defRPr/>
            </a:pPr>
            <a:r>
              <a:rPr lang="en-US" sz="1400" b="1" dirty="0">
                <a:solidFill>
                  <a:srgbClr val="002D73"/>
                </a:solidFill>
                <a:latin typeface="Arial" panose="020B0604020202020204" pitchFamily="34" charset="0"/>
                <a:cs typeface="Arial" panose="020B0604020202020204" pitchFamily="34" charset="0"/>
              </a:rPr>
              <a:t>HRES </a:t>
            </a:r>
          </a:p>
          <a:p>
            <a:pPr marL="215504" eaLnBrk="1" fontAlgn="auto" hangingPunct="1">
              <a:spcBef>
                <a:spcPts val="0"/>
              </a:spcBef>
              <a:spcAft>
                <a:spcPts val="0"/>
              </a:spcAft>
              <a:tabLst>
                <a:tab pos="8788004" algn="r"/>
              </a:tabLst>
              <a:defRPr/>
            </a:pPr>
            <a:r>
              <a:rPr lang="en-US" sz="1400" b="1" dirty="0">
                <a:solidFill>
                  <a:srgbClr val="002D73"/>
                </a:solidFill>
                <a:latin typeface="Arial" panose="020B0604020202020204" pitchFamily="34" charset="0"/>
                <a:cs typeface="Arial" panose="020B0604020202020204" pitchFamily="34" charset="0"/>
              </a:rPr>
              <a:t>Oct 8, 2024</a:t>
            </a:r>
          </a:p>
        </p:txBody>
      </p:sp>
      <p:sp>
        <p:nvSpPr>
          <p:cNvPr id="5" name="TextBox 4">
            <a:extLst>
              <a:ext uri="{FF2B5EF4-FFF2-40B4-BE49-F238E27FC236}">
                <a16:creationId xmlns:a16="http://schemas.microsoft.com/office/drawing/2014/main" id="{3D4C576F-45FC-4605-A232-F16887C3F8C1}"/>
              </a:ext>
            </a:extLst>
          </p:cNvPr>
          <p:cNvSpPr txBox="1"/>
          <p:nvPr/>
        </p:nvSpPr>
        <p:spPr>
          <a:xfrm>
            <a:off x="238124" y="1703944"/>
            <a:ext cx="866775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noAutofit/>
          </a:bodyPr>
          <a:lstStyle>
            <a:lvl1pPr eaLnBrk="1" fontAlgn="auto" hangingPunct="1">
              <a:lnSpc>
                <a:spcPct val="90000"/>
              </a:lnSpc>
              <a:spcAft>
                <a:spcPts val="0"/>
              </a:spcAft>
              <a:defRPr sz="2400" b="1">
                <a:solidFill>
                  <a:schemeClr val="bg1">
                    <a:lumMod val="95000"/>
                  </a:schemeClr>
                </a:solidFill>
                <a:latin typeface="Arial" panose="020B0604020202020204" pitchFamily="34" charset="0"/>
                <a:ea typeface="+mj-ea"/>
                <a:cs typeface="Arial" panose="020B0604020202020204" pitchFamily="34" charset="0"/>
              </a:defRPr>
            </a:lvl1pPr>
            <a:lvl2pPr eaLnBrk="1" hangingPunct="1">
              <a:lnSpc>
                <a:spcPct val="90000"/>
              </a:lnSpc>
              <a:defRPr sz="3200" b="1">
                <a:solidFill>
                  <a:schemeClr val="bg1"/>
                </a:solidFill>
                <a:latin typeface="Arial" panose="020B0604020202020204" pitchFamily="34" charset="0"/>
                <a:cs typeface="Arial" panose="020B0604020202020204" pitchFamily="34" charset="0"/>
              </a:defRPr>
            </a:lvl2pPr>
            <a:lvl3pPr eaLnBrk="1" hangingPunct="1">
              <a:lnSpc>
                <a:spcPct val="90000"/>
              </a:lnSpc>
              <a:defRPr sz="3200" b="1">
                <a:solidFill>
                  <a:schemeClr val="bg1"/>
                </a:solidFill>
                <a:latin typeface="Arial" panose="020B0604020202020204" pitchFamily="34" charset="0"/>
                <a:cs typeface="Arial" panose="020B0604020202020204" pitchFamily="34" charset="0"/>
              </a:defRPr>
            </a:lvl3pPr>
            <a:lvl4pPr eaLnBrk="1" hangingPunct="1">
              <a:lnSpc>
                <a:spcPct val="90000"/>
              </a:lnSpc>
              <a:defRPr sz="3200" b="1">
                <a:solidFill>
                  <a:schemeClr val="bg1"/>
                </a:solidFill>
                <a:latin typeface="Arial" panose="020B0604020202020204" pitchFamily="34" charset="0"/>
                <a:cs typeface="Arial" panose="020B0604020202020204" pitchFamily="34" charset="0"/>
              </a:defRPr>
            </a:lvl4pPr>
            <a:lvl5pPr eaLnBrk="1" hangingPunct="1">
              <a:lnSpc>
                <a:spcPct val="90000"/>
              </a:lnSpc>
              <a:defRPr sz="3200" b="1">
                <a:solidFill>
                  <a:schemeClr val="bg1"/>
                </a:solidFill>
                <a:latin typeface="Arial" panose="020B0604020202020204" pitchFamily="34" charset="0"/>
                <a:cs typeface="Arial" panose="020B0604020202020204" pitchFamily="34" charset="0"/>
              </a:defRPr>
            </a:lvl5pPr>
            <a:lvl6pPr marL="457200" defTabSz="685800" fontAlgn="base">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defTabSz="685800" fontAlgn="base">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defTabSz="685800" fontAlgn="base">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defTabSz="685800" fontAlgn="base">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pPr algn="ctr"/>
            <a:r>
              <a:rPr lang="en-US" sz="3600" dirty="0">
                <a:solidFill>
                  <a:srgbClr val="002D73"/>
                </a:solidFill>
                <a:ea typeface="+mn-ea"/>
              </a:rPr>
              <a:t>Hudson River Fisheries Surveys and Research</a:t>
            </a:r>
          </a:p>
        </p:txBody>
      </p:sp>
      <p:sp>
        <p:nvSpPr>
          <p:cNvPr id="2" name="Subtitle 2">
            <a:extLst>
              <a:ext uri="{FF2B5EF4-FFF2-40B4-BE49-F238E27FC236}">
                <a16:creationId xmlns:a16="http://schemas.microsoft.com/office/drawing/2014/main" id="{0E5A9650-97F6-3C8C-4157-AAA9254F55AA}"/>
              </a:ext>
            </a:extLst>
          </p:cNvPr>
          <p:cNvSpPr txBox="1">
            <a:spLocks/>
          </p:cNvSpPr>
          <p:nvPr/>
        </p:nvSpPr>
        <p:spPr bwMode="auto">
          <a:xfrm>
            <a:off x="505024" y="2515018"/>
            <a:ext cx="8133949"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0" indent="0" algn="l" defTabSz="685800" rtl="0" eaLnBrk="1" fontAlgn="base" hangingPunct="1">
              <a:spcBef>
                <a:spcPct val="0"/>
              </a:spcBef>
              <a:spcAft>
                <a:spcPts val="600"/>
              </a:spcAft>
              <a:buNone/>
              <a:defRPr sz="2800" b="1" kern="1200">
                <a:solidFill>
                  <a:schemeClr val="bg1">
                    <a:lumMod val="95000"/>
                  </a:schemeClr>
                </a:solidFill>
                <a:latin typeface="Arial" panose="020B0604020202020204" pitchFamily="34" charset="0"/>
                <a:ea typeface="+mn-ea"/>
                <a:cs typeface="Arial" panose="020B0604020202020204" pitchFamily="34" charset="0"/>
              </a:defRPr>
            </a:lvl1pPr>
            <a:lvl2pPr marL="342900" indent="0" algn="ctr" defTabSz="685800" rtl="0" eaLnBrk="1" fontAlgn="base" hangingPunct="1">
              <a:spcBef>
                <a:spcPct val="0"/>
              </a:spcBef>
              <a:spcAft>
                <a:spcPts val="600"/>
              </a:spcAft>
              <a:buFont typeface="Arial" panose="020B0604020202020204" pitchFamily="34" charset="0"/>
              <a:buNone/>
              <a:defRPr sz="1500" kern="1200">
                <a:solidFill>
                  <a:schemeClr val="bg1"/>
                </a:solidFill>
                <a:latin typeface="Arial" panose="020B0604020202020204" pitchFamily="34" charset="0"/>
                <a:ea typeface="+mn-ea"/>
                <a:cs typeface="Arial" panose="020B0604020202020204" pitchFamily="34" charset="0"/>
              </a:defRPr>
            </a:lvl2pPr>
            <a:lvl3pPr marL="685800" indent="0" algn="ctr" defTabSz="685800" rtl="0" eaLnBrk="1" fontAlgn="base" hangingPunct="1">
              <a:spcBef>
                <a:spcPct val="0"/>
              </a:spcBef>
              <a:spcAft>
                <a:spcPts val="600"/>
              </a:spcAft>
              <a:buFont typeface="Wingdings" panose="05000000000000000000" pitchFamily="2" charset="2"/>
              <a:buNone/>
              <a:defRPr sz="1350" kern="1200">
                <a:solidFill>
                  <a:schemeClr val="bg1"/>
                </a:solidFill>
                <a:latin typeface="Arial" panose="020B0604020202020204" pitchFamily="34" charset="0"/>
                <a:ea typeface="+mn-ea"/>
                <a:cs typeface="Arial" panose="020B0604020202020204" pitchFamily="34" charset="0"/>
              </a:defRPr>
            </a:lvl3pPr>
            <a:lvl4pPr marL="1028700" indent="0" algn="ctr" defTabSz="685800" rtl="0" eaLnBrk="1" fontAlgn="base" hangingPunct="1">
              <a:spcBef>
                <a:spcPct val="0"/>
              </a:spcBef>
              <a:spcAft>
                <a:spcPts val="600"/>
              </a:spcAft>
              <a:buSzPct val="75000"/>
              <a:buFont typeface="Arial" panose="020B0604020202020204" pitchFamily="34" charset="0"/>
              <a:buNone/>
              <a:defRPr sz="1200" kern="1200">
                <a:solidFill>
                  <a:schemeClr val="bg1"/>
                </a:solidFill>
                <a:latin typeface="Arial" panose="020B0604020202020204" pitchFamily="34" charset="0"/>
                <a:ea typeface="+mn-ea"/>
                <a:cs typeface="Arial" panose="020B0604020202020204" pitchFamily="34" charset="0"/>
              </a:defRPr>
            </a:lvl4pPr>
            <a:lvl5pPr marL="1371600" indent="0" algn="ctr" defTabSz="685800" rtl="0" eaLnBrk="1" fontAlgn="base" hangingPunct="1">
              <a:spcBef>
                <a:spcPct val="0"/>
              </a:spcBef>
              <a:spcAft>
                <a:spcPts val="600"/>
              </a:spcAft>
              <a:buSzPct val="75000"/>
              <a:buFont typeface="Wingdings" panose="05000000000000000000" pitchFamily="2" charset="2"/>
              <a:buNone/>
              <a:defRPr sz="1200" kern="1200">
                <a:solidFill>
                  <a:schemeClr val="bg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ctr" fontAlgn="auto">
              <a:spcBef>
                <a:spcPts val="0"/>
              </a:spcBef>
              <a:defRPr/>
            </a:pPr>
            <a:r>
              <a:rPr lang="en-US" sz="1800" dirty="0">
                <a:solidFill>
                  <a:srgbClr val="002D73"/>
                </a:solidFill>
              </a:rPr>
              <a:t>Rich Pendleton, Jessica Best, Wes Eakin, Amanda Higgs, Gregg Kenney, Amanda Simmonds, </a:t>
            </a:r>
            <a:r>
              <a:rPr lang="en-US" sz="1800" dirty="0" err="1">
                <a:solidFill>
                  <a:srgbClr val="002D73"/>
                </a:solidFill>
              </a:rPr>
              <a:t>ElizaBeth</a:t>
            </a:r>
            <a:r>
              <a:rPr lang="en-US" sz="1800" dirty="0">
                <a:solidFill>
                  <a:srgbClr val="002D73"/>
                </a:solidFill>
              </a:rPr>
              <a:t> Streifeneder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EF8ACCD-FF4C-8302-FCA3-39694F9C2E46}"/>
              </a:ext>
            </a:extLst>
          </p:cNvPr>
          <p:cNvSpPr txBox="1">
            <a:spLocks/>
          </p:cNvSpPr>
          <p:nvPr/>
        </p:nvSpPr>
        <p:spPr>
          <a:xfrm>
            <a:off x="-4152989" y="0"/>
            <a:ext cx="13345610" cy="911485"/>
          </a:xfrm>
          <a:prstGeom prst="rect">
            <a:avLst/>
          </a:prstGeom>
          <a:solidFill>
            <a:srgbClr val="002D73"/>
          </a:solidFill>
        </p:spPr>
        <p:txBody>
          <a:bodyPr vert="horz" lIns="91440" tIns="45720" rIns="91440" bIns="45720" rtlCol="0" anchor="b">
            <a:normAutofit/>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pPr algn="ctr" defTabSz="914400">
              <a:spcAft>
                <a:spcPts val="600"/>
              </a:spcAft>
            </a:pPr>
            <a:r>
              <a:rPr lang="en-US" sz="2400" kern="1200" dirty="0"/>
              <a:t>Striped Bass &amp; American Shad </a:t>
            </a:r>
          </a:p>
          <a:p>
            <a:pPr algn="ctr" defTabSz="914400">
              <a:spcAft>
                <a:spcPts val="600"/>
              </a:spcAft>
            </a:pPr>
            <a:r>
              <a:rPr lang="en-US" sz="2400" kern="1200" dirty="0"/>
              <a:t>Spawning Stock Survey </a:t>
            </a:r>
          </a:p>
        </p:txBody>
      </p:sp>
      <p:sp>
        <p:nvSpPr>
          <p:cNvPr id="4" name="TextBox 3">
            <a:extLst>
              <a:ext uri="{FF2B5EF4-FFF2-40B4-BE49-F238E27FC236}">
                <a16:creationId xmlns:a16="http://schemas.microsoft.com/office/drawing/2014/main" id="{D9E308F9-EAD7-480F-A74B-148B08314788}"/>
              </a:ext>
            </a:extLst>
          </p:cNvPr>
          <p:cNvSpPr txBox="1"/>
          <p:nvPr/>
        </p:nvSpPr>
        <p:spPr>
          <a:xfrm>
            <a:off x="120804" y="857811"/>
            <a:ext cx="6365515" cy="4124325"/>
          </a:xfrm>
          <a:prstGeom prst="rect">
            <a:avLst/>
          </a:prstGeom>
        </p:spPr>
        <p:txBody>
          <a:bodyPr vert="horz" lIns="91440" tIns="45720" rIns="91440" bIns="45720" rtlCol="0">
            <a:normAutofit/>
          </a:bodyPr>
          <a:lstStyle/>
          <a:p>
            <a:pPr>
              <a:lnSpc>
                <a:spcPct val="90000"/>
              </a:lnSpc>
            </a:pPr>
            <a:r>
              <a:rPr lang="en-US" altLang="en-US" sz="1200" dirty="0">
                <a:solidFill>
                  <a:schemeClr val="bg1"/>
                </a:solidFill>
                <a:latin typeface="+mn-lt"/>
                <a:cs typeface="Arial"/>
              </a:rPr>
              <a:t>Jessica Best </a:t>
            </a:r>
          </a:p>
          <a:p>
            <a:pPr>
              <a:lnSpc>
                <a:spcPct val="90000"/>
              </a:lnSpc>
            </a:pPr>
            <a:r>
              <a:rPr lang="en-US" altLang="en-US" sz="1200" dirty="0">
                <a:solidFill>
                  <a:schemeClr val="bg1"/>
                </a:solidFill>
                <a:latin typeface="+mn-lt"/>
                <a:cs typeface="Arial"/>
              </a:rPr>
              <a:t>-ASMFC Striped Bass Tagging Sub-Committee</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Monitoring</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What</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500’ haul seine survey/boat electrofishing </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When</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lang="en-US" altLang="en-US" sz="2000" dirty="0">
                <a:solidFill>
                  <a:prstClr val="white"/>
                </a:solidFill>
                <a:latin typeface="Calibri" panose="020F0502020204030204"/>
                <a:cs typeface="Arial"/>
              </a:rPr>
              <a:t>1982</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-present; April-June</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Where</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Newburgh to Troy</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Who</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lang="en-US" altLang="en-US" sz="2000" dirty="0">
                <a:solidFill>
                  <a:prstClr val="white"/>
                </a:solidFill>
                <a:latin typeface="Calibri" panose="020F0502020204030204"/>
                <a:cs typeface="Arial"/>
              </a:rPr>
              <a:t>striped bass &amp; American shad</a:t>
            </a:r>
            <a:endPar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(bycatch = common carp, white sucker, gizzard </a:t>
            </a:r>
            <a:r>
              <a:rPr lang="en-US" altLang="en-US" sz="2000" dirty="0">
                <a:solidFill>
                  <a:prstClr val="white"/>
                </a:solidFill>
                <a:latin typeface="Calibri" panose="020F0502020204030204"/>
                <a:cs typeface="Arial"/>
              </a:rPr>
              <a:t>s</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had)</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Outcomes</a:t>
            </a:r>
          </a:p>
          <a:p>
            <a:pPr marL="342900" indent="-342900">
              <a:buFont typeface="Arial" panose="020B0604020202020204" pitchFamily="34" charset="0"/>
              <a:buChar char="•"/>
              <a:defRPr/>
            </a:pPr>
            <a:r>
              <a:rPr lang="en-US" altLang="en-US" sz="2000" dirty="0">
                <a:solidFill>
                  <a:schemeClr val="bg1"/>
                </a:solidFill>
                <a:latin typeface="+mn-lt"/>
                <a:cs typeface="Arial"/>
              </a:rPr>
              <a:t>Survival estimates, mortality rates</a:t>
            </a:r>
          </a:p>
          <a:p>
            <a:pPr marL="342900" indent="-342900">
              <a:buFont typeface="Arial" panose="020B0604020202020204" pitchFamily="34" charset="0"/>
              <a:buChar char="•"/>
              <a:defRPr/>
            </a:pPr>
            <a:r>
              <a:rPr lang="en-US" altLang="en-US" sz="2000" dirty="0">
                <a:solidFill>
                  <a:schemeClr val="bg1"/>
                </a:solidFill>
                <a:latin typeface="+mn-lt"/>
                <a:cs typeface="Arial"/>
              </a:rPr>
              <a:t>Biological characteristics/age structure</a:t>
            </a:r>
            <a:endParaRPr lang="en-US" sz="1400" b="1" dirty="0">
              <a:solidFill>
                <a:schemeClr val="bg1"/>
              </a:solidFill>
              <a:latin typeface="+mn-lt"/>
              <a:cs typeface="Arial" panose="020B0604020202020204" pitchFamily="34" charset="0"/>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Research</a:t>
            </a:r>
          </a:p>
          <a:p>
            <a:pPr marL="342900" indent="-342900">
              <a:lnSpc>
                <a:spcPct val="90000"/>
              </a:lnSpc>
              <a:buFont typeface="Arial" panose="020B0604020202020204" pitchFamily="34" charset="0"/>
              <a:buChar char="•"/>
              <a:defRPr/>
            </a:pPr>
            <a:r>
              <a:rPr lang="en-US" altLang="en-US" sz="2000" dirty="0">
                <a:solidFill>
                  <a:schemeClr val="bg1"/>
                </a:solidFill>
                <a:latin typeface="+mn-lt"/>
                <a:cs typeface="Arial"/>
              </a:rPr>
              <a:t>Mycobacteria, acoustic tagging, microchemistry, genetics, contaminants</a:t>
            </a:r>
          </a:p>
          <a:p>
            <a:pPr marL="114300" defTabSz="914400" eaLnBrk="1" hangingPunct="1">
              <a:lnSpc>
                <a:spcPct val="90000"/>
              </a:lnSpc>
              <a:spcAft>
                <a:spcPts val="600"/>
              </a:spcAft>
            </a:pPr>
            <a:endParaRPr lang="en-US" sz="1400" b="1" dirty="0">
              <a:solidFill>
                <a:schemeClr val="bg1"/>
              </a:solidFill>
              <a:latin typeface="+mn-lt"/>
              <a:cs typeface="Arial" panose="020B0604020202020204" pitchFamily="34" charset="0"/>
            </a:endParaRPr>
          </a:p>
        </p:txBody>
      </p:sp>
      <p:pic>
        <p:nvPicPr>
          <p:cNvPr id="15" name="Content Placeholder 8" descr="A grassy area next to a body of water&#10;&#10;Description automatically generated with medium confidence">
            <a:extLst>
              <a:ext uri="{FF2B5EF4-FFF2-40B4-BE49-F238E27FC236}">
                <a16:creationId xmlns:a16="http://schemas.microsoft.com/office/drawing/2014/main" id="{0826DAD1-4E52-CE27-7E80-C3FD7437B8A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5"/>
          <a:stretch/>
        </p:blipFill>
        <p:spPr>
          <a:xfrm>
            <a:off x="5578997" y="250427"/>
            <a:ext cx="2939090" cy="2321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A person holding a fish on a boat&#10;&#10;Description automatically generated">
            <a:extLst>
              <a:ext uri="{FF2B5EF4-FFF2-40B4-BE49-F238E27FC236}">
                <a16:creationId xmlns:a16="http://schemas.microsoft.com/office/drawing/2014/main" id="{616D6A7A-F409-29AA-FF32-93652F67469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92455" y="2843985"/>
            <a:ext cx="2643255" cy="2089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947490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E308F9-EAD7-480F-A74B-148B08314788}"/>
              </a:ext>
            </a:extLst>
          </p:cNvPr>
          <p:cNvSpPr txBox="1"/>
          <p:nvPr/>
        </p:nvSpPr>
        <p:spPr>
          <a:xfrm>
            <a:off x="121878" y="809625"/>
            <a:ext cx="4629311" cy="4124325"/>
          </a:xfrm>
          <a:prstGeom prst="rect">
            <a:avLst/>
          </a:prstGeom>
        </p:spPr>
        <p:txBody>
          <a:bodyPr vert="horz" lIns="91440" tIns="45720" rIns="91440" bIns="45720" rtlCol="0">
            <a:noAutofit/>
          </a:bodyPr>
          <a:lstStyle/>
          <a:p>
            <a:r>
              <a:rPr lang="en-US" sz="1200" dirty="0">
                <a:solidFill>
                  <a:schemeClr val="bg1"/>
                </a:solidFill>
                <a:latin typeface="+mn-lt"/>
              </a:rPr>
              <a:t>   </a:t>
            </a:r>
          </a:p>
          <a:p>
            <a:r>
              <a:rPr lang="en-US" sz="1200" dirty="0">
                <a:solidFill>
                  <a:schemeClr val="bg1"/>
                </a:solidFill>
                <a:latin typeface="+mn-lt"/>
                <a:cs typeface="Arial"/>
              </a:rPr>
              <a:t>Amanda Higgs</a:t>
            </a:r>
          </a:p>
          <a:p>
            <a:r>
              <a:rPr lang="en-US" sz="1200" dirty="0">
                <a:solidFill>
                  <a:schemeClr val="bg1"/>
                </a:solidFill>
                <a:latin typeface="+mn-lt"/>
                <a:cs typeface="Arial"/>
              </a:rPr>
              <a:t>-ASMFC Atlantic Sturgeon TC Chair &amp; SAS</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Monitoring</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What</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kumimoji="0" lang="en-US" altLang="en-US" sz="2000" b="0" i="0" u="none" strike="noStrike" kern="1200" cap="none" spc="0" normalizeH="0" baseline="0" noProof="0" dirty="0" err="1">
                <a:ln>
                  <a:noFill/>
                </a:ln>
                <a:solidFill>
                  <a:prstClr val="white"/>
                </a:solidFill>
                <a:effectLst/>
                <a:uLnTx/>
                <a:uFillTx/>
                <a:latin typeface="Calibri" panose="020F0502020204030204"/>
                <a:ea typeface="+mn-ea"/>
                <a:cs typeface="Arial"/>
              </a:rPr>
              <a:t>gil</a:t>
            </a:r>
            <a:r>
              <a:rPr lang="en-US" altLang="en-US" sz="2000" dirty="0">
                <a:solidFill>
                  <a:prstClr val="white"/>
                </a:solidFill>
                <a:latin typeface="Calibri" panose="020F0502020204030204"/>
                <a:cs typeface="Arial"/>
              </a:rPr>
              <a:t>l net survey</a:t>
            </a:r>
            <a:endPar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When</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2006-present; May-June</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Where</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Hyde Park</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Who</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Atlantic sturgeon</a:t>
            </a:r>
          </a:p>
          <a:p>
            <a:pPr marL="182880" marR="0" lvl="0" indent="0" algn="l" defTabSz="685800" rtl="0" eaLnBrk="0" fontAlgn="base" latinLnBrk="0" hangingPunct="0">
              <a:lnSpc>
                <a:spcPct val="100000"/>
              </a:lnSpc>
              <a:spcBef>
                <a:spcPct val="0"/>
              </a:spcBef>
              <a:spcAft>
                <a:spcPct val="0"/>
              </a:spcAft>
              <a:buClrTx/>
              <a:buSzTx/>
              <a:buFontTx/>
              <a:buNone/>
              <a:tabLst/>
              <a:defRPr/>
            </a:pPr>
            <a:r>
              <a:rPr lang="en-US" altLang="en-US" sz="2000" dirty="0">
                <a:solidFill>
                  <a:prstClr val="white"/>
                </a:solidFill>
                <a:latin typeface="Calibri" panose="020F0502020204030204"/>
                <a:cs typeface="Arial"/>
              </a:rPr>
              <a:t>  </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(bycatch = none)</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Outcomes</a:t>
            </a:r>
          </a:p>
          <a:p>
            <a:pPr marL="342900" indent="-342900">
              <a:buFont typeface="Arial" panose="020B0604020202020204" pitchFamily="34" charset="0"/>
              <a:buChar char="•"/>
              <a:defRPr/>
            </a:pPr>
            <a:r>
              <a:rPr lang="en-US" altLang="en-US" sz="2000" dirty="0">
                <a:solidFill>
                  <a:schemeClr val="bg1"/>
                </a:solidFill>
                <a:latin typeface="+mn-lt"/>
                <a:cs typeface="Arial"/>
              </a:rPr>
              <a:t>Annual index of abundance</a:t>
            </a:r>
          </a:p>
          <a:p>
            <a:pPr marL="342900" marR="0" lvl="0" indent="-342900" latinLnBrk="0">
              <a:lnSpc>
                <a:spcPct val="100000"/>
              </a:lnSpc>
              <a:buClrTx/>
              <a:buSzTx/>
              <a:buFont typeface="Arial" panose="020B0604020202020204" pitchFamily="34" charset="0"/>
              <a:buChar char="•"/>
              <a:tabLst/>
              <a:defRPr/>
            </a:pPr>
            <a:r>
              <a:rPr lang="en-US" altLang="en-US" sz="2000" dirty="0">
                <a:solidFill>
                  <a:schemeClr val="bg1"/>
                </a:solidFill>
                <a:latin typeface="+mn-lt"/>
                <a:cs typeface="Arial"/>
              </a:rPr>
              <a:t>Biological characteristics</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Research</a:t>
            </a:r>
          </a:p>
          <a:p>
            <a:pPr marL="342900" indent="-342900">
              <a:lnSpc>
                <a:spcPct val="90000"/>
              </a:lnSpc>
              <a:buFont typeface="Arial" panose="020B0604020202020204" pitchFamily="34" charset="0"/>
              <a:buChar char="•"/>
              <a:defRPr/>
            </a:pPr>
            <a:r>
              <a:rPr lang="en-US" altLang="en-US" sz="2000" dirty="0">
                <a:solidFill>
                  <a:schemeClr val="bg1"/>
                </a:solidFill>
                <a:latin typeface="+mn-lt"/>
                <a:cs typeface="Arial"/>
              </a:rPr>
              <a:t>Acoustic tagging, population estimates, genetics</a:t>
            </a:r>
          </a:p>
          <a:p>
            <a:pPr marR="0" lvl="0" latinLnBrk="0">
              <a:lnSpc>
                <a:spcPct val="100000"/>
              </a:lnSpc>
              <a:buClrTx/>
              <a:buSzTx/>
              <a:tabLst/>
              <a:defRPr/>
            </a:pPr>
            <a:endParaRPr lang="en-US" altLang="en-US" sz="2000" dirty="0">
              <a:solidFill>
                <a:schemeClr val="bg1"/>
              </a:solidFill>
              <a:latin typeface="+mn-lt"/>
              <a:cs typeface="Arial"/>
            </a:endParaRPr>
          </a:p>
          <a:p>
            <a:pPr marL="114300" defTabSz="914400" eaLnBrk="1" hangingPunct="1">
              <a:lnSpc>
                <a:spcPct val="90000"/>
              </a:lnSpc>
              <a:spcAft>
                <a:spcPts val="600"/>
              </a:spcAft>
            </a:pPr>
            <a:endParaRPr lang="en-US" sz="1400" b="1" dirty="0">
              <a:solidFill>
                <a:schemeClr val="bg1"/>
              </a:solidFill>
              <a:latin typeface="+mn-lt"/>
              <a:cs typeface="Arial" panose="020B0604020202020204" pitchFamily="34" charset="0"/>
            </a:endParaRPr>
          </a:p>
          <a:p>
            <a:pPr marL="114300" defTabSz="914400" eaLnBrk="1" hangingPunct="1">
              <a:lnSpc>
                <a:spcPct val="90000"/>
              </a:lnSpc>
              <a:spcAft>
                <a:spcPts val="600"/>
              </a:spcAft>
            </a:pPr>
            <a:endParaRPr lang="en-US" sz="1400" b="1" dirty="0">
              <a:solidFill>
                <a:schemeClr val="bg1"/>
              </a:solidFill>
              <a:latin typeface="+mn-lt"/>
              <a:cs typeface="Arial" panose="020B0604020202020204" pitchFamily="34" charset="0"/>
            </a:endParaRPr>
          </a:p>
        </p:txBody>
      </p:sp>
      <p:pic>
        <p:nvPicPr>
          <p:cNvPr id="7" name="Picture 6">
            <a:extLst>
              <a:ext uri="{FF2B5EF4-FFF2-40B4-BE49-F238E27FC236}">
                <a16:creationId xmlns:a16="http://schemas.microsoft.com/office/drawing/2014/main" id="{319607D8-6558-4974-8771-DC0F34AAED9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47839" y="3772091"/>
            <a:ext cx="3237070" cy="1161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11F7EA40-64C7-C8B7-72B1-FF057468C519}"/>
              </a:ext>
            </a:extLst>
          </p:cNvPr>
          <p:cNvSpPr txBox="1">
            <a:spLocks/>
          </p:cNvSpPr>
          <p:nvPr/>
        </p:nvSpPr>
        <p:spPr>
          <a:xfrm>
            <a:off x="-4152989" y="0"/>
            <a:ext cx="13345610" cy="911485"/>
          </a:xfrm>
          <a:prstGeom prst="rect">
            <a:avLst/>
          </a:prstGeom>
          <a:solidFill>
            <a:srgbClr val="002D73"/>
          </a:solidFill>
        </p:spPr>
        <p:txBody>
          <a:bodyPr vert="horz" lIns="91440" tIns="45720" rIns="91440" bIns="45720" rtlCol="0" anchor="b">
            <a:normAutofit/>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pPr algn="ctr" defTabSz="914400">
              <a:spcAft>
                <a:spcPts val="600"/>
              </a:spcAft>
            </a:pPr>
            <a:r>
              <a:rPr lang="en-US" sz="2400" kern="1200" dirty="0"/>
              <a:t>Adult Atlantic Sturgeon </a:t>
            </a:r>
          </a:p>
          <a:p>
            <a:pPr algn="ctr" defTabSz="914400">
              <a:spcAft>
                <a:spcPts val="600"/>
              </a:spcAft>
            </a:pPr>
            <a:r>
              <a:rPr lang="en-US" sz="2400" kern="1200" dirty="0"/>
              <a:t>Spawning </a:t>
            </a:r>
            <a:r>
              <a:rPr lang="en-US" sz="2400" dirty="0"/>
              <a:t>Stock </a:t>
            </a:r>
            <a:r>
              <a:rPr lang="en-US" sz="2400" kern="1200" dirty="0"/>
              <a:t>Survey </a:t>
            </a:r>
          </a:p>
        </p:txBody>
      </p:sp>
      <p:pic>
        <p:nvPicPr>
          <p:cNvPr id="5" name="Picture 4">
            <a:extLst>
              <a:ext uri="{FF2B5EF4-FFF2-40B4-BE49-F238E27FC236}">
                <a16:creationId xmlns:a16="http://schemas.microsoft.com/office/drawing/2014/main" id="{B431A210-0E98-4D45-CF34-3BCE5C153D8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11528" y="209550"/>
            <a:ext cx="2572710" cy="3387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194158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E308F9-EAD7-480F-A74B-148B08314788}"/>
              </a:ext>
            </a:extLst>
          </p:cNvPr>
          <p:cNvSpPr txBox="1"/>
          <p:nvPr/>
        </p:nvSpPr>
        <p:spPr>
          <a:xfrm>
            <a:off x="0" y="791695"/>
            <a:ext cx="7098112" cy="4124325"/>
          </a:xfrm>
          <a:prstGeom prst="rect">
            <a:avLst/>
          </a:prstGeom>
        </p:spPr>
        <p:txBody>
          <a:bodyPr vert="horz" lIns="91440" tIns="45720" rIns="91440" bIns="45720" rtlCol="0">
            <a:noAutofit/>
          </a:bodyPr>
          <a:lstStyle/>
          <a:p>
            <a:r>
              <a:rPr lang="en-US" sz="1200" dirty="0">
                <a:solidFill>
                  <a:schemeClr val="bg1"/>
                </a:solidFill>
                <a:latin typeface="+mn-lt"/>
              </a:rPr>
              <a:t>   </a:t>
            </a:r>
          </a:p>
          <a:p>
            <a:r>
              <a:rPr lang="en-US" sz="1200" dirty="0" err="1">
                <a:solidFill>
                  <a:schemeClr val="bg1"/>
                </a:solidFill>
                <a:latin typeface="+mn-lt"/>
                <a:cs typeface="Arial"/>
              </a:rPr>
              <a:t>ElizaBeth</a:t>
            </a:r>
            <a:r>
              <a:rPr lang="en-US" sz="1200" dirty="0">
                <a:solidFill>
                  <a:schemeClr val="bg1"/>
                </a:solidFill>
                <a:latin typeface="+mn-lt"/>
                <a:cs typeface="Arial"/>
              </a:rPr>
              <a:t> Streifeneder</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Monitoring</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What</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100’ beach seine survey</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When</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lang="en-US" altLang="en-US" sz="2000" dirty="0">
                <a:solidFill>
                  <a:prstClr val="white"/>
                </a:solidFill>
                <a:latin typeface="Calibri" panose="020F0502020204030204"/>
                <a:cs typeface="Arial"/>
              </a:rPr>
              <a:t>1980</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-present; June-Oct</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Where</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Newburgh, Poughkeepsie, Coxsackie, Albany</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Who</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American shad, alewife, blueback herring</a:t>
            </a:r>
          </a:p>
          <a:p>
            <a:pPr marL="182880" marR="0" lvl="0" indent="0" algn="l" defTabSz="685800" rtl="0" eaLnBrk="0" fontAlgn="base" latinLnBrk="0" hangingPunct="0">
              <a:lnSpc>
                <a:spcPct val="100000"/>
              </a:lnSpc>
              <a:spcBef>
                <a:spcPct val="0"/>
              </a:spcBef>
              <a:spcAft>
                <a:spcPct val="0"/>
              </a:spcAft>
              <a:buClrTx/>
              <a:buSzTx/>
              <a:buFontTx/>
              <a:buNone/>
              <a:tabLst/>
              <a:defRPr/>
            </a:pPr>
            <a:r>
              <a:rPr lang="en-US" altLang="en-US" sz="2000" dirty="0">
                <a:solidFill>
                  <a:prstClr val="white"/>
                </a:solidFill>
                <a:latin typeface="Calibri" panose="020F0502020204030204"/>
                <a:cs typeface="Arial"/>
              </a:rPr>
              <a:t>  </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(bycatch = </a:t>
            </a:r>
            <a:r>
              <a:rPr kumimoji="0" lang="en-US" altLang="en-US" sz="2000" b="0" i="0" u="none" strike="noStrike" kern="1200" cap="none" spc="0" normalizeH="0" baseline="0" noProof="0" dirty="0" err="1">
                <a:ln>
                  <a:noFill/>
                </a:ln>
                <a:solidFill>
                  <a:prstClr val="white"/>
                </a:solidFill>
                <a:effectLst/>
                <a:uLnTx/>
                <a:uFillTx/>
                <a:latin typeface="Calibri" panose="020F0502020204030204"/>
                <a:ea typeface="+mn-ea"/>
                <a:cs typeface="Arial"/>
              </a:rPr>
              <a:t>spottail</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shiner, tessellated</a:t>
            </a:r>
            <a:r>
              <a:rPr lang="en-US" altLang="en-US" sz="2000" dirty="0">
                <a:solidFill>
                  <a:prstClr val="white"/>
                </a:solidFill>
                <a:latin typeface="Calibri" panose="020F0502020204030204"/>
                <a:cs typeface="Arial"/>
              </a:rPr>
              <a:t> darter, white perch</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Outcomes</a:t>
            </a:r>
          </a:p>
          <a:p>
            <a:pPr marL="342900" indent="-342900">
              <a:buFont typeface="Arial" panose="020B0604020202020204" pitchFamily="34" charset="0"/>
              <a:buChar char="•"/>
              <a:defRPr/>
            </a:pPr>
            <a:r>
              <a:rPr lang="en-US" altLang="en-US" sz="2000" dirty="0">
                <a:solidFill>
                  <a:schemeClr val="bg1"/>
                </a:solidFill>
                <a:latin typeface="+mn-lt"/>
                <a:cs typeface="Arial"/>
              </a:rPr>
              <a:t>Annual index of abundance (including American eel)</a:t>
            </a:r>
          </a:p>
          <a:p>
            <a:pPr marL="342900" marR="0" lvl="0" indent="-342900" latinLnBrk="0">
              <a:lnSpc>
                <a:spcPct val="100000"/>
              </a:lnSpc>
              <a:buClrTx/>
              <a:buSzTx/>
              <a:buFont typeface="Arial" panose="020B0604020202020204" pitchFamily="34" charset="0"/>
              <a:buChar char="•"/>
              <a:tabLst/>
              <a:defRPr/>
            </a:pPr>
            <a:r>
              <a:rPr lang="en-US" altLang="en-US" sz="2000" dirty="0">
                <a:solidFill>
                  <a:schemeClr val="bg1"/>
                </a:solidFill>
                <a:latin typeface="+mn-lt"/>
                <a:cs typeface="Arial"/>
              </a:rPr>
              <a:t>Biological characteristics</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Research</a:t>
            </a:r>
          </a:p>
          <a:p>
            <a:pPr marL="342900" marR="0" lvl="0" indent="-342900" algn="l" defTabSz="685800"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2000" dirty="0">
                <a:solidFill>
                  <a:prstClr val="white"/>
                </a:solidFill>
                <a:latin typeface="Calibri" panose="020F0502020204030204"/>
                <a:cs typeface="Arial"/>
              </a:rPr>
              <a:t>M</a:t>
            </a:r>
            <a:r>
              <a:rPr kumimoji="0" lang="en-US" altLang="en-US" sz="2000" b="0" i="0" u="none" strike="noStrike" kern="1200" cap="none" spc="0" normalizeH="0" baseline="0" noProof="0" dirty="0" err="1">
                <a:ln>
                  <a:noFill/>
                </a:ln>
                <a:solidFill>
                  <a:prstClr val="white"/>
                </a:solidFill>
                <a:effectLst/>
                <a:uLnTx/>
                <a:uFillTx/>
                <a:latin typeface="Calibri" panose="020F0502020204030204"/>
                <a:ea typeface="+mn-ea"/>
                <a:cs typeface="Arial"/>
              </a:rPr>
              <a:t>icrochemistry</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genetics</a:t>
            </a:r>
          </a:p>
          <a:p>
            <a:pPr marL="342900" marR="0" lvl="0" indent="-342900" latinLnBrk="0">
              <a:lnSpc>
                <a:spcPct val="100000"/>
              </a:lnSpc>
              <a:buClrTx/>
              <a:buSzTx/>
              <a:buFont typeface="Arial" panose="020B0604020202020204" pitchFamily="34" charset="0"/>
              <a:buChar char="•"/>
              <a:tabLst/>
              <a:defRPr/>
            </a:pPr>
            <a:endParaRPr lang="en-US" altLang="en-US" sz="2000" dirty="0">
              <a:solidFill>
                <a:schemeClr val="bg1"/>
              </a:solidFill>
              <a:latin typeface="+mn-lt"/>
              <a:cs typeface="Arial"/>
            </a:endParaRPr>
          </a:p>
          <a:p>
            <a:pPr marL="114300" defTabSz="914400" eaLnBrk="1" hangingPunct="1">
              <a:lnSpc>
                <a:spcPct val="90000"/>
              </a:lnSpc>
              <a:spcAft>
                <a:spcPts val="600"/>
              </a:spcAft>
            </a:pPr>
            <a:endParaRPr lang="en-US" sz="2000" b="1" dirty="0">
              <a:solidFill>
                <a:schemeClr val="bg1"/>
              </a:solidFill>
              <a:latin typeface="+mn-lt"/>
              <a:cs typeface="Arial" panose="020B0604020202020204" pitchFamily="34" charset="0"/>
            </a:endParaRPr>
          </a:p>
          <a:p>
            <a:pPr marL="114300" defTabSz="914400" eaLnBrk="1" hangingPunct="1">
              <a:lnSpc>
                <a:spcPct val="90000"/>
              </a:lnSpc>
              <a:spcAft>
                <a:spcPts val="600"/>
              </a:spcAft>
            </a:pPr>
            <a:endParaRPr lang="en-US" sz="1400" b="1" dirty="0">
              <a:solidFill>
                <a:schemeClr val="bg1"/>
              </a:solidFill>
              <a:latin typeface="+mn-lt"/>
              <a:cs typeface="Arial" panose="020B0604020202020204" pitchFamily="34" charset="0"/>
            </a:endParaRPr>
          </a:p>
        </p:txBody>
      </p:sp>
      <p:sp>
        <p:nvSpPr>
          <p:cNvPr id="8" name="Title 1">
            <a:extLst>
              <a:ext uri="{FF2B5EF4-FFF2-40B4-BE49-F238E27FC236}">
                <a16:creationId xmlns:a16="http://schemas.microsoft.com/office/drawing/2014/main" id="{11F7EA40-64C7-C8B7-72B1-FF057468C519}"/>
              </a:ext>
            </a:extLst>
          </p:cNvPr>
          <p:cNvSpPr txBox="1">
            <a:spLocks/>
          </p:cNvSpPr>
          <p:nvPr/>
        </p:nvSpPr>
        <p:spPr>
          <a:xfrm>
            <a:off x="-4152989" y="0"/>
            <a:ext cx="13345610" cy="911485"/>
          </a:xfrm>
          <a:prstGeom prst="rect">
            <a:avLst/>
          </a:prstGeom>
          <a:solidFill>
            <a:srgbClr val="002D73"/>
          </a:solidFill>
        </p:spPr>
        <p:txBody>
          <a:bodyPr vert="horz" lIns="91440" tIns="45720" rIns="91440" bIns="45720" rtlCol="0" anchor="b">
            <a:normAutofit/>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pPr algn="ctr" defTabSz="914400">
              <a:spcAft>
                <a:spcPts val="600"/>
              </a:spcAft>
            </a:pPr>
            <a:r>
              <a:rPr lang="en-US" sz="2400" kern="1200" dirty="0" err="1"/>
              <a:t>Alosine</a:t>
            </a:r>
            <a:r>
              <a:rPr lang="en-US" sz="2400" kern="1200" dirty="0"/>
              <a:t> Beach Seine Survey</a:t>
            </a:r>
          </a:p>
        </p:txBody>
      </p:sp>
      <p:pic>
        <p:nvPicPr>
          <p:cNvPr id="2" name="Content Placeholder 3">
            <a:extLst>
              <a:ext uri="{FF2B5EF4-FFF2-40B4-BE49-F238E27FC236}">
                <a16:creationId xmlns:a16="http://schemas.microsoft.com/office/drawing/2014/main" id="{A4EC71DC-CFDD-46EB-A31F-E22A1814D26A}"/>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tretch/>
        </p:blipFill>
        <p:spPr>
          <a:xfrm>
            <a:off x="6440271" y="3097128"/>
            <a:ext cx="2509260" cy="1879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group of people on a boat&#10;&#10;Description automatically generated">
            <a:extLst>
              <a:ext uri="{FF2B5EF4-FFF2-40B4-BE49-F238E27FC236}">
                <a16:creationId xmlns:a16="http://schemas.microsoft.com/office/drawing/2014/main" id="{5425FEEA-7E34-F826-D58C-354C970BF2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19671" y="98616"/>
            <a:ext cx="3201579" cy="2401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68730405"/>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E308F9-EAD7-480F-A74B-148B08314788}"/>
              </a:ext>
            </a:extLst>
          </p:cNvPr>
          <p:cNvSpPr txBox="1"/>
          <p:nvPr/>
        </p:nvSpPr>
        <p:spPr>
          <a:xfrm>
            <a:off x="0" y="791695"/>
            <a:ext cx="6669741" cy="4124325"/>
          </a:xfrm>
          <a:prstGeom prst="rect">
            <a:avLst/>
          </a:prstGeom>
        </p:spPr>
        <p:txBody>
          <a:bodyPr vert="horz" lIns="91440" tIns="45720" rIns="91440" bIns="45720" rtlCol="0">
            <a:noAutofit/>
          </a:bodyPr>
          <a:lstStyle/>
          <a:p>
            <a:r>
              <a:rPr lang="en-US" sz="1200" dirty="0">
                <a:solidFill>
                  <a:schemeClr val="bg1"/>
                </a:solidFill>
                <a:latin typeface="+mn-lt"/>
              </a:rPr>
              <a:t>   </a:t>
            </a:r>
          </a:p>
          <a:p>
            <a:r>
              <a:rPr lang="en-US" sz="1200" dirty="0" err="1">
                <a:solidFill>
                  <a:schemeClr val="bg1"/>
                </a:solidFill>
                <a:latin typeface="+mn-lt"/>
                <a:cs typeface="Arial"/>
              </a:rPr>
              <a:t>ElizaBeth</a:t>
            </a:r>
            <a:r>
              <a:rPr lang="en-US" sz="1200" dirty="0">
                <a:solidFill>
                  <a:schemeClr val="bg1"/>
                </a:solidFill>
                <a:latin typeface="+mn-lt"/>
                <a:cs typeface="Arial"/>
              </a:rPr>
              <a:t> Streifeneder</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Monitoring</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What</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lang="en-US" altLang="en-US" sz="2000" dirty="0">
                <a:solidFill>
                  <a:prstClr val="white"/>
                </a:solidFill>
                <a:latin typeface="Calibri" panose="020F0502020204030204"/>
                <a:cs typeface="Arial"/>
              </a:rPr>
              <a:t>200</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beach seine survey</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When</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lang="en-US" altLang="en-US" sz="2000" dirty="0">
                <a:solidFill>
                  <a:prstClr val="white"/>
                </a:solidFill>
                <a:latin typeface="Calibri" panose="020F0502020204030204"/>
                <a:cs typeface="Arial"/>
              </a:rPr>
              <a:t>1979</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-present; July-Nov</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Where</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Haverstraw &amp; Tappan Zee</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Who</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striped bass</a:t>
            </a:r>
          </a:p>
          <a:p>
            <a:pPr marL="182880" marR="0" lvl="0" indent="0" algn="l" defTabSz="685800" rtl="0" eaLnBrk="0" fontAlgn="base" latinLnBrk="0" hangingPunct="0">
              <a:lnSpc>
                <a:spcPct val="100000"/>
              </a:lnSpc>
              <a:spcBef>
                <a:spcPct val="0"/>
              </a:spcBef>
              <a:spcAft>
                <a:spcPct val="0"/>
              </a:spcAft>
              <a:buClrTx/>
              <a:buSzTx/>
              <a:buFontTx/>
              <a:buNone/>
              <a:tabLst/>
              <a:defRPr/>
            </a:pPr>
            <a:r>
              <a:rPr lang="en-US" altLang="en-US" sz="2000" dirty="0">
                <a:solidFill>
                  <a:prstClr val="white"/>
                </a:solidFill>
                <a:latin typeface="Calibri" panose="020F0502020204030204"/>
                <a:cs typeface="Arial"/>
              </a:rPr>
              <a:t>  </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(bycatch = Atlantic menhaden, bay anchovy)</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Outcomes</a:t>
            </a:r>
          </a:p>
          <a:p>
            <a:pPr marL="342900" indent="-342900">
              <a:buFont typeface="Arial" panose="020B0604020202020204" pitchFamily="34" charset="0"/>
              <a:buChar char="•"/>
              <a:defRPr/>
            </a:pPr>
            <a:r>
              <a:rPr lang="en-US" altLang="en-US" sz="2000" dirty="0">
                <a:solidFill>
                  <a:schemeClr val="bg1"/>
                </a:solidFill>
                <a:latin typeface="+mn-lt"/>
                <a:cs typeface="Arial"/>
              </a:rPr>
              <a:t>Annual index of abundance (including American eel)</a:t>
            </a:r>
          </a:p>
          <a:p>
            <a:pPr marL="342900" marR="0" lvl="0" indent="-342900" latinLnBrk="0">
              <a:lnSpc>
                <a:spcPct val="100000"/>
              </a:lnSpc>
              <a:buClrTx/>
              <a:buSzTx/>
              <a:buFont typeface="Arial" panose="020B0604020202020204" pitchFamily="34" charset="0"/>
              <a:buChar char="•"/>
              <a:tabLst/>
              <a:defRPr/>
            </a:pPr>
            <a:r>
              <a:rPr lang="en-US" altLang="en-US" sz="2000" dirty="0">
                <a:solidFill>
                  <a:schemeClr val="bg1"/>
                </a:solidFill>
                <a:latin typeface="+mn-lt"/>
                <a:cs typeface="Arial"/>
              </a:rPr>
              <a:t>Biological characteristics</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Research</a:t>
            </a:r>
          </a:p>
          <a:p>
            <a:pPr marL="342900" marR="0" lvl="0" indent="-342900" algn="l" defTabSz="6858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Microchemistry, genetics</a:t>
            </a:r>
          </a:p>
          <a:p>
            <a:pPr marL="114300" defTabSz="914400" eaLnBrk="1" hangingPunct="1">
              <a:lnSpc>
                <a:spcPct val="90000"/>
              </a:lnSpc>
              <a:spcAft>
                <a:spcPts val="600"/>
              </a:spcAft>
            </a:pPr>
            <a:endParaRPr lang="en-US" sz="1400" b="1" dirty="0">
              <a:solidFill>
                <a:schemeClr val="bg1"/>
              </a:solidFill>
              <a:latin typeface="+mn-lt"/>
              <a:cs typeface="Arial" panose="020B0604020202020204" pitchFamily="34" charset="0"/>
            </a:endParaRPr>
          </a:p>
        </p:txBody>
      </p:sp>
      <p:sp>
        <p:nvSpPr>
          <p:cNvPr id="8" name="Title 1">
            <a:extLst>
              <a:ext uri="{FF2B5EF4-FFF2-40B4-BE49-F238E27FC236}">
                <a16:creationId xmlns:a16="http://schemas.microsoft.com/office/drawing/2014/main" id="{11F7EA40-64C7-C8B7-72B1-FF057468C519}"/>
              </a:ext>
            </a:extLst>
          </p:cNvPr>
          <p:cNvSpPr txBox="1">
            <a:spLocks/>
          </p:cNvSpPr>
          <p:nvPr/>
        </p:nvSpPr>
        <p:spPr>
          <a:xfrm>
            <a:off x="-4152989" y="0"/>
            <a:ext cx="13345610" cy="911485"/>
          </a:xfrm>
          <a:prstGeom prst="rect">
            <a:avLst/>
          </a:prstGeom>
          <a:solidFill>
            <a:srgbClr val="002D73"/>
          </a:solidFill>
        </p:spPr>
        <p:txBody>
          <a:bodyPr vert="horz" lIns="91440" tIns="45720" rIns="91440" bIns="45720" rtlCol="0" anchor="b">
            <a:normAutofit/>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pPr algn="ctr" defTabSz="914400">
              <a:spcAft>
                <a:spcPts val="600"/>
              </a:spcAft>
            </a:pPr>
            <a:r>
              <a:rPr lang="en-US" sz="2400" kern="1200" dirty="0"/>
              <a:t>Striped Bass Beach Seine Survey</a:t>
            </a:r>
          </a:p>
        </p:txBody>
      </p:sp>
      <p:pic>
        <p:nvPicPr>
          <p:cNvPr id="14" name="Picture 13">
            <a:extLst>
              <a:ext uri="{FF2B5EF4-FFF2-40B4-BE49-F238E27FC236}">
                <a16:creationId xmlns:a16="http://schemas.microsoft.com/office/drawing/2014/main" id="{EEC852FF-292D-B687-5475-0EF5E5DC4D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9741" y="1972236"/>
            <a:ext cx="2275074" cy="3033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0507519-559D-3980-5CE3-372E757C8FA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
          <a:stretch/>
        </p:blipFill>
        <p:spPr>
          <a:xfrm>
            <a:off x="5395962" y="142696"/>
            <a:ext cx="2851568" cy="2464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779249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E308F9-EAD7-480F-A74B-148B08314788}"/>
              </a:ext>
            </a:extLst>
          </p:cNvPr>
          <p:cNvSpPr txBox="1"/>
          <p:nvPr/>
        </p:nvSpPr>
        <p:spPr>
          <a:xfrm>
            <a:off x="0" y="791695"/>
            <a:ext cx="6669741" cy="4124325"/>
          </a:xfrm>
          <a:prstGeom prst="rect">
            <a:avLst/>
          </a:prstGeom>
        </p:spPr>
        <p:txBody>
          <a:bodyPr vert="horz" lIns="91440" tIns="45720" rIns="91440" bIns="45720" rtlCol="0">
            <a:noAutofit/>
          </a:bodyPr>
          <a:lstStyle/>
          <a:p>
            <a:r>
              <a:rPr lang="en-US" sz="1200" dirty="0">
                <a:solidFill>
                  <a:schemeClr val="bg1"/>
                </a:solidFill>
                <a:latin typeface="+mn-lt"/>
              </a:rPr>
              <a:t>   </a:t>
            </a:r>
          </a:p>
          <a:p>
            <a:r>
              <a:rPr lang="en-US" sz="1200" dirty="0">
                <a:solidFill>
                  <a:schemeClr val="bg1"/>
                </a:solidFill>
                <a:latin typeface="+mn-lt"/>
                <a:cs typeface="Arial"/>
              </a:rPr>
              <a:t>Jessica Best, Amanda Simmonds</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Monitoring</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What</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lang="en-US" altLang="en-US" sz="2000" dirty="0">
                <a:solidFill>
                  <a:prstClr val="white"/>
                </a:solidFill>
                <a:latin typeface="Calibri" panose="020F0502020204030204"/>
                <a:cs typeface="Arial"/>
              </a:rPr>
              <a:t>baited crab pots</a:t>
            </a:r>
            <a:endPar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When</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lang="en-US" altLang="en-US" sz="2000" dirty="0">
                <a:solidFill>
                  <a:prstClr val="white"/>
                </a:solidFill>
                <a:latin typeface="Calibri" panose="020F0502020204030204"/>
                <a:cs typeface="Arial"/>
              </a:rPr>
              <a:t>2006</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-present; June-Oct</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Where</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Newburgh</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Who</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lang="en-US" altLang="en-US" sz="2000" dirty="0">
                <a:solidFill>
                  <a:prstClr val="white"/>
                </a:solidFill>
                <a:latin typeface="Calibri" panose="020F0502020204030204"/>
                <a:cs typeface="Arial"/>
              </a:rPr>
              <a:t>blue crab</a:t>
            </a:r>
            <a:endPar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182880" marR="0" lvl="0" indent="0" algn="l" defTabSz="685800" rtl="0" eaLnBrk="0" fontAlgn="base" latinLnBrk="0" hangingPunct="0">
              <a:lnSpc>
                <a:spcPct val="100000"/>
              </a:lnSpc>
              <a:spcBef>
                <a:spcPct val="0"/>
              </a:spcBef>
              <a:spcAft>
                <a:spcPct val="0"/>
              </a:spcAft>
              <a:buClrTx/>
              <a:buSzTx/>
              <a:buFontTx/>
              <a:buNone/>
              <a:tabLst/>
              <a:defRPr/>
            </a:pPr>
            <a:r>
              <a:rPr lang="en-US" altLang="en-US" sz="2000" dirty="0">
                <a:solidFill>
                  <a:prstClr val="white"/>
                </a:solidFill>
                <a:latin typeface="Calibri" panose="020F0502020204030204"/>
                <a:cs typeface="Arial"/>
              </a:rPr>
              <a:t>  </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(bycatch = channel catfish, common carp)</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Outcomes</a:t>
            </a:r>
          </a:p>
          <a:p>
            <a:pPr marL="342900" indent="-342900">
              <a:buFont typeface="Arial" panose="020B0604020202020204" pitchFamily="34" charset="0"/>
              <a:buChar char="•"/>
              <a:defRPr/>
            </a:pPr>
            <a:r>
              <a:rPr lang="en-US" altLang="en-US" sz="2000" dirty="0">
                <a:solidFill>
                  <a:schemeClr val="bg1"/>
                </a:solidFill>
                <a:latin typeface="+mn-lt"/>
                <a:cs typeface="Arial"/>
              </a:rPr>
              <a:t>Spatiotemporal movement patterns</a:t>
            </a:r>
          </a:p>
          <a:p>
            <a:pPr marL="342900" marR="0" lvl="0" indent="-342900" latinLnBrk="0">
              <a:lnSpc>
                <a:spcPct val="100000"/>
              </a:lnSpc>
              <a:buClrTx/>
              <a:buSzTx/>
              <a:buFont typeface="Arial" panose="020B0604020202020204" pitchFamily="34" charset="0"/>
              <a:buChar char="•"/>
              <a:tabLst/>
              <a:defRPr/>
            </a:pPr>
            <a:r>
              <a:rPr lang="en-US" altLang="en-US" sz="2000" dirty="0">
                <a:solidFill>
                  <a:schemeClr val="bg1"/>
                </a:solidFill>
                <a:latin typeface="+mn-lt"/>
                <a:cs typeface="Arial"/>
              </a:rPr>
              <a:t>Biological characteristics</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Research</a:t>
            </a:r>
          </a:p>
          <a:p>
            <a:pPr marL="342900" marR="0" lvl="0" indent="-342900" algn="l" defTabSz="6858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Contaminants</a:t>
            </a:r>
          </a:p>
          <a:p>
            <a:pPr marL="114300" defTabSz="914400" eaLnBrk="1" hangingPunct="1">
              <a:lnSpc>
                <a:spcPct val="90000"/>
              </a:lnSpc>
              <a:spcAft>
                <a:spcPts val="600"/>
              </a:spcAft>
            </a:pPr>
            <a:endParaRPr lang="en-US" sz="1400" b="1" dirty="0">
              <a:solidFill>
                <a:schemeClr val="bg1"/>
              </a:solidFill>
              <a:latin typeface="+mn-lt"/>
              <a:cs typeface="Arial" panose="020B0604020202020204" pitchFamily="34" charset="0"/>
            </a:endParaRPr>
          </a:p>
          <a:p>
            <a:pPr marL="114300" defTabSz="914400" eaLnBrk="1" hangingPunct="1">
              <a:lnSpc>
                <a:spcPct val="90000"/>
              </a:lnSpc>
              <a:spcAft>
                <a:spcPts val="600"/>
              </a:spcAft>
            </a:pPr>
            <a:endParaRPr lang="en-US" sz="1400" b="1" dirty="0">
              <a:solidFill>
                <a:schemeClr val="bg1"/>
              </a:solidFill>
              <a:latin typeface="+mn-lt"/>
              <a:cs typeface="Arial" panose="020B0604020202020204" pitchFamily="34" charset="0"/>
            </a:endParaRPr>
          </a:p>
        </p:txBody>
      </p:sp>
      <p:sp>
        <p:nvSpPr>
          <p:cNvPr id="8" name="Title 1">
            <a:extLst>
              <a:ext uri="{FF2B5EF4-FFF2-40B4-BE49-F238E27FC236}">
                <a16:creationId xmlns:a16="http://schemas.microsoft.com/office/drawing/2014/main" id="{11F7EA40-64C7-C8B7-72B1-FF057468C519}"/>
              </a:ext>
            </a:extLst>
          </p:cNvPr>
          <p:cNvSpPr txBox="1">
            <a:spLocks/>
          </p:cNvSpPr>
          <p:nvPr/>
        </p:nvSpPr>
        <p:spPr>
          <a:xfrm>
            <a:off x="-4152989" y="0"/>
            <a:ext cx="13345610" cy="911485"/>
          </a:xfrm>
          <a:prstGeom prst="rect">
            <a:avLst/>
          </a:prstGeom>
          <a:solidFill>
            <a:srgbClr val="002D73"/>
          </a:solidFill>
        </p:spPr>
        <p:txBody>
          <a:bodyPr vert="horz" lIns="91440" tIns="45720" rIns="91440" bIns="45720" rtlCol="0" anchor="b">
            <a:normAutofit/>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pPr algn="ctr" defTabSz="914400">
              <a:spcAft>
                <a:spcPts val="600"/>
              </a:spcAft>
            </a:pPr>
            <a:r>
              <a:rPr lang="en-US" sz="2400" kern="1200" dirty="0"/>
              <a:t>Blue Crab Survey</a:t>
            </a:r>
          </a:p>
        </p:txBody>
      </p:sp>
      <p:pic>
        <p:nvPicPr>
          <p:cNvPr id="2" name="Picture 1" descr="A person holding a fish&#10;&#10;Description automatically generated with medium confidence">
            <a:extLst>
              <a:ext uri="{FF2B5EF4-FFF2-40B4-BE49-F238E27FC236}">
                <a16:creationId xmlns:a16="http://schemas.microsoft.com/office/drawing/2014/main" id="{4EF3075B-B8EE-ED8C-BB07-4B834AF9D97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7943" y="1900518"/>
            <a:ext cx="2338218" cy="3117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1B01E36E-8B00-BBC9-5574-F4DC8CA0A85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4724961" y="263002"/>
            <a:ext cx="257175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1020936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E308F9-EAD7-480F-A74B-148B08314788}"/>
              </a:ext>
            </a:extLst>
          </p:cNvPr>
          <p:cNvSpPr txBox="1"/>
          <p:nvPr/>
        </p:nvSpPr>
        <p:spPr>
          <a:xfrm>
            <a:off x="0" y="791695"/>
            <a:ext cx="6669741" cy="4124325"/>
          </a:xfrm>
          <a:prstGeom prst="rect">
            <a:avLst/>
          </a:prstGeom>
        </p:spPr>
        <p:txBody>
          <a:bodyPr vert="horz" lIns="91440" tIns="45720" rIns="91440" bIns="45720" rtlCol="0">
            <a:noAutofit/>
          </a:bodyPr>
          <a:lstStyle/>
          <a:p>
            <a:r>
              <a:rPr lang="en-US" sz="1200" dirty="0">
                <a:solidFill>
                  <a:schemeClr val="bg1"/>
                </a:solidFill>
                <a:latin typeface="+mn-lt"/>
              </a:rPr>
              <a:t>   </a:t>
            </a:r>
          </a:p>
          <a:p>
            <a:r>
              <a:rPr lang="en-US" sz="1200" dirty="0">
                <a:solidFill>
                  <a:schemeClr val="bg1"/>
                </a:solidFill>
                <a:latin typeface="+mn-lt"/>
                <a:cs typeface="Arial"/>
              </a:rPr>
              <a:t>Jessica Best, Amanda Simmonds</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Monitoring</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What</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cooperative </a:t>
            </a:r>
            <a:r>
              <a:rPr lang="en-US" altLang="en-US" sz="2000" dirty="0">
                <a:solidFill>
                  <a:prstClr val="white"/>
                </a:solidFill>
                <a:latin typeface="Calibri" panose="020F0502020204030204"/>
                <a:cs typeface="Arial"/>
              </a:rPr>
              <a:t>commercial fishers</a:t>
            </a:r>
            <a:endPar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When</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lang="en-US" altLang="en-US" sz="2000" dirty="0">
                <a:solidFill>
                  <a:prstClr val="white"/>
                </a:solidFill>
                <a:latin typeface="Calibri" panose="020F0502020204030204"/>
                <a:cs typeface="Arial"/>
              </a:rPr>
              <a:t>2013</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-present; Aug-Nov</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Where</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Delaware River</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Who</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lang="en-US" altLang="en-US" sz="2000" dirty="0">
                <a:solidFill>
                  <a:prstClr val="white"/>
                </a:solidFill>
                <a:latin typeface="Calibri" panose="020F0502020204030204"/>
                <a:cs typeface="Arial"/>
              </a:rPr>
              <a:t>American eel</a:t>
            </a:r>
          </a:p>
          <a:p>
            <a:pPr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Outcomes</a:t>
            </a:r>
          </a:p>
          <a:p>
            <a:pPr marL="342900" indent="-342900">
              <a:buFont typeface="Arial" panose="020B0604020202020204" pitchFamily="34" charset="0"/>
              <a:buChar char="•"/>
              <a:defRPr/>
            </a:pPr>
            <a:r>
              <a:rPr lang="en-US" altLang="en-US" sz="2000" dirty="0">
                <a:solidFill>
                  <a:schemeClr val="bg1"/>
                </a:solidFill>
                <a:latin typeface="+mn-lt"/>
                <a:cs typeface="Arial"/>
              </a:rPr>
              <a:t>Characterization of fishery</a:t>
            </a:r>
          </a:p>
          <a:p>
            <a:pPr marL="342900" marR="0" lvl="0" indent="-342900" latinLnBrk="0">
              <a:lnSpc>
                <a:spcPct val="100000"/>
              </a:lnSpc>
              <a:buClrTx/>
              <a:buSzTx/>
              <a:buFont typeface="Arial" panose="020B0604020202020204" pitchFamily="34" charset="0"/>
              <a:buChar char="•"/>
              <a:tabLst/>
              <a:defRPr/>
            </a:pPr>
            <a:r>
              <a:rPr lang="en-US" altLang="en-US" sz="2000" dirty="0">
                <a:solidFill>
                  <a:schemeClr val="bg1"/>
                </a:solidFill>
                <a:latin typeface="+mn-lt"/>
                <a:cs typeface="Arial"/>
              </a:rPr>
              <a:t>Biological characteristics</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Research</a:t>
            </a:r>
          </a:p>
          <a:p>
            <a:pPr marL="342900" marR="0" lvl="0" indent="-342900" algn="l" defTabSz="6858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Acoustic tagging, community science</a:t>
            </a:r>
          </a:p>
          <a:p>
            <a:pPr marL="114300" defTabSz="914400" eaLnBrk="1" hangingPunct="1">
              <a:lnSpc>
                <a:spcPct val="90000"/>
              </a:lnSpc>
              <a:spcAft>
                <a:spcPts val="600"/>
              </a:spcAft>
            </a:pPr>
            <a:endParaRPr lang="en-US" sz="1400" b="1" dirty="0">
              <a:solidFill>
                <a:schemeClr val="bg1"/>
              </a:solidFill>
              <a:latin typeface="+mn-lt"/>
              <a:cs typeface="Arial" panose="020B0604020202020204" pitchFamily="34" charset="0"/>
            </a:endParaRPr>
          </a:p>
          <a:p>
            <a:pPr marL="114300" defTabSz="914400" eaLnBrk="1" hangingPunct="1">
              <a:lnSpc>
                <a:spcPct val="90000"/>
              </a:lnSpc>
              <a:spcAft>
                <a:spcPts val="600"/>
              </a:spcAft>
            </a:pPr>
            <a:endParaRPr lang="en-US" sz="1400" b="1" dirty="0">
              <a:solidFill>
                <a:schemeClr val="bg1"/>
              </a:solidFill>
              <a:latin typeface="+mn-lt"/>
              <a:cs typeface="Arial" panose="020B0604020202020204" pitchFamily="34" charset="0"/>
            </a:endParaRPr>
          </a:p>
        </p:txBody>
      </p:sp>
      <p:sp>
        <p:nvSpPr>
          <p:cNvPr id="8" name="Title 1">
            <a:extLst>
              <a:ext uri="{FF2B5EF4-FFF2-40B4-BE49-F238E27FC236}">
                <a16:creationId xmlns:a16="http://schemas.microsoft.com/office/drawing/2014/main" id="{11F7EA40-64C7-C8B7-72B1-FF057468C519}"/>
              </a:ext>
            </a:extLst>
          </p:cNvPr>
          <p:cNvSpPr txBox="1">
            <a:spLocks/>
          </p:cNvSpPr>
          <p:nvPr/>
        </p:nvSpPr>
        <p:spPr>
          <a:xfrm>
            <a:off x="-4152989" y="0"/>
            <a:ext cx="13345610" cy="911485"/>
          </a:xfrm>
          <a:prstGeom prst="rect">
            <a:avLst/>
          </a:prstGeom>
          <a:solidFill>
            <a:srgbClr val="002D73"/>
          </a:solidFill>
        </p:spPr>
        <p:txBody>
          <a:bodyPr vert="horz" lIns="91440" tIns="45720" rIns="91440" bIns="45720" rtlCol="0" anchor="b">
            <a:normAutofit/>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pPr algn="ctr" defTabSz="914400">
              <a:spcAft>
                <a:spcPts val="600"/>
              </a:spcAft>
            </a:pPr>
            <a:r>
              <a:rPr lang="en-US" sz="2400" kern="1200" dirty="0"/>
              <a:t>American Eel Monitoring</a:t>
            </a:r>
          </a:p>
        </p:txBody>
      </p:sp>
      <p:pic>
        <p:nvPicPr>
          <p:cNvPr id="9" name="Picture 8">
            <a:extLst>
              <a:ext uri="{FF2B5EF4-FFF2-40B4-BE49-F238E27FC236}">
                <a16:creationId xmlns:a16="http://schemas.microsoft.com/office/drawing/2014/main" id="{89F30275-D21E-92CD-BA7B-DB21A3D3870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92039" y="3071017"/>
            <a:ext cx="2644386" cy="1845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picture containing outdoor, ground, wooden, wood&#10;&#10;Description automatically generated">
            <a:extLst>
              <a:ext uri="{FF2B5EF4-FFF2-40B4-BE49-F238E27FC236}">
                <a16:creationId xmlns:a16="http://schemas.microsoft.com/office/drawing/2014/main" id="{08540CB3-F07A-4C30-4BE6-39FDD2BC25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60459" y="686135"/>
            <a:ext cx="2929068" cy="2196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icture containing outdoor&#10;&#10;Description automatically generated">
            <a:extLst>
              <a:ext uri="{FF2B5EF4-FFF2-40B4-BE49-F238E27FC236}">
                <a16:creationId xmlns:a16="http://schemas.microsoft.com/office/drawing/2014/main" id="{365539E2-54AF-504A-B1B9-A7700A0D1B3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28028" y="911485"/>
            <a:ext cx="1693826" cy="22584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4C13B9CF-1844-10A3-7969-7A04DFCE7A1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56043" y="3169919"/>
            <a:ext cx="1833937" cy="1665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93606483"/>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E308F9-EAD7-480F-A74B-148B08314788}"/>
              </a:ext>
            </a:extLst>
          </p:cNvPr>
          <p:cNvSpPr txBox="1"/>
          <p:nvPr/>
        </p:nvSpPr>
        <p:spPr>
          <a:xfrm>
            <a:off x="0" y="791695"/>
            <a:ext cx="5155581" cy="4124325"/>
          </a:xfrm>
          <a:prstGeom prst="rect">
            <a:avLst/>
          </a:prstGeom>
        </p:spPr>
        <p:txBody>
          <a:bodyPr vert="horz" lIns="91440" tIns="45720" rIns="91440" bIns="45720" rtlCol="0">
            <a:noAutofit/>
          </a:bodyPr>
          <a:lstStyle/>
          <a:p>
            <a:r>
              <a:rPr lang="en-US" sz="1200" dirty="0">
                <a:solidFill>
                  <a:schemeClr val="bg1"/>
                </a:solidFill>
                <a:latin typeface="+mn-lt"/>
              </a:rPr>
              <a:t>   </a:t>
            </a:r>
          </a:p>
          <a:p>
            <a:r>
              <a:rPr lang="en-US" sz="1200" dirty="0">
                <a:solidFill>
                  <a:schemeClr val="bg1"/>
                </a:solidFill>
                <a:latin typeface="+mn-lt"/>
                <a:cs typeface="Arial"/>
              </a:rPr>
              <a:t>Rich Pendleton, </a:t>
            </a:r>
            <a:r>
              <a:rPr lang="en-US" sz="1200" dirty="0" err="1">
                <a:solidFill>
                  <a:schemeClr val="bg1"/>
                </a:solidFill>
                <a:latin typeface="+mn-lt"/>
                <a:cs typeface="Arial"/>
              </a:rPr>
              <a:t>ElizaBeth</a:t>
            </a:r>
            <a:r>
              <a:rPr lang="en-US" sz="1200" dirty="0">
                <a:solidFill>
                  <a:schemeClr val="bg1"/>
                </a:solidFill>
                <a:latin typeface="+mn-lt"/>
                <a:cs typeface="Arial"/>
              </a:rPr>
              <a:t> Streifeneder, Jessica Best</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Monitoring</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What</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eDNA, electrofishing, seining, trawling</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When</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lang="en-US" altLang="en-US" sz="2000" dirty="0">
                <a:solidFill>
                  <a:prstClr val="white"/>
                </a:solidFill>
                <a:latin typeface="Calibri" panose="020F0502020204030204"/>
                <a:cs typeface="Arial"/>
              </a:rPr>
              <a:t>2019</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-present; May-Nov</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Where</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lang="en-US" altLang="en-US" sz="2000" dirty="0">
                <a:solidFill>
                  <a:prstClr val="white"/>
                </a:solidFill>
                <a:latin typeface="Calibri" panose="020F0502020204030204"/>
                <a:cs typeface="Arial"/>
              </a:rPr>
              <a:t>George Washington Bridge to Troy</a:t>
            </a:r>
            <a:endPar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Who</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t>
            </a:r>
            <a:r>
              <a:rPr lang="en-US" altLang="en-US" sz="2000" dirty="0">
                <a:solidFill>
                  <a:prstClr val="white"/>
                </a:solidFill>
                <a:latin typeface="Calibri" panose="020F0502020204030204"/>
                <a:cs typeface="Arial"/>
              </a:rPr>
              <a:t>round goby, grass carp</a:t>
            </a:r>
          </a:p>
          <a:p>
            <a:pPr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Outcomes</a:t>
            </a:r>
          </a:p>
          <a:p>
            <a:pPr marL="342900" indent="-342900">
              <a:buFont typeface="Arial" panose="020B0604020202020204" pitchFamily="34" charset="0"/>
              <a:buChar char="•"/>
              <a:defRPr/>
            </a:pPr>
            <a:r>
              <a:rPr lang="en-US" altLang="en-US" sz="2000" dirty="0">
                <a:solidFill>
                  <a:schemeClr val="bg1"/>
                </a:solidFill>
                <a:latin typeface="+mn-lt"/>
                <a:cs typeface="Arial"/>
              </a:rPr>
              <a:t>Monitor distribution &amp; spread</a:t>
            </a:r>
          </a:p>
          <a:p>
            <a:pPr marL="342900" marR="0" lvl="0" indent="-342900" latinLnBrk="0">
              <a:lnSpc>
                <a:spcPct val="100000"/>
              </a:lnSpc>
              <a:buClrTx/>
              <a:buSzTx/>
              <a:buFont typeface="Arial" panose="020B0604020202020204" pitchFamily="34" charset="0"/>
              <a:buChar char="•"/>
              <a:tabLst/>
              <a:defRPr/>
            </a:pPr>
            <a:r>
              <a:rPr lang="en-US" altLang="en-US" sz="2000" dirty="0">
                <a:solidFill>
                  <a:schemeClr val="bg1"/>
                </a:solidFill>
                <a:latin typeface="+mn-lt"/>
                <a:cs typeface="Arial"/>
              </a:rPr>
              <a:t>Evaluating impact</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Research</a:t>
            </a:r>
          </a:p>
          <a:p>
            <a:pPr marL="342900" marR="0" lvl="0" indent="-342900" algn="l" defTabSz="6858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Acoustic tagging, population estimates, diet analysis</a:t>
            </a:r>
          </a:p>
          <a:p>
            <a:pPr marL="114300" defTabSz="914400" eaLnBrk="1" hangingPunct="1">
              <a:lnSpc>
                <a:spcPct val="90000"/>
              </a:lnSpc>
              <a:spcAft>
                <a:spcPts val="600"/>
              </a:spcAft>
            </a:pPr>
            <a:endParaRPr lang="en-US" sz="1400" b="1" dirty="0">
              <a:solidFill>
                <a:schemeClr val="bg1"/>
              </a:solidFill>
              <a:latin typeface="+mn-lt"/>
              <a:cs typeface="Arial" panose="020B0604020202020204" pitchFamily="34" charset="0"/>
            </a:endParaRPr>
          </a:p>
        </p:txBody>
      </p:sp>
      <p:sp>
        <p:nvSpPr>
          <p:cNvPr id="8" name="Title 1">
            <a:extLst>
              <a:ext uri="{FF2B5EF4-FFF2-40B4-BE49-F238E27FC236}">
                <a16:creationId xmlns:a16="http://schemas.microsoft.com/office/drawing/2014/main" id="{11F7EA40-64C7-C8B7-72B1-FF057468C519}"/>
              </a:ext>
            </a:extLst>
          </p:cNvPr>
          <p:cNvSpPr txBox="1">
            <a:spLocks/>
          </p:cNvSpPr>
          <p:nvPr/>
        </p:nvSpPr>
        <p:spPr>
          <a:xfrm>
            <a:off x="-4152989" y="0"/>
            <a:ext cx="13345610" cy="911485"/>
          </a:xfrm>
          <a:prstGeom prst="rect">
            <a:avLst/>
          </a:prstGeom>
          <a:solidFill>
            <a:srgbClr val="002D73"/>
          </a:solidFill>
        </p:spPr>
        <p:txBody>
          <a:bodyPr vert="horz" lIns="91440" tIns="45720" rIns="91440" bIns="45720" rtlCol="0" anchor="b">
            <a:normAutofit/>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pPr algn="ctr" defTabSz="914400">
              <a:spcAft>
                <a:spcPts val="600"/>
              </a:spcAft>
            </a:pPr>
            <a:r>
              <a:rPr lang="en-US" sz="2400" kern="1200" dirty="0"/>
              <a:t>Non-native Species Monitoring</a:t>
            </a:r>
          </a:p>
        </p:txBody>
      </p:sp>
      <p:pic>
        <p:nvPicPr>
          <p:cNvPr id="5" name="Picture 4" descr="A close-up of a fish&#10;&#10;Description automatically generated">
            <a:extLst>
              <a:ext uri="{FF2B5EF4-FFF2-40B4-BE49-F238E27FC236}">
                <a16:creationId xmlns:a16="http://schemas.microsoft.com/office/drawing/2014/main" id="{9501A825-8C08-8DB2-8BFE-B0F54FA111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58425" y="155529"/>
            <a:ext cx="2831352" cy="2123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Fish lying on the ground&#10;&#10;Description automatically generated">
            <a:extLst>
              <a:ext uri="{FF2B5EF4-FFF2-40B4-BE49-F238E27FC236}">
                <a16:creationId xmlns:a16="http://schemas.microsoft.com/office/drawing/2014/main" id="{DF3B21DB-6CF8-5BAF-BE50-09DEBF98D9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77296" y="2442763"/>
            <a:ext cx="3393610" cy="2545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20717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748A-FB99-0C47-59F2-26B0911E8D0D}"/>
              </a:ext>
            </a:extLst>
          </p:cNvPr>
          <p:cNvSpPr>
            <a:spLocks noGrp="1"/>
          </p:cNvSpPr>
          <p:nvPr>
            <p:ph type="title"/>
          </p:nvPr>
        </p:nvSpPr>
        <p:spPr/>
        <p:txBody>
          <a:bodyPr/>
          <a:lstStyle/>
          <a:p>
            <a:r>
              <a:rPr lang="en-US" dirty="0"/>
              <a:t>Recently completed research projects</a:t>
            </a:r>
          </a:p>
        </p:txBody>
      </p:sp>
      <p:pic>
        <p:nvPicPr>
          <p:cNvPr id="4" name="Picture 3" descr="A close-up of a logo&#10;&#10;Description automatically generated">
            <a:extLst>
              <a:ext uri="{FF2B5EF4-FFF2-40B4-BE49-F238E27FC236}">
                <a16:creationId xmlns:a16="http://schemas.microsoft.com/office/drawing/2014/main" id="{2A494C57-7635-6156-86F3-DC104CAE76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244" y="2746715"/>
            <a:ext cx="2400300" cy="866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F04FD681-D875-FBC9-AE03-2CC2FA071161}"/>
              </a:ext>
            </a:extLst>
          </p:cNvPr>
          <p:cNvPicPr>
            <a:picLocks noChangeAspect="1"/>
          </p:cNvPicPr>
          <p:nvPr/>
        </p:nvPicPr>
        <p:blipFill>
          <a:blip r:embed="rId4"/>
          <a:stretch>
            <a:fillRect/>
          </a:stretch>
        </p:blipFill>
        <p:spPr>
          <a:xfrm>
            <a:off x="3148775" y="1350010"/>
            <a:ext cx="3054350" cy="1221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B9D4685A-1B30-B2BC-495E-654AC6C60A20}"/>
              </a:ext>
            </a:extLst>
          </p:cNvPr>
          <p:cNvPicPr>
            <a:picLocks noChangeAspect="1"/>
          </p:cNvPicPr>
          <p:nvPr/>
        </p:nvPicPr>
        <p:blipFill>
          <a:blip r:embed="rId5"/>
          <a:stretch>
            <a:fillRect/>
          </a:stretch>
        </p:blipFill>
        <p:spPr>
          <a:xfrm>
            <a:off x="155272" y="3859635"/>
            <a:ext cx="2400300" cy="1020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A logo with flags on them&#10;&#10;Description automatically generated">
            <a:extLst>
              <a:ext uri="{FF2B5EF4-FFF2-40B4-BE49-F238E27FC236}">
                <a16:creationId xmlns:a16="http://schemas.microsoft.com/office/drawing/2014/main" id="{119DDFEB-A72C-1E27-684F-2FBF8F9313D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70061" y="3759128"/>
            <a:ext cx="1433064" cy="1221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9C4EF0EE-D31C-938E-0E24-1368A5D4603B}"/>
              </a:ext>
            </a:extLst>
          </p:cNvPr>
          <p:cNvPicPr>
            <a:picLocks noChangeAspect="1"/>
          </p:cNvPicPr>
          <p:nvPr/>
        </p:nvPicPr>
        <p:blipFill>
          <a:blip r:embed="rId7"/>
          <a:stretch>
            <a:fillRect/>
          </a:stretch>
        </p:blipFill>
        <p:spPr>
          <a:xfrm>
            <a:off x="2798376" y="3060903"/>
            <a:ext cx="1523315" cy="1528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865B3AD8-E5AD-CE35-EF88-7D57AA973EC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2318" y="1242129"/>
            <a:ext cx="1815306" cy="1258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5CCA4227-936C-3E5C-E6D8-90B2198F33E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3918" b="14823"/>
          <a:stretch/>
        </p:blipFill>
        <p:spPr>
          <a:xfrm>
            <a:off x="4474323" y="2757828"/>
            <a:ext cx="2324497" cy="844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29">
            <a:extLst>
              <a:ext uri="{FF2B5EF4-FFF2-40B4-BE49-F238E27FC236}">
                <a16:creationId xmlns:a16="http://schemas.microsoft.com/office/drawing/2014/main" id="{ADAEDBA7-B096-23DD-60AE-D9BA8F603B5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964293" y="3115073"/>
            <a:ext cx="2024435" cy="1865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1" descr="A black text with green leaf and acorn&#10;&#10;Description automatically generated">
            <a:extLst>
              <a:ext uri="{FF2B5EF4-FFF2-40B4-BE49-F238E27FC236}">
                <a16:creationId xmlns:a16="http://schemas.microsoft.com/office/drawing/2014/main" id="{88026F64-2222-98AA-10EB-E625F787B15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080955" y="1264161"/>
            <a:ext cx="1528532" cy="1528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3787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748A-FB99-0C47-59F2-26B0911E8D0D}"/>
              </a:ext>
            </a:extLst>
          </p:cNvPr>
          <p:cNvSpPr>
            <a:spLocks noGrp="1"/>
          </p:cNvSpPr>
          <p:nvPr>
            <p:ph type="title"/>
          </p:nvPr>
        </p:nvSpPr>
        <p:spPr/>
        <p:txBody>
          <a:bodyPr/>
          <a:lstStyle/>
          <a:p>
            <a:r>
              <a:rPr lang="en-US" dirty="0"/>
              <a:t>Recently completed research projects</a:t>
            </a:r>
          </a:p>
        </p:txBody>
      </p:sp>
      <p:pic>
        <p:nvPicPr>
          <p:cNvPr id="5" name="Picture 4">
            <a:extLst>
              <a:ext uri="{FF2B5EF4-FFF2-40B4-BE49-F238E27FC236}">
                <a16:creationId xmlns:a16="http://schemas.microsoft.com/office/drawing/2014/main" id="{D7842DAC-3EEA-638B-8C71-31261EF9C59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281" y="1244099"/>
            <a:ext cx="4195848" cy="1288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F3EC40B4-58EE-8B6C-D230-F2BD87ADB1EC}"/>
              </a:ext>
            </a:extLst>
          </p:cNvPr>
          <p:cNvPicPr>
            <a:picLocks noChangeAspect="1"/>
          </p:cNvPicPr>
          <p:nvPr/>
        </p:nvPicPr>
        <p:blipFill>
          <a:blip r:embed="rId3"/>
          <a:stretch>
            <a:fillRect/>
          </a:stretch>
        </p:blipFill>
        <p:spPr>
          <a:xfrm>
            <a:off x="129751" y="3054096"/>
            <a:ext cx="4045916" cy="1082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3A918C23-C972-2BDD-C375-5B0F988333AE}"/>
              </a:ext>
            </a:extLst>
          </p:cNvPr>
          <p:cNvPicPr>
            <a:picLocks noChangeAspect="1"/>
          </p:cNvPicPr>
          <p:nvPr/>
        </p:nvPicPr>
        <p:blipFill>
          <a:blip r:embed="rId4"/>
          <a:stretch>
            <a:fillRect/>
          </a:stretch>
        </p:blipFill>
        <p:spPr>
          <a:xfrm>
            <a:off x="4410549" y="1542079"/>
            <a:ext cx="4600618" cy="16391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96F010BA-6F0F-8A13-482E-3DD5244E040E}"/>
              </a:ext>
            </a:extLst>
          </p:cNvPr>
          <p:cNvPicPr>
            <a:picLocks noChangeAspect="1"/>
          </p:cNvPicPr>
          <p:nvPr/>
        </p:nvPicPr>
        <p:blipFill>
          <a:blip r:embed="rId5"/>
          <a:stretch>
            <a:fillRect/>
          </a:stretch>
        </p:blipFill>
        <p:spPr>
          <a:xfrm>
            <a:off x="4454101" y="3496909"/>
            <a:ext cx="4467785" cy="1421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5458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748A-FB99-0C47-59F2-26B0911E8D0D}"/>
              </a:ext>
            </a:extLst>
          </p:cNvPr>
          <p:cNvSpPr>
            <a:spLocks noGrp="1"/>
          </p:cNvSpPr>
          <p:nvPr>
            <p:ph type="title"/>
          </p:nvPr>
        </p:nvSpPr>
        <p:spPr/>
        <p:txBody>
          <a:bodyPr/>
          <a:lstStyle/>
          <a:p>
            <a:r>
              <a:rPr lang="en-US" dirty="0"/>
              <a:t>Recently completed research projects</a:t>
            </a:r>
          </a:p>
        </p:txBody>
      </p:sp>
      <p:pic>
        <p:nvPicPr>
          <p:cNvPr id="11" name="Picture 10">
            <a:extLst>
              <a:ext uri="{FF2B5EF4-FFF2-40B4-BE49-F238E27FC236}">
                <a16:creationId xmlns:a16="http://schemas.microsoft.com/office/drawing/2014/main" id="{A927641C-69B8-F370-85FF-F43FD6A9B92A}"/>
              </a:ext>
            </a:extLst>
          </p:cNvPr>
          <p:cNvPicPr>
            <a:picLocks noChangeAspect="1"/>
          </p:cNvPicPr>
          <p:nvPr/>
        </p:nvPicPr>
        <p:blipFill>
          <a:blip r:embed="rId2"/>
          <a:stretch>
            <a:fillRect/>
          </a:stretch>
        </p:blipFill>
        <p:spPr>
          <a:xfrm>
            <a:off x="5537370" y="1288520"/>
            <a:ext cx="3320880" cy="1497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3B58C419-503C-A2F4-75A2-D507B1253F20}"/>
              </a:ext>
            </a:extLst>
          </p:cNvPr>
          <p:cNvPicPr>
            <a:picLocks noChangeAspect="1"/>
          </p:cNvPicPr>
          <p:nvPr/>
        </p:nvPicPr>
        <p:blipFill>
          <a:blip r:embed="rId3"/>
          <a:stretch>
            <a:fillRect/>
          </a:stretch>
        </p:blipFill>
        <p:spPr>
          <a:xfrm>
            <a:off x="67126" y="1344087"/>
            <a:ext cx="5005888" cy="985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D804C823-2A9A-8121-6D7B-60E95D4C34ED}"/>
              </a:ext>
            </a:extLst>
          </p:cNvPr>
          <p:cNvPicPr>
            <a:picLocks noChangeAspect="1"/>
          </p:cNvPicPr>
          <p:nvPr/>
        </p:nvPicPr>
        <p:blipFill>
          <a:blip r:embed="rId4"/>
          <a:stretch>
            <a:fillRect/>
          </a:stretch>
        </p:blipFill>
        <p:spPr>
          <a:xfrm>
            <a:off x="2433808" y="4198505"/>
            <a:ext cx="6548827" cy="8530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208923C9-567D-73C8-7BFA-0F15BEBE8A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450" y="2945237"/>
            <a:ext cx="5997856" cy="1094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4832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E11BDD-38AD-4927-B413-56FD620008B6}"/>
              </a:ext>
            </a:extLst>
          </p:cNvPr>
          <p:cNvSpPr>
            <a:spLocks noGrp="1"/>
          </p:cNvSpPr>
          <p:nvPr>
            <p:ph type="title"/>
          </p:nvPr>
        </p:nvSpPr>
        <p:spPr>
          <a:xfrm>
            <a:off x="247650" y="222660"/>
            <a:ext cx="2552616" cy="920750"/>
          </a:xfrm>
        </p:spPr>
        <p:txBody>
          <a:bodyPr/>
          <a:lstStyle/>
          <a:p>
            <a:r>
              <a:rPr lang="en-US" dirty="0"/>
              <a:t>Who we are</a:t>
            </a:r>
          </a:p>
        </p:txBody>
      </p:sp>
      <p:sp>
        <p:nvSpPr>
          <p:cNvPr id="3" name="Content Placeholder 2"/>
          <p:cNvSpPr>
            <a:spLocks noGrp="1"/>
          </p:cNvSpPr>
          <p:nvPr>
            <p:ph idx="1"/>
          </p:nvPr>
        </p:nvSpPr>
        <p:spPr>
          <a:xfrm>
            <a:off x="247650" y="1071418"/>
            <a:ext cx="8610600" cy="3435350"/>
          </a:xfrm>
        </p:spPr>
        <p:txBody>
          <a:bodyPr/>
          <a:lstStyle/>
          <a:p>
            <a:endParaRPr lang="en-US" sz="2000" dirty="0"/>
          </a:p>
          <a:p>
            <a:pPr marL="342900" indent="-342900">
              <a:buFont typeface="Arial" panose="020B0604020202020204" pitchFamily="34" charset="0"/>
              <a:buChar char="•"/>
            </a:pPr>
            <a:endParaRPr lang="en-US" sz="2000" dirty="0"/>
          </a:p>
        </p:txBody>
      </p:sp>
      <p:sp>
        <p:nvSpPr>
          <p:cNvPr id="2" name="Rectangle: Rounded Corners 1">
            <a:extLst>
              <a:ext uri="{FF2B5EF4-FFF2-40B4-BE49-F238E27FC236}">
                <a16:creationId xmlns:a16="http://schemas.microsoft.com/office/drawing/2014/main" id="{6A564596-7882-4791-BFD4-FE817BC2DB33}"/>
              </a:ext>
            </a:extLst>
          </p:cNvPr>
          <p:cNvSpPr/>
          <p:nvPr/>
        </p:nvSpPr>
        <p:spPr>
          <a:xfrm>
            <a:off x="1154760" y="1086997"/>
            <a:ext cx="2052233" cy="1058257"/>
          </a:xfrm>
          <a:prstGeom prst="roundRect">
            <a:avLst/>
          </a:prstGeom>
          <a:solidFill>
            <a:srgbClr val="2C5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rPr>
              <a:t>NYS Dept. of Environmental Conservation</a:t>
            </a:r>
          </a:p>
        </p:txBody>
      </p:sp>
      <p:sp>
        <p:nvSpPr>
          <p:cNvPr id="10" name="Rectangle: Rounded Corners 9">
            <a:extLst>
              <a:ext uri="{FF2B5EF4-FFF2-40B4-BE49-F238E27FC236}">
                <a16:creationId xmlns:a16="http://schemas.microsoft.com/office/drawing/2014/main" id="{1BDE1A24-7636-4C92-B9A6-ED5C4D63615E}"/>
              </a:ext>
            </a:extLst>
          </p:cNvPr>
          <p:cNvSpPr/>
          <p:nvPr/>
        </p:nvSpPr>
        <p:spPr>
          <a:xfrm>
            <a:off x="1569431" y="2304153"/>
            <a:ext cx="1380492" cy="98881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800" b="1" dirty="0">
                <a:solidFill>
                  <a:schemeClr val="bg1"/>
                </a:solidFill>
              </a:rPr>
              <a:t>Hudson River Programs</a:t>
            </a:r>
          </a:p>
        </p:txBody>
      </p:sp>
      <p:sp>
        <p:nvSpPr>
          <p:cNvPr id="11" name="Rectangle: Rounded Corners 10">
            <a:extLst>
              <a:ext uri="{FF2B5EF4-FFF2-40B4-BE49-F238E27FC236}">
                <a16:creationId xmlns:a16="http://schemas.microsoft.com/office/drawing/2014/main" id="{34F7A76E-75C3-4C34-AF00-70E63CEE1039}"/>
              </a:ext>
            </a:extLst>
          </p:cNvPr>
          <p:cNvSpPr/>
          <p:nvPr/>
        </p:nvSpPr>
        <p:spPr>
          <a:xfrm>
            <a:off x="3015738" y="2304153"/>
            <a:ext cx="1380492" cy="98881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800" b="1" dirty="0">
                <a:solidFill>
                  <a:schemeClr val="bg1"/>
                </a:solidFill>
              </a:rPr>
              <a:t>Division of Marine Resources</a:t>
            </a:r>
          </a:p>
        </p:txBody>
      </p:sp>
      <p:sp>
        <p:nvSpPr>
          <p:cNvPr id="12" name="Rectangle: Rounded Corners 11">
            <a:extLst>
              <a:ext uri="{FF2B5EF4-FFF2-40B4-BE49-F238E27FC236}">
                <a16:creationId xmlns:a16="http://schemas.microsoft.com/office/drawing/2014/main" id="{59215425-419F-4704-ACFD-1FC0D0081827}"/>
              </a:ext>
            </a:extLst>
          </p:cNvPr>
          <p:cNvSpPr/>
          <p:nvPr/>
        </p:nvSpPr>
        <p:spPr>
          <a:xfrm>
            <a:off x="1154760" y="3432018"/>
            <a:ext cx="2052233" cy="105672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rPr>
              <a:t>Hudson River Fisheries Unit</a:t>
            </a:r>
          </a:p>
        </p:txBody>
      </p:sp>
      <p:pic>
        <p:nvPicPr>
          <p:cNvPr id="5" name="Picture 4">
            <a:extLst>
              <a:ext uri="{FF2B5EF4-FFF2-40B4-BE49-F238E27FC236}">
                <a16:creationId xmlns:a16="http://schemas.microsoft.com/office/drawing/2014/main" id="{7472C2FB-224B-4E44-BB5A-13EDF5BBA4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49602" y="1118477"/>
            <a:ext cx="4408900" cy="2565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Rounded Corners 3">
            <a:extLst>
              <a:ext uri="{FF2B5EF4-FFF2-40B4-BE49-F238E27FC236}">
                <a16:creationId xmlns:a16="http://schemas.microsoft.com/office/drawing/2014/main" id="{28E32C5A-4CE7-B385-0DF4-9509A737430A}"/>
              </a:ext>
            </a:extLst>
          </p:cNvPr>
          <p:cNvSpPr/>
          <p:nvPr/>
        </p:nvSpPr>
        <p:spPr>
          <a:xfrm>
            <a:off x="123123" y="2304153"/>
            <a:ext cx="1380492" cy="98881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800" b="1" dirty="0">
                <a:solidFill>
                  <a:schemeClr val="bg1"/>
                </a:solidFill>
              </a:rPr>
              <a:t>Cornell University</a:t>
            </a:r>
          </a:p>
        </p:txBody>
      </p:sp>
    </p:spTree>
    <p:extLst>
      <p:ext uri="{BB962C8B-B14F-4D97-AF65-F5344CB8AC3E}">
        <p14:creationId xmlns:p14="http://schemas.microsoft.com/office/powerpoint/2010/main" val="536115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descr="A close-up of a fish&#10;&#10;Description automatically generated">
            <a:extLst>
              <a:ext uri="{FF2B5EF4-FFF2-40B4-BE49-F238E27FC236}">
                <a16:creationId xmlns:a16="http://schemas.microsoft.com/office/drawing/2014/main" id="{0E79E04E-2304-5DB4-CD8F-8FF112F0CA6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02498" y="944608"/>
            <a:ext cx="2595449" cy="1946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35">
            <a:extLst>
              <a:ext uri="{FF2B5EF4-FFF2-40B4-BE49-F238E27FC236}">
                <a16:creationId xmlns:a16="http://schemas.microsoft.com/office/drawing/2014/main" id="{582938CA-7C63-EA1B-0D2B-3CB87E211A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9962" y="1210183"/>
            <a:ext cx="1509435" cy="3662234"/>
          </a:xfrm>
          <a:prstGeom prst="rect">
            <a:avLst/>
          </a:prstGeom>
        </p:spPr>
      </p:pic>
      <p:pic>
        <p:nvPicPr>
          <p:cNvPr id="59" name="Picture 58">
            <a:extLst>
              <a:ext uri="{FF2B5EF4-FFF2-40B4-BE49-F238E27FC236}">
                <a16:creationId xmlns:a16="http://schemas.microsoft.com/office/drawing/2014/main" id="{0BD4C8A6-3556-6872-FE8B-94D46514B7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0256" y="1210183"/>
            <a:ext cx="2139784" cy="3865684"/>
          </a:xfrm>
          <a:prstGeom prst="rect">
            <a:avLst/>
          </a:prstGeom>
        </p:spPr>
      </p:pic>
      <p:grpSp>
        <p:nvGrpSpPr>
          <p:cNvPr id="74" name="Group 73">
            <a:extLst>
              <a:ext uri="{FF2B5EF4-FFF2-40B4-BE49-F238E27FC236}">
                <a16:creationId xmlns:a16="http://schemas.microsoft.com/office/drawing/2014/main" id="{46D15FA2-F729-AC92-0973-F7B51591C9FD}"/>
              </a:ext>
            </a:extLst>
          </p:cNvPr>
          <p:cNvGrpSpPr/>
          <p:nvPr/>
        </p:nvGrpSpPr>
        <p:grpSpPr>
          <a:xfrm>
            <a:off x="3450143" y="1244059"/>
            <a:ext cx="2565466" cy="3523169"/>
            <a:chOff x="1852198" y="1513782"/>
            <a:chExt cx="2654372" cy="3629717"/>
          </a:xfrm>
        </p:grpSpPr>
        <p:pic>
          <p:nvPicPr>
            <p:cNvPr id="60" name="Picture 59">
              <a:extLst>
                <a:ext uri="{FF2B5EF4-FFF2-40B4-BE49-F238E27FC236}">
                  <a16:creationId xmlns:a16="http://schemas.microsoft.com/office/drawing/2014/main" id="{65F82047-593B-FD5F-2E4B-BEF11F7D30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52198" y="1513782"/>
              <a:ext cx="2139784" cy="3629717"/>
            </a:xfrm>
            <a:prstGeom prst="rect">
              <a:avLst/>
            </a:prstGeom>
            <a:solidFill>
              <a:schemeClr val="accent5">
                <a:lumMod val="60000"/>
                <a:lumOff val="40000"/>
              </a:schemeClr>
            </a:solidFill>
          </p:spPr>
        </p:pic>
        <p:pic>
          <p:nvPicPr>
            <p:cNvPr id="69" name="Picture 68" descr="A picture containing dark&#10;&#10;Description automatically generated">
              <a:extLst>
                <a:ext uri="{FF2B5EF4-FFF2-40B4-BE49-F238E27FC236}">
                  <a16:creationId xmlns:a16="http://schemas.microsoft.com/office/drawing/2014/main" id="{C14BC70F-015B-0453-2DF6-890F4B4BD2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20778" y="1612965"/>
              <a:ext cx="2585792" cy="3346319"/>
            </a:xfrm>
            <a:prstGeom prst="rect">
              <a:avLst/>
            </a:prstGeom>
          </p:spPr>
        </p:pic>
      </p:grpSp>
      <p:pic>
        <p:nvPicPr>
          <p:cNvPr id="4" name="Picture 3" descr="A graph showing a blue and red line&#10;&#10;Description automatically generated">
            <a:extLst>
              <a:ext uri="{FF2B5EF4-FFF2-40B4-BE49-F238E27FC236}">
                <a16:creationId xmlns:a16="http://schemas.microsoft.com/office/drawing/2014/main" id="{90B193FE-6E28-9A51-17D2-6274EF9087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93858" y="3225598"/>
            <a:ext cx="3384236" cy="1717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286C7F01-A0C8-21D1-E5BD-6CFA04B50D8C}"/>
              </a:ext>
            </a:extLst>
          </p:cNvPr>
          <p:cNvSpPr>
            <a:spLocks noGrp="1"/>
          </p:cNvSpPr>
          <p:nvPr>
            <p:ph type="title"/>
          </p:nvPr>
        </p:nvSpPr>
        <p:spPr>
          <a:xfrm>
            <a:off x="247650" y="123144"/>
            <a:ext cx="8610600" cy="920750"/>
          </a:xfrm>
        </p:spPr>
        <p:txBody>
          <a:bodyPr/>
          <a:lstStyle/>
          <a:p>
            <a:r>
              <a:rPr lang="en-US" dirty="0"/>
              <a:t>Current research projects (round goby)</a:t>
            </a:r>
          </a:p>
        </p:txBody>
      </p:sp>
      <p:sp>
        <p:nvSpPr>
          <p:cNvPr id="8" name="Rectangle 7">
            <a:extLst>
              <a:ext uri="{FF2B5EF4-FFF2-40B4-BE49-F238E27FC236}">
                <a16:creationId xmlns:a16="http://schemas.microsoft.com/office/drawing/2014/main" id="{281DBF4D-8FF3-051B-BB24-676D8CDD59C6}"/>
              </a:ext>
            </a:extLst>
          </p:cNvPr>
          <p:cNvSpPr/>
          <p:nvPr/>
        </p:nvSpPr>
        <p:spPr>
          <a:xfrm>
            <a:off x="349558" y="1244059"/>
            <a:ext cx="1234440" cy="100806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DNA with solid fill">
            <a:extLst>
              <a:ext uri="{FF2B5EF4-FFF2-40B4-BE49-F238E27FC236}">
                <a16:creationId xmlns:a16="http://schemas.microsoft.com/office/drawing/2014/main" id="{AA2FE096-ECAF-76D8-69CF-8FA29C6CDB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0279" y="1301479"/>
            <a:ext cx="914400" cy="914400"/>
          </a:xfrm>
          <a:prstGeom prst="rect">
            <a:avLst/>
          </a:prstGeom>
        </p:spPr>
      </p:pic>
    </p:spTree>
    <p:extLst>
      <p:ext uri="{BB962C8B-B14F-4D97-AF65-F5344CB8AC3E}">
        <p14:creationId xmlns:p14="http://schemas.microsoft.com/office/powerpoint/2010/main" val="2820258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life jacket holding a fish&#10;&#10;Description automatically generated">
            <a:extLst>
              <a:ext uri="{FF2B5EF4-FFF2-40B4-BE49-F238E27FC236}">
                <a16:creationId xmlns:a16="http://schemas.microsoft.com/office/drawing/2014/main" id="{135A1FA9-504F-903A-54AE-D4EDD485FE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3185" y="1157469"/>
            <a:ext cx="2472823" cy="3787624"/>
          </a:xfrm>
          <a:prstGeom prst="rect">
            <a:avLst/>
          </a:prstGeom>
        </p:spPr>
      </p:pic>
      <p:pic>
        <p:nvPicPr>
          <p:cNvPr id="7" name="Picture 6" descr="A person holding a fish&#10;&#10;Description automatically generated">
            <a:extLst>
              <a:ext uri="{FF2B5EF4-FFF2-40B4-BE49-F238E27FC236}">
                <a16:creationId xmlns:a16="http://schemas.microsoft.com/office/drawing/2014/main" id="{B23E7C77-13CC-5F78-3054-9A6471646C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2467383" y="1486757"/>
            <a:ext cx="3788143" cy="3129565"/>
          </a:xfrm>
          <a:prstGeom prst="rect">
            <a:avLst/>
          </a:prstGeom>
        </p:spPr>
      </p:pic>
      <p:sp>
        <p:nvSpPr>
          <p:cNvPr id="9" name="Title 1">
            <a:extLst>
              <a:ext uri="{FF2B5EF4-FFF2-40B4-BE49-F238E27FC236}">
                <a16:creationId xmlns:a16="http://schemas.microsoft.com/office/drawing/2014/main" id="{ABF9C3D7-8AEA-5003-1615-C7E721A1D431}"/>
              </a:ext>
            </a:extLst>
          </p:cNvPr>
          <p:cNvSpPr>
            <a:spLocks noGrp="1"/>
          </p:cNvSpPr>
          <p:nvPr>
            <p:ph type="title"/>
          </p:nvPr>
        </p:nvSpPr>
        <p:spPr>
          <a:xfrm>
            <a:off x="247650" y="123144"/>
            <a:ext cx="8610600" cy="920750"/>
          </a:xfrm>
        </p:spPr>
        <p:txBody>
          <a:bodyPr/>
          <a:lstStyle/>
          <a:p>
            <a:r>
              <a:rPr lang="en-US" dirty="0"/>
              <a:t>Current research projects (telemetry)</a:t>
            </a:r>
          </a:p>
        </p:txBody>
      </p:sp>
      <p:pic>
        <p:nvPicPr>
          <p:cNvPr id="3" name="Picture 2" descr="A person holding a fish in a container&#10;&#10;Description automatically generated">
            <a:extLst>
              <a:ext uri="{FF2B5EF4-FFF2-40B4-BE49-F238E27FC236}">
                <a16:creationId xmlns:a16="http://schemas.microsoft.com/office/drawing/2014/main" id="{3F87F1AB-BF58-9112-DE60-1C87451F127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26237" y="1157468"/>
            <a:ext cx="2841108" cy="3788144"/>
          </a:xfrm>
          <a:prstGeom prst="rect">
            <a:avLst/>
          </a:prstGeom>
        </p:spPr>
      </p:pic>
    </p:spTree>
    <p:extLst>
      <p:ext uri="{BB962C8B-B14F-4D97-AF65-F5344CB8AC3E}">
        <p14:creationId xmlns:p14="http://schemas.microsoft.com/office/powerpoint/2010/main" val="3708258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2AD574-F10E-1EDD-2FDA-267A52E6D1ED}"/>
              </a:ext>
            </a:extLst>
          </p:cNvPr>
          <p:cNvSpPr>
            <a:spLocks noGrp="1"/>
          </p:cNvSpPr>
          <p:nvPr>
            <p:ph type="title"/>
          </p:nvPr>
        </p:nvSpPr>
        <p:spPr>
          <a:xfrm>
            <a:off x="247650" y="123144"/>
            <a:ext cx="8610600" cy="920750"/>
          </a:xfrm>
        </p:spPr>
        <p:txBody>
          <a:bodyPr/>
          <a:lstStyle/>
          <a:p>
            <a:r>
              <a:rPr lang="en-US" dirty="0"/>
              <a:t>Current research projects (telemetry)</a:t>
            </a:r>
          </a:p>
        </p:txBody>
      </p:sp>
      <p:pic>
        <p:nvPicPr>
          <p:cNvPr id="1026" name="Picture 2">
            <a:extLst>
              <a:ext uri="{FF2B5EF4-FFF2-40B4-BE49-F238E27FC236}">
                <a16:creationId xmlns:a16="http://schemas.microsoft.com/office/drawing/2014/main" id="{B39F828E-C953-D87F-C5DA-2636782297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7650" y="907742"/>
            <a:ext cx="3407434" cy="4006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A group of images of people&#10;&#10;Description automatically generated with medium confidence">
            <a:extLst>
              <a:ext uri="{FF2B5EF4-FFF2-40B4-BE49-F238E27FC236}">
                <a16:creationId xmlns:a16="http://schemas.microsoft.com/office/drawing/2014/main" id="{962F1FB4-6D05-A199-86C3-00600B1291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14632" y="1387587"/>
            <a:ext cx="6643868" cy="2707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4029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801D47-0909-7062-E540-0260931858EB}"/>
              </a:ext>
            </a:extLst>
          </p:cNvPr>
          <p:cNvSpPr txBox="1"/>
          <p:nvPr/>
        </p:nvSpPr>
        <p:spPr>
          <a:xfrm>
            <a:off x="247650" y="1381449"/>
            <a:ext cx="2214284" cy="4093428"/>
          </a:xfrm>
          <a:prstGeom prst="rect">
            <a:avLst/>
          </a:prstGeom>
          <a:noFill/>
        </p:spPr>
        <p:txBody>
          <a:bodyPr wrap="square" rtlCol="0">
            <a:spAutoFit/>
          </a:bodyPr>
          <a:lstStyle/>
          <a:p>
            <a:pPr marL="285750" indent="-285750">
              <a:buFont typeface="Wingdings" panose="05000000000000000000" pitchFamily="2" charset="2"/>
              <a:buChar char="§"/>
            </a:pPr>
            <a:r>
              <a:rPr lang="en-US" dirty="0">
                <a:solidFill>
                  <a:schemeClr val="bg1"/>
                </a:solidFill>
              </a:rPr>
              <a:t>rusty crayfish</a:t>
            </a:r>
          </a:p>
          <a:p>
            <a:pPr marL="285750" indent="-285750">
              <a:buFont typeface="Wingdings" panose="05000000000000000000" pitchFamily="2" charset="2"/>
              <a:buChar char="§"/>
            </a:pPr>
            <a:r>
              <a:rPr lang="en-US" dirty="0">
                <a:solidFill>
                  <a:schemeClr val="bg1"/>
                </a:solidFill>
              </a:rPr>
              <a:t>fish hook flea</a:t>
            </a:r>
          </a:p>
          <a:p>
            <a:pPr marL="285750" indent="-285750">
              <a:buFont typeface="Wingdings" panose="05000000000000000000" pitchFamily="2" charset="2"/>
              <a:buChar char="§"/>
            </a:pPr>
            <a:r>
              <a:rPr lang="en-US" dirty="0">
                <a:solidFill>
                  <a:schemeClr val="bg1"/>
                </a:solidFill>
              </a:rPr>
              <a:t>silver carp</a:t>
            </a:r>
          </a:p>
          <a:p>
            <a:pPr marL="285750" indent="-285750">
              <a:buFont typeface="Wingdings" panose="05000000000000000000" pitchFamily="2" charset="2"/>
              <a:buChar char="§"/>
            </a:pPr>
            <a:r>
              <a:rPr lang="en-US" dirty="0">
                <a:solidFill>
                  <a:schemeClr val="bg1"/>
                </a:solidFill>
              </a:rPr>
              <a:t>tubenose goby</a:t>
            </a:r>
          </a:p>
          <a:p>
            <a:pPr marL="285750" indent="-285750">
              <a:buFont typeface="Wingdings" panose="05000000000000000000" pitchFamily="2" charset="2"/>
              <a:buChar char="§"/>
            </a:pPr>
            <a:r>
              <a:rPr lang="en-US" dirty="0">
                <a:solidFill>
                  <a:schemeClr val="bg1"/>
                </a:solidFill>
              </a:rPr>
              <a:t>black carp</a:t>
            </a:r>
          </a:p>
          <a:p>
            <a:pPr marL="285750" indent="-285750">
              <a:buFont typeface="Wingdings" panose="05000000000000000000" pitchFamily="2" charset="2"/>
              <a:buChar char="§"/>
            </a:pPr>
            <a:r>
              <a:rPr lang="en-US" dirty="0">
                <a:solidFill>
                  <a:schemeClr val="bg1"/>
                </a:solidFill>
              </a:rPr>
              <a:t>pond loach</a:t>
            </a:r>
          </a:p>
          <a:p>
            <a:pPr marL="285750" indent="-285750">
              <a:buFont typeface="Wingdings" panose="05000000000000000000" pitchFamily="2" charset="2"/>
              <a:buChar char="§"/>
            </a:pPr>
            <a:r>
              <a:rPr lang="en-US" dirty="0">
                <a:solidFill>
                  <a:schemeClr val="bg1"/>
                </a:solidFill>
              </a:rPr>
              <a:t>western tubenose goby</a:t>
            </a:r>
          </a:p>
          <a:p>
            <a:pPr marL="285750" indent="-285750">
              <a:buFont typeface="Wingdings" panose="05000000000000000000" pitchFamily="2" charset="2"/>
              <a:buChar char="§"/>
            </a:pPr>
            <a:r>
              <a:rPr lang="en-US" dirty="0">
                <a:solidFill>
                  <a:schemeClr val="bg1"/>
                </a:solidFill>
              </a:rPr>
              <a:t>Chinese mitten crab</a:t>
            </a:r>
          </a:p>
          <a:p>
            <a:pPr marL="285750" indent="-285750">
              <a:buFont typeface="Wingdings" panose="05000000000000000000" pitchFamily="2" charset="2"/>
              <a:buChar char="§"/>
            </a:pPr>
            <a:r>
              <a:rPr lang="en-US" dirty="0">
                <a:solidFill>
                  <a:schemeClr val="bg1"/>
                </a:solidFill>
              </a:rPr>
              <a:t>mud </a:t>
            </a:r>
            <a:r>
              <a:rPr lang="en-US" dirty="0" err="1">
                <a:solidFill>
                  <a:schemeClr val="bg1"/>
                </a:solidFill>
              </a:rPr>
              <a:t>bithynia</a:t>
            </a:r>
            <a:endParaRPr lang="en-US" dirty="0">
              <a:solidFill>
                <a:schemeClr val="bg1"/>
              </a:solidFill>
            </a:endParaRPr>
          </a:p>
          <a:p>
            <a:pPr marL="285750" indent="-285750">
              <a:buFont typeface="Wingdings" panose="05000000000000000000" pitchFamily="2" charset="2"/>
              <a:buChar char="§"/>
            </a:pPr>
            <a:r>
              <a:rPr lang="en-US" dirty="0">
                <a:solidFill>
                  <a:schemeClr val="bg1"/>
                </a:solidFill>
              </a:rPr>
              <a:t>Asian shore crab</a:t>
            </a:r>
          </a:p>
          <a:p>
            <a:pPr marL="285750" indent="-285750">
              <a:buFont typeface="Wingdings" panose="05000000000000000000" pitchFamily="2" charset="2"/>
              <a:buChar char="§"/>
            </a:pPr>
            <a:r>
              <a:rPr lang="en-US" dirty="0" err="1">
                <a:solidFill>
                  <a:schemeClr val="bg1"/>
                </a:solidFill>
              </a:rPr>
              <a:t>tench</a:t>
            </a:r>
            <a:endParaRPr lang="en-US" dirty="0">
              <a:solidFill>
                <a:schemeClr val="bg1"/>
              </a:solidFill>
            </a:endParaRPr>
          </a:p>
          <a:p>
            <a:pPr marL="285750" indent="-285750">
              <a:buFont typeface="Wingdings" panose="05000000000000000000" pitchFamily="2" charset="2"/>
              <a:buChar char="§"/>
            </a:pPr>
            <a:r>
              <a:rPr lang="en-US" dirty="0">
                <a:solidFill>
                  <a:schemeClr val="bg1"/>
                </a:solidFill>
              </a:rPr>
              <a:t>Chinese </a:t>
            </a:r>
            <a:r>
              <a:rPr lang="en-US" dirty="0" err="1">
                <a:solidFill>
                  <a:schemeClr val="bg1"/>
                </a:solidFill>
              </a:rPr>
              <a:t>mystersnail</a:t>
            </a:r>
            <a:endParaRPr lang="en-US" dirty="0">
              <a:solidFill>
                <a:schemeClr val="bg1"/>
              </a:solidFill>
            </a:endParaRPr>
          </a:p>
          <a:p>
            <a:pPr marL="285750" indent="-285750">
              <a:buFont typeface="Wingdings" panose="05000000000000000000" pitchFamily="2" charset="2"/>
              <a:buChar char="§"/>
            </a:pPr>
            <a:r>
              <a:rPr lang="en-US" dirty="0">
                <a:solidFill>
                  <a:schemeClr val="bg1"/>
                </a:solidFill>
              </a:rPr>
              <a:t>Asiatic clam</a:t>
            </a:r>
          </a:p>
          <a:p>
            <a:pPr marL="285750" indent="-285750">
              <a:buFont typeface="Wingdings" panose="05000000000000000000" pitchFamily="2" charset="2"/>
              <a:buChar char="§"/>
            </a:pPr>
            <a:r>
              <a:rPr lang="en-US" dirty="0">
                <a:solidFill>
                  <a:schemeClr val="bg1"/>
                </a:solidFill>
              </a:rPr>
              <a:t>spiny </a:t>
            </a:r>
            <a:r>
              <a:rPr lang="en-US" dirty="0" err="1">
                <a:solidFill>
                  <a:schemeClr val="bg1"/>
                </a:solidFill>
              </a:rPr>
              <a:t>waterflea</a:t>
            </a:r>
            <a:endParaRPr lang="en-US" dirty="0">
              <a:solidFill>
                <a:schemeClr val="bg1"/>
              </a:solidFill>
            </a:endParaRPr>
          </a:p>
          <a:p>
            <a:pPr marL="285750" indent="-285750">
              <a:buFont typeface="Wingdings" panose="05000000000000000000" pitchFamily="2" charset="2"/>
              <a:buChar char="§"/>
            </a:pPr>
            <a:r>
              <a:rPr lang="en-US" dirty="0">
                <a:solidFill>
                  <a:schemeClr val="bg1"/>
                </a:solidFill>
              </a:rPr>
              <a:t>New Zealand mud snail</a:t>
            </a:r>
          </a:p>
          <a:p>
            <a:pPr marL="285750" indent="-285750">
              <a:buFont typeface="Wingdings" panose="05000000000000000000" pitchFamily="2" charset="2"/>
              <a:buChar char="§"/>
            </a:pPr>
            <a:r>
              <a:rPr lang="en-US" dirty="0">
                <a:solidFill>
                  <a:schemeClr val="bg1"/>
                </a:solidFill>
              </a:rPr>
              <a:t>sea lamprey</a:t>
            </a:r>
          </a:p>
          <a:p>
            <a:pPr marL="285750" indent="-285750">
              <a:buFont typeface="Wingdings" panose="05000000000000000000" pitchFamily="2" charset="2"/>
              <a:buChar char="§"/>
            </a:pPr>
            <a:r>
              <a:rPr lang="en-US" dirty="0">
                <a:solidFill>
                  <a:schemeClr val="bg1"/>
                </a:solidFill>
              </a:rPr>
              <a:t>red swamp crayfish</a:t>
            </a:r>
          </a:p>
          <a:p>
            <a:pPr marL="285750" indent="-285750">
              <a:buFont typeface="Wingdings" panose="05000000000000000000" pitchFamily="2" charset="2"/>
              <a:buChar char="§"/>
            </a:pPr>
            <a:r>
              <a:rPr lang="en-US" dirty="0">
                <a:solidFill>
                  <a:schemeClr val="bg1"/>
                </a:solidFill>
              </a:rPr>
              <a:t>Eurasian ruffe</a:t>
            </a:r>
          </a:p>
          <a:p>
            <a:pPr marL="285750" indent="-285750">
              <a:buFont typeface="Wingdings" panose="05000000000000000000" pitchFamily="2" charset="2"/>
              <a:buChar char="§"/>
            </a:pPr>
            <a:endParaRPr lang="en-US" dirty="0">
              <a:solidFill>
                <a:schemeClr val="bg1"/>
              </a:solidFill>
            </a:endParaRPr>
          </a:p>
          <a:p>
            <a:pPr marL="285750" indent="-285750">
              <a:buFont typeface="Wingdings" panose="05000000000000000000" pitchFamily="2" charset="2"/>
              <a:buChar char="§"/>
            </a:pPr>
            <a:endParaRPr lang="en-US" dirty="0">
              <a:solidFill>
                <a:schemeClr val="bg1"/>
              </a:solidFill>
            </a:endParaRPr>
          </a:p>
        </p:txBody>
      </p:sp>
      <p:sp>
        <p:nvSpPr>
          <p:cNvPr id="10" name="TextBox 9">
            <a:extLst>
              <a:ext uri="{FF2B5EF4-FFF2-40B4-BE49-F238E27FC236}">
                <a16:creationId xmlns:a16="http://schemas.microsoft.com/office/drawing/2014/main" id="{73CBCCC5-181D-2DD8-1048-88963C03FA37}"/>
              </a:ext>
            </a:extLst>
          </p:cNvPr>
          <p:cNvSpPr txBox="1"/>
          <p:nvPr/>
        </p:nvSpPr>
        <p:spPr>
          <a:xfrm>
            <a:off x="4684189" y="1377209"/>
            <a:ext cx="2214284" cy="3693319"/>
          </a:xfrm>
          <a:prstGeom prst="rect">
            <a:avLst/>
          </a:prstGeom>
          <a:noFill/>
        </p:spPr>
        <p:txBody>
          <a:bodyPr wrap="square">
            <a:spAutoFit/>
          </a:bodyPr>
          <a:lstStyle/>
          <a:p>
            <a:pPr marL="285750" indent="-285750">
              <a:buFont typeface="Wingdings" panose="05000000000000000000" pitchFamily="2" charset="2"/>
              <a:buChar char="§"/>
            </a:pPr>
            <a:r>
              <a:rPr lang="en-US" dirty="0">
                <a:solidFill>
                  <a:schemeClr val="bg1"/>
                </a:solidFill>
              </a:rPr>
              <a:t>Carolina fanwort</a:t>
            </a:r>
          </a:p>
          <a:p>
            <a:pPr marL="285750" indent="-285750">
              <a:buFont typeface="Wingdings" panose="05000000000000000000" pitchFamily="2" charset="2"/>
              <a:buChar char="§"/>
            </a:pPr>
            <a:r>
              <a:rPr lang="en-US" dirty="0">
                <a:solidFill>
                  <a:schemeClr val="bg1"/>
                </a:solidFill>
              </a:rPr>
              <a:t>water violet</a:t>
            </a:r>
          </a:p>
          <a:p>
            <a:pPr marL="285750" indent="-285750">
              <a:buFont typeface="Wingdings" panose="05000000000000000000" pitchFamily="2" charset="2"/>
              <a:buChar char="§"/>
            </a:pPr>
            <a:r>
              <a:rPr lang="en-US" dirty="0">
                <a:solidFill>
                  <a:schemeClr val="bg1"/>
                </a:solidFill>
              </a:rPr>
              <a:t>Eurasian watermilfoil</a:t>
            </a:r>
          </a:p>
          <a:p>
            <a:pPr marL="285750" indent="-285750">
              <a:buFont typeface="Wingdings" panose="05000000000000000000" pitchFamily="2" charset="2"/>
              <a:buChar char="§"/>
            </a:pPr>
            <a:r>
              <a:rPr lang="en-US" dirty="0">
                <a:solidFill>
                  <a:schemeClr val="bg1"/>
                </a:solidFill>
              </a:rPr>
              <a:t>starry stonewort</a:t>
            </a:r>
          </a:p>
          <a:p>
            <a:pPr marL="285750" indent="-285750">
              <a:buFont typeface="Wingdings" panose="05000000000000000000" pitchFamily="2" charset="2"/>
              <a:buChar char="§"/>
            </a:pPr>
            <a:r>
              <a:rPr lang="en-US" dirty="0">
                <a:solidFill>
                  <a:schemeClr val="bg1"/>
                </a:solidFill>
              </a:rPr>
              <a:t>two Horned </a:t>
            </a:r>
            <a:r>
              <a:rPr lang="en-US" dirty="0" err="1">
                <a:solidFill>
                  <a:schemeClr val="bg1"/>
                </a:solidFill>
              </a:rPr>
              <a:t>trapa</a:t>
            </a:r>
            <a:endParaRPr lang="en-US" dirty="0">
              <a:solidFill>
                <a:schemeClr val="bg1"/>
              </a:solidFill>
            </a:endParaRPr>
          </a:p>
          <a:p>
            <a:pPr marL="285750" indent="-285750">
              <a:buFont typeface="Wingdings" panose="05000000000000000000" pitchFamily="2" charset="2"/>
              <a:buChar char="§"/>
            </a:pPr>
            <a:r>
              <a:rPr lang="en-US" dirty="0">
                <a:solidFill>
                  <a:schemeClr val="bg1"/>
                </a:solidFill>
              </a:rPr>
              <a:t>curly leaf pondweed</a:t>
            </a:r>
          </a:p>
          <a:p>
            <a:pPr marL="285750" indent="-285750">
              <a:buFont typeface="Wingdings" panose="05000000000000000000" pitchFamily="2" charset="2"/>
              <a:buChar char="§"/>
            </a:pPr>
            <a:r>
              <a:rPr lang="en-US" dirty="0">
                <a:solidFill>
                  <a:schemeClr val="bg1"/>
                </a:solidFill>
              </a:rPr>
              <a:t>waterwheel</a:t>
            </a:r>
          </a:p>
          <a:p>
            <a:pPr marL="285750" indent="-285750">
              <a:buFont typeface="Wingdings" panose="05000000000000000000" pitchFamily="2" charset="2"/>
              <a:buChar char="§"/>
            </a:pPr>
            <a:r>
              <a:rPr lang="en-US" dirty="0">
                <a:solidFill>
                  <a:schemeClr val="bg1"/>
                </a:solidFill>
              </a:rPr>
              <a:t>Brazilian elodea</a:t>
            </a:r>
          </a:p>
          <a:p>
            <a:pPr marL="285750" indent="-285750">
              <a:buFont typeface="Wingdings" panose="05000000000000000000" pitchFamily="2" charset="2"/>
              <a:buChar char="§"/>
            </a:pPr>
            <a:r>
              <a:rPr lang="en-US" dirty="0">
                <a:solidFill>
                  <a:schemeClr val="bg1"/>
                </a:solidFill>
              </a:rPr>
              <a:t>water hyacinth</a:t>
            </a:r>
          </a:p>
          <a:p>
            <a:pPr marL="285750" indent="-285750">
              <a:buFont typeface="Wingdings" panose="05000000000000000000" pitchFamily="2" charset="2"/>
              <a:buChar char="§"/>
            </a:pPr>
            <a:r>
              <a:rPr lang="en-US" dirty="0">
                <a:solidFill>
                  <a:schemeClr val="bg1"/>
                </a:solidFill>
              </a:rPr>
              <a:t>hydrilla</a:t>
            </a:r>
          </a:p>
          <a:p>
            <a:pPr marL="285750" indent="-285750">
              <a:buFont typeface="Wingdings" panose="05000000000000000000" pitchFamily="2" charset="2"/>
              <a:buChar char="§"/>
            </a:pPr>
            <a:r>
              <a:rPr lang="en-US" dirty="0">
                <a:solidFill>
                  <a:schemeClr val="bg1"/>
                </a:solidFill>
              </a:rPr>
              <a:t>floating water primrose</a:t>
            </a:r>
          </a:p>
          <a:p>
            <a:pPr marL="285750" indent="-285750">
              <a:buFont typeface="Wingdings" panose="05000000000000000000" pitchFamily="2" charset="2"/>
              <a:buChar char="§"/>
            </a:pPr>
            <a:r>
              <a:rPr lang="en-US" dirty="0">
                <a:solidFill>
                  <a:schemeClr val="bg1"/>
                </a:solidFill>
              </a:rPr>
              <a:t>marsh </a:t>
            </a:r>
            <a:r>
              <a:rPr lang="en-US" dirty="0" err="1">
                <a:solidFill>
                  <a:schemeClr val="bg1"/>
                </a:solidFill>
              </a:rPr>
              <a:t>dewflower</a:t>
            </a:r>
            <a:endParaRPr lang="en-US" dirty="0">
              <a:solidFill>
                <a:schemeClr val="bg1"/>
              </a:solidFill>
            </a:endParaRPr>
          </a:p>
          <a:p>
            <a:pPr marL="285750" indent="-285750">
              <a:buFont typeface="Wingdings" panose="05000000000000000000" pitchFamily="2" charset="2"/>
              <a:buChar char="§"/>
            </a:pPr>
            <a:r>
              <a:rPr lang="en-US" dirty="0">
                <a:solidFill>
                  <a:schemeClr val="bg1"/>
                </a:solidFill>
              </a:rPr>
              <a:t>yellow floating heart</a:t>
            </a:r>
          </a:p>
          <a:p>
            <a:pPr marL="285750" indent="-285750">
              <a:buFont typeface="Wingdings" panose="05000000000000000000" pitchFamily="2" charset="2"/>
              <a:buChar char="§"/>
            </a:pPr>
            <a:r>
              <a:rPr lang="en-US" dirty="0" err="1">
                <a:solidFill>
                  <a:schemeClr val="bg1"/>
                </a:solidFill>
              </a:rPr>
              <a:t>alligatorweed</a:t>
            </a:r>
            <a:endParaRPr lang="en-US" dirty="0">
              <a:solidFill>
                <a:schemeClr val="bg1"/>
              </a:solidFill>
            </a:endParaRPr>
          </a:p>
          <a:p>
            <a:pPr marL="285750" indent="-285750">
              <a:buFont typeface="Wingdings" panose="05000000000000000000" pitchFamily="2" charset="2"/>
              <a:buChar char="§"/>
            </a:pPr>
            <a:r>
              <a:rPr lang="en-US" dirty="0">
                <a:solidFill>
                  <a:schemeClr val="bg1"/>
                </a:solidFill>
              </a:rPr>
              <a:t>flowering rush</a:t>
            </a:r>
          </a:p>
          <a:p>
            <a:pPr marL="285750" indent="-285750">
              <a:buFont typeface="Wingdings" panose="05000000000000000000" pitchFamily="2" charset="2"/>
              <a:buChar char="§"/>
            </a:pPr>
            <a:r>
              <a:rPr lang="en-US" dirty="0">
                <a:solidFill>
                  <a:schemeClr val="bg1"/>
                </a:solidFill>
              </a:rPr>
              <a:t>European frogbit</a:t>
            </a:r>
          </a:p>
          <a:p>
            <a:pPr marL="285750" indent="-285750">
              <a:buFont typeface="Wingdings" panose="05000000000000000000" pitchFamily="2" charset="2"/>
              <a:buChar char="§"/>
            </a:pPr>
            <a:r>
              <a:rPr lang="en-US" dirty="0">
                <a:solidFill>
                  <a:schemeClr val="bg1"/>
                </a:solidFill>
              </a:rPr>
              <a:t>European water fern</a:t>
            </a:r>
          </a:p>
          <a:p>
            <a:endParaRPr lang="en-US" dirty="0">
              <a:solidFill>
                <a:schemeClr val="bg1"/>
              </a:solidFill>
            </a:endParaRPr>
          </a:p>
        </p:txBody>
      </p:sp>
      <p:sp>
        <p:nvSpPr>
          <p:cNvPr id="12" name="TextBox 11">
            <a:extLst>
              <a:ext uri="{FF2B5EF4-FFF2-40B4-BE49-F238E27FC236}">
                <a16:creationId xmlns:a16="http://schemas.microsoft.com/office/drawing/2014/main" id="{255E6719-1AFF-2BC3-A1AA-19C55A9C5205}"/>
              </a:ext>
            </a:extLst>
          </p:cNvPr>
          <p:cNvSpPr txBox="1"/>
          <p:nvPr/>
        </p:nvSpPr>
        <p:spPr>
          <a:xfrm>
            <a:off x="2287118" y="1417308"/>
            <a:ext cx="1927412" cy="2893100"/>
          </a:xfrm>
          <a:prstGeom prst="rect">
            <a:avLst/>
          </a:prstGeom>
          <a:noFill/>
        </p:spPr>
        <p:txBody>
          <a:bodyPr wrap="square">
            <a:spAutoFit/>
          </a:bodyPr>
          <a:lstStyle/>
          <a:p>
            <a:pPr marL="285750" indent="-285750">
              <a:buFont typeface="Wingdings" panose="05000000000000000000" pitchFamily="2" charset="2"/>
              <a:buChar char="§"/>
            </a:pPr>
            <a:r>
              <a:rPr lang="en-US" dirty="0">
                <a:solidFill>
                  <a:schemeClr val="bg1"/>
                </a:solidFill>
              </a:rPr>
              <a:t>grass carp</a:t>
            </a:r>
          </a:p>
          <a:p>
            <a:pPr marL="285750" indent="-285750">
              <a:buFont typeface="Wingdings" panose="05000000000000000000" pitchFamily="2" charset="2"/>
              <a:buChar char="§"/>
            </a:pPr>
            <a:r>
              <a:rPr lang="en-US" dirty="0">
                <a:solidFill>
                  <a:schemeClr val="bg1"/>
                </a:solidFill>
              </a:rPr>
              <a:t>round goby</a:t>
            </a:r>
          </a:p>
          <a:p>
            <a:pPr marL="285750" indent="-285750">
              <a:buFont typeface="Wingdings" panose="05000000000000000000" pitchFamily="2" charset="2"/>
              <a:buChar char="§"/>
            </a:pPr>
            <a:r>
              <a:rPr lang="en-US" dirty="0">
                <a:solidFill>
                  <a:schemeClr val="bg1"/>
                </a:solidFill>
              </a:rPr>
              <a:t>marbled crayfish</a:t>
            </a:r>
          </a:p>
          <a:p>
            <a:pPr marL="285750" indent="-285750">
              <a:buFont typeface="Wingdings" panose="05000000000000000000" pitchFamily="2" charset="2"/>
              <a:buChar char="§"/>
            </a:pPr>
            <a:r>
              <a:rPr lang="en-US" dirty="0">
                <a:solidFill>
                  <a:schemeClr val="bg1"/>
                </a:solidFill>
              </a:rPr>
              <a:t>blue catfish</a:t>
            </a:r>
          </a:p>
          <a:p>
            <a:pPr marL="285750" indent="-285750">
              <a:buFont typeface="Wingdings" panose="05000000000000000000" pitchFamily="2" charset="2"/>
              <a:buChar char="§"/>
            </a:pPr>
            <a:r>
              <a:rPr lang="en-US" dirty="0">
                <a:solidFill>
                  <a:schemeClr val="bg1"/>
                </a:solidFill>
              </a:rPr>
              <a:t>nutria</a:t>
            </a:r>
          </a:p>
          <a:p>
            <a:pPr marL="285750" indent="-285750">
              <a:buFont typeface="Wingdings" panose="05000000000000000000" pitchFamily="2" charset="2"/>
              <a:buChar char="§"/>
            </a:pPr>
            <a:r>
              <a:rPr lang="en-US" dirty="0">
                <a:solidFill>
                  <a:schemeClr val="bg1"/>
                </a:solidFill>
              </a:rPr>
              <a:t>green crab</a:t>
            </a:r>
          </a:p>
          <a:p>
            <a:pPr marL="285750" indent="-285750">
              <a:buFont typeface="Wingdings" panose="05000000000000000000" pitchFamily="2" charset="2"/>
              <a:buChar char="§"/>
            </a:pPr>
            <a:r>
              <a:rPr lang="en-US" dirty="0">
                <a:solidFill>
                  <a:schemeClr val="bg1"/>
                </a:solidFill>
              </a:rPr>
              <a:t>quagga mussel</a:t>
            </a:r>
          </a:p>
          <a:p>
            <a:pPr marL="285750" indent="-285750">
              <a:buFont typeface="Wingdings" panose="05000000000000000000" pitchFamily="2" charset="2"/>
              <a:buChar char="§"/>
            </a:pPr>
            <a:r>
              <a:rPr lang="en-US" dirty="0">
                <a:solidFill>
                  <a:schemeClr val="bg1"/>
                </a:solidFill>
              </a:rPr>
              <a:t>golden mussel</a:t>
            </a:r>
          </a:p>
          <a:p>
            <a:pPr marL="285750" indent="-285750">
              <a:buFont typeface="Wingdings" panose="05000000000000000000" pitchFamily="2" charset="2"/>
              <a:buChar char="§"/>
            </a:pPr>
            <a:r>
              <a:rPr lang="en-US" dirty="0">
                <a:solidFill>
                  <a:schemeClr val="bg1"/>
                </a:solidFill>
              </a:rPr>
              <a:t>bloody red shrimp</a:t>
            </a:r>
          </a:p>
          <a:p>
            <a:pPr marL="285750" indent="-285750">
              <a:buFont typeface="Wingdings" panose="05000000000000000000" pitchFamily="2" charset="2"/>
              <a:buChar char="§"/>
            </a:pPr>
            <a:r>
              <a:rPr lang="en-US" dirty="0">
                <a:solidFill>
                  <a:schemeClr val="bg1"/>
                </a:solidFill>
              </a:rPr>
              <a:t>northern snakehead</a:t>
            </a:r>
          </a:p>
          <a:p>
            <a:pPr marL="285750" indent="-285750">
              <a:buFont typeface="Wingdings" panose="05000000000000000000" pitchFamily="2" charset="2"/>
              <a:buChar char="§"/>
            </a:pPr>
            <a:r>
              <a:rPr lang="en-US" dirty="0">
                <a:solidFill>
                  <a:schemeClr val="bg1"/>
                </a:solidFill>
              </a:rPr>
              <a:t>bighead carp</a:t>
            </a:r>
          </a:p>
          <a:p>
            <a:pPr marL="285750" indent="-285750">
              <a:buFont typeface="Wingdings" panose="05000000000000000000" pitchFamily="2" charset="2"/>
              <a:buChar char="§"/>
            </a:pPr>
            <a:r>
              <a:rPr lang="en-US" dirty="0">
                <a:solidFill>
                  <a:schemeClr val="bg1"/>
                </a:solidFill>
              </a:rPr>
              <a:t>European </a:t>
            </a:r>
            <a:r>
              <a:rPr lang="en-US" dirty="0" err="1">
                <a:solidFill>
                  <a:schemeClr val="bg1"/>
                </a:solidFill>
              </a:rPr>
              <a:t>rudd</a:t>
            </a:r>
            <a:endParaRPr lang="en-US" dirty="0">
              <a:solidFill>
                <a:schemeClr val="bg1"/>
              </a:solidFill>
            </a:endParaRPr>
          </a:p>
          <a:p>
            <a:pPr marL="285750" indent="-285750">
              <a:buFont typeface="Wingdings" panose="05000000000000000000" pitchFamily="2" charset="2"/>
              <a:buChar char="§"/>
            </a:pPr>
            <a:r>
              <a:rPr lang="en-US" dirty="0">
                <a:solidFill>
                  <a:schemeClr val="bg1"/>
                </a:solidFill>
              </a:rPr>
              <a:t>zebra mussel</a:t>
            </a:r>
          </a:p>
          <a:p>
            <a:pPr marL="285750" indent="-285750">
              <a:buFont typeface="Wingdings" panose="05000000000000000000" pitchFamily="2" charset="2"/>
              <a:buChar char="§"/>
            </a:pPr>
            <a:r>
              <a:rPr lang="en-US" dirty="0">
                <a:solidFill>
                  <a:schemeClr val="bg1"/>
                </a:solidFill>
              </a:rPr>
              <a:t>red eared slider</a:t>
            </a:r>
            <a:endParaRPr lang="en-US" dirty="0"/>
          </a:p>
        </p:txBody>
      </p:sp>
      <p:sp>
        <p:nvSpPr>
          <p:cNvPr id="14" name="TextBox 13">
            <a:extLst>
              <a:ext uri="{FF2B5EF4-FFF2-40B4-BE49-F238E27FC236}">
                <a16:creationId xmlns:a16="http://schemas.microsoft.com/office/drawing/2014/main" id="{814193BA-558B-29A9-9A40-4185D7D9A9C6}"/>
              </a:ext>
            </a:extLst>
          </p:cNvPr>
          <p:cNvSpPr txBox="1"/>
          <p:nvPr/>
        </p:nvSpPr>
        <p:spPr>
          <a:xfrm>
            <a:off x="6665518" y="1377209"/>
            <a:ext cx="4572000" cy="1092607"/>
          </a:xfrm>
          <a:prstGeom prst="rect">
            <a:avLst/>
          </a:prstGeom>
          <a:noFill/>
        </p:spPr>
        <p:txBody>
          <a:bodyPr wrap="square">
            <a:spAutoFit/>
          </a:bodyPr>
          <a:lstStyle/>
          <a:p>
            <a:pPr marL="285750" indent="-285750">
              <a:buFont typeface="Wingdings" panose="05000000000000000000" pitchFamily="2" charset="2"/>
              <a:buChar char="§"/>
            </a:pPr>
            <a:r>
              <a:rPr lang="en-US" dirty="0">
                <a:solidFill>
                  <a:schemeClr val="bg1"/>
                </a:solidFill>
              </a:rPr>
              <a:t>brittle naiad</a:t>
            </a:r>
          </a:p>
          <a:p>
            <a:pPr marL="285750" indent="-285750">
              <a:buFont typeface="Wingdings" panose="05000000000000000000" pitchFamily="2" charset="2"/>
              <a:buChar char="§"/>
            </a:pPr>
            <a:r>
              <a:rPr lang="en-US" dirty="0">
                <a:solidFill>
                  <a:schemeClr val="bg1"/>
                </a:solidFill>
              </a:rPr>
              <a:t>watercress</a:t>
            </a:r>
          </a:p>
          <a:p>
            <a:pPr marL="285750" indent="-285750">
              <a:buFont typeface="Wingdings" panose="05000000000000000000" pitchFamily="2" charset="2"/>
              <a:buChar char="§"/>
            </a:pPr>
            <a:r>
              <a:rPr lang="en-US" dirty="0">
                <a:solidFill>
                  <a:schemeClr val="bg1"/>
                </a:solidFill>
              </a:rPr>
              <a:t>sacred lotus/pink lotus</a:t>
            </a:r>
          </a:p>
          <a:p>
            <a:pPr marL="285750" indent="-285750">
              <a:buFont typeface="Wingdings" panose="05000000000000000000" pitchFamily="2" charset="2"/>
              <a:buChar char="§"/>
            </a:pPr>
            <a:r>
              <a:rPr lang="en-US" dirty="0">
                <a:solidFill>
                  <a:schemeClr val="bg1"/>
                </a:solidFill>
              </a:rPr>
              <a:t>water lettuce</a:t>
            </a:r>
          </a:p>
          <a:p>
            <a:pPr marL="285750" indent="-285750">
              <a:buFont typeface="Wingdings" panose="05000000000000000000" pitchFamily="2" charset="2"/>
              <a:buChar char="§"/>
            </a:pPr>
            <a:r>
              <a:rPr lang="en-US" dirty="0">
                <a:solidFill>
                  <a:schemeClr val="bg1"/>
                </a:solidFill>
              </a:rPr>
              <a:t>water soldiers</a:t>
            </a:r>
          </a:p>
        </p:txBody>
      </p:sp>
      <p:sp>
        <p:nvSpPr>
          <p:cNvPr id="15" name="Title 1">
            <a:extLst>
              <a:ext uri="{FF2B5EF4-FFF2-40B4-BE49-F238E27FC236}">
                <a16:creationId xmlns:a16="http://schemas.microsoft.com/office/drawing/2014/main" id="{47C1DBC9-EEEA-6BB4-75D5-CBA6579EFB09}"/>
              </a:ext>
            </a:extLst>
          </p:cNvPr>
          <p:cNvSpPr txBox="1">
            <a:spLocks/>
          </p:cNvSpPr>
          <p:nvPr/>
        </p:nvSpPr>
        <p:spPr bwMode="auto">
          <a:xfrm>
            <a:off x="1502278" y="638304"/>
            <a:ext cx="289111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r>
              <a:rPr lang="en-US" sz="1800" u="sng" dirty="0"/>
              <a:t>Animal = 32</a:t>
            </a:r>
          </a:p>
        </p:txBody>
      </p:sp>
      <p:sp>
        <p:nvSpPr>
          <p:cNvPr id="16" name="Title 1">
            <a:extLst>
              <a:ext uri="{FF2B5EF4-FFF2-40B4-BE49-F238E27FC236}">
                <a16:creationId xmlns:a16="http://schemas.microsoft.com/office/drawing/2014/main" id="{3C24681A-6F61-5B4A-5676-61F76D0AA4B6}"/>
              </a:ext>
            </a:extLst>
          </p:cNvPr>
          <p:cNvSpPr txBox="1">
            <a:spLocks/>
          </p:cNvSpPr>
          <p:nvPr/>
        </p:nvSpPr>
        <p:spPr bwMode="auto">
          <a:xfrm>
            <a:off x="6289555" y="638304"/>
            <a:ext cx="198990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r>
              <a:rPr lang="en-US" sz="1800" u="sng" dirty="0"/>
              <a:t>Plant = 22</a:t>
            </a:r>
          </a:p>
        </p:txBody>
      </p:sp>
      <p:sp>
        <p:nvSpPr>
          <p:cNvPr id="21" name="Title 1">
            <a:extLst>
              <a:ext uri="{FF2B5EF4-FFF2-40B4-BE49-F238E27FC236}">
                <a16:creationId xmlns:a16="http://schemas.microsoft.com/office/drawing/2014/main" id="{DA143B1F-EDDD-ED6C-F9F0-D4F4CE0A9134}"/>
              </a:ext>
            </a:extLst>
          </p:cNvPr>
          <p:cNvSpPr>
            <a:spLocks noGrp="1"/>
          </p:cNvSpPr>
          <p:nvPr>
            <p:ph type="title"/>
          </p:nvPr>
        </p:nvSpPr>
        <p:spPr>
          <a:xfrm>
            <a:off x="247650" y="123144"/>
            <a:ext cx="8610600" cy="920750"/>
          </a:xfrm>
        </p:spPr>
        <p:txBody>
          <a:bodyPr/>
          <a:lstStyle/>
          <a:p>
            <a:r>
              <a:rPr lang="en-US" dirty="0"/>
              <a:t>Current research projects (eDNA)</a:t>
            </a:r>
          </a:p>
        </p:txBody>
      </p:sp>
    </p:spTree>
    <p:extLst>
      <p:ext uri="{BB962C8B-B14F-4D97-AF65-F5344CB8AC3E}">
        <p14:creationId xmlns:p14="http://schemas.microsoft.com/office/powerpoint/2010/main" val="1717435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18C96A-5CCD-5961-F84D-FCA1DBD81F85}"/>
              </a:ext>
            </a:extLst>
          </p:cNvPr>
          <p:cNvSpPr>
            <a:spLocks noGrp="1"/>
          </p:cNvSpPr>
          <p:nvPr>
            <p:ph type="title"/>
          </p:nvPr>
        </p:nvSpPr>
        <p:spPr>
          <a:xfrm>
            <a:off x="247650" y="123144"/>
            <a:ext cx="8610600" cy="920750"/>
          </a:xfrm>
        </p:spPr>
        <p:txBody>
          <a:bodyPr/>
          <a:lstStyle/>
          <a:p>
            <a:r>
              <a:rPr lang="en-US" dirty="0"/>
              <a:t>Current research projects (eDNA)</a:t>
            </a:r>
          </a:p>
        </p:txBody>
      </p:sp>
      <p:pic>
        <p:nvPicPr>
          <p:cNvPr id="6" name="Picture 5">
            <a:extLst>
              <a:ext uri="{FF2B5EF4-FFF2-40B4-BE49-F238E27FC236}">
                <a16:creationId xmlns:a16="http://schemas.microsoft.com/office/drawing/2014/main" id="{DB4F8CED-49EA-45D3-CFC8-F137491E38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4632" y="832104"/>
            <a:ext cx="1928192" cy="4278172"/>
          </a:xfrm>
          <a:prstGeom prst="rect">
            <a:avLst/>
          </a:prstGeom>
        </p:spPr>
      </p:pic>
      <p:pic>
        <p:nvPicPr>
          <p:cNvPr id="7" name="Picture 6">
            <a:extLst>
              <a:ext uri="{FF2B5EF4-FFF2-40B4-BE49-F238E27FC236}">
                <a16:creationId xmlns:a16="http://schemas.microsoft.com/office/drawing/2014/main" id="{651D5630-F194-49DB-8DB1-4D79F0AE41E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60904" y="832104"/>
            <a:ext cx="1928192" cy="4278172"/>
          </a:xfrm>
          <a:prstGeom prst="rect">
            <a:avLst/>
          </a:prstGeom>
        </p:spPr>
      </p:pic>
      <p:pic>
        <p:nvPicPr>
          <p:cNvPr id="8" name="Picture 7">
            <a:extLst>
              <a:ext uri="{FF2B5EF4-FFF2-40B4-BE49-F238E27FC236}">
                <a16:creationId xmlns:a16="http://schemas.microsoft.com/office/drawing/2014/main" id="{615982C5-6300-AC00-F32A-D60E6DA5DFD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91456" y="832104"/>
            <a:ext cx="1847850" cy="4278171"/>
          </a:xfrm>
          <a:prstGeom prst="rect">
            <a:avLst/>
          </a:prstGeom>
        </p:spPr>
      </p:pic>
      <p:sp>
        <p:nvSpPr>
          <p:cNvPr id="9" name="TextBox 8">
            <a:extLst>
              <a:ext uri="{FF2B5EF4-FFF2-40B4-BE49-F238E27FC236}">
                <a16:creationId xmlns:a16="http://schemas.microsoft.com/office/drawing/2014/main" id="{30EC4AE6-D940-5661-1624-7152E97598A9}"/>
              </a:ext>
            </a:extLst>
          </p:cNvPr>
          <p:cNvSpPr txBox="1"/>
          <p:nvPr/>
        </p:nvSpPr>
        <p:spPr>
          <a:xfrm>
            <a:off x="557424" y="799710"/>
            <a:ext cx="20096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Times New Roman" panose="02020603050405020304" pitchFamily="18" charset="0"/>
                <a:cs typeface="Times New Roman" panose="02020603050405020304" pitchFamily="18" charset="0"/>
              </a:rPr>
              <a:t>z</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ebra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mussel</a:t>
            </a:r>
          </a:p>
        </p:txBody>
      </p:sp>
      <p:sp>
        <p:nvSpPr>
          <p:cNvPr id="10" name="TextBox 9">
            <a:extLst>
              <a:ext uri="{FF2B5EF4-FFF2-40B4-BE49-F238E27FC236}">
                <a16:creationId xmlns:a16="http://schemas.microsoft.com/office/drawing/2014/main" id="{F34D2352-3F9E-DCF5-0E0F-2181D72E7123}"/>
              </a:ext>
            </a:extLst>
          </p:cNvPr>
          <p:cNvSpPr txBox="1"/>
          <p:nvPr/>
        </p:nvSpPr>
        <p:spPr>
          <a:xfrm>
            <a:off x="2689682" y="870049"/>
            <a:ext cx="1833809" cy="613309"/>
          </a:xfrm>
          <a:prstGeom prst="rect">
            <a:avLst/>
          </a:prstGeom>
          <a:noFill/>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Eurasian watermilfoil</a:t>
            </a:r>
          </a:p>
        </p:txBody>
      </p:sp>
      <p:sp>
        <p:nvSpPr>
          <p:cNvPr id="11" name="TextBox 10">
            <a:extLst>
              <a:ext uri="{FF2B5EF4-FFF2-40B4-BE49-F238E27FC236}">
                <a16:creationId xmlns:a16="http://schemas.microsoft.com/office/drawing/2014/main" id="{BA236344-A86E-0DA6-AD18-804D3CDC1074}"/>
              </a:ext>
            </a:extLst>
          </p:cNvPr>
          <p:cNvSpPr txBox="1"/>
          <p:nvPr/>
        </p:nvSpPr>
        <p:spPr>
          <a:xfrm>
            <a:off x="4805738" y="858326"/>
            <a:ext cx="1833568" cy="613309"/>
          </a:xfrm>
          <a:prstGeom prst="rect">
            <a:avLst/>
          </a:prstGeom>
          <a:noFill/>
        </p:spPr>
        <p:txBody>
          <a:bodyPr wrap="square">
            <a:spAutoFit/>
          </a:bodyPr>
          <a:lstStyle>
            <a:defPPr>
              <a:defRPr lang="en-US"/>
            </a:defPPr>
            <a:lvl1pPr marL="0" marR="0" lvl="0" indent="0" algn="ctr" defTabSz="914400" eaLnBrk="1" fontAlgn="auto" latinLnBrk="0" hangingPunct="1">
              <a:lnSpc>
                <a:spcPts val="2000"/>
              </a:lnSpc>
              <a:spcBef>
                <a:spcPts val="0"/>
              </a:spcBef>
              <a:spcAft>
                <a:spcPts val="0"/>
              </a:spcAft>
              <a:buClrTx/>
              <a:buSzTx/>
              <a:buFontTx/>
              <a:buNone/>
              <a:tabLst/>
              <a:defRPr kumimoji="0" sz="2400" b="1" i="0" u="none" strike="noStrike"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stStyle>
          <a:p>
            <a:r>
              <a:rPr lang="en-US" dirty="0"/>
              <a:t>water chestnut</a:t>
            </a:r>
          </a:p>
        </p:txBody>
      </p:sp>
    </p:spTree>
    <p:extLst>
      <p:ext uri="{BB962C8B-B14F-4D97-AF65-F5344CB8AC3E}">
        <p14:creationId xmlns:p14="http://schemas.microsoft.com/office/powerpoint/2010/main" val="1341358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D5C7DB-D326-8F07-7AA5-EFD056918CD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3405" y="830614"/>
            <a:ext cx="1971727" cy="4279392"/>
          </a:xfrm>
          <a:prstGeom prst="rect">
            <a:avLst/>
          </a:prstGeom>
        </p:spPr>
      </p:pic>
      <p:pic>
        <p:nvPicPr>
          <p:cNvPr id="5" name="Picture 4">
            <a:extLst>
              <a:ext uri="{FF2B5EF4-FFF2-40B4-BE49-F238E27FC236}">
                <a16:creationId xmlns:a16="http://schemas.microsoft.com/office/drawing/2014/main" id="{97ABB7D3-8D68-241E-2AB2-F9E65CC93D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62554" y="830613"/>
            <a:ext cx="1971728" cy="4279393"/>
          </a:xfrm>
          <a:prstGeom prst="rect">
            <a:avLst/>
          </a:prstGeom>
        </p:spPr>
      </p:pic>
      <p:pic>
        <p:nvPicPr>
          <p:cNvPr id="6" name="Picture 5">
            <a:extLst>
              <a:ext uri="{FF2B5EF4-FFF2-40B4-BE49-F238E27FC236}">
                <a16:creationId xmlns:a16="http://schemas.microsoft.com/office/drawing/2014/main" id="{3778210F-CD03-76A2-E5C4-B67C278EAA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87837" y="830613"/>
            <a:ext cx="1971727" cy="4279393"/>
          </a:xfrm>
          <a:prstGeom prst="rect">
            <a:avLst/>
          </a:prstGeom>
        </p:spPr>
      </p:pic>
      <p:sp>
        <p:nvSpPr>
          <p:cNvPr id="7" name="Title 1">
            <a:extLst>
              <a:ext uri="{FF2B5EF4-FFF2-40B4-BE49-F238E27FC236}">
                <a16:creationId xmlns:a16="http://schemas.microsoft.com/office/drawing/2014/main" id="{7FB89256-393B-68BB-CE21-A762DADD16C7}"/>
              </a:ext>
            </a:extLst>
          </p:cNvPr>
          <p:cNvSpPr txBox="1">
            <a:spLocks/>
          </p:cNvSpPr>
          <p:nvPr/>
        </p:nvSpPr>
        <p:spPr bwMode="auto">
          <a:xfrm>
            <a:off x="247650" y="123144"/>
            <a:ext cx="86106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r>
              <a:rPr lang="en-US" dirty="0"/>
              <a:t>Current research projects (eDNA)</a:t>
            </a:r>
          </a:p>
        </p:txBody>
      </p:sp>
      <p:sp>
        <p:nvSpPr>
          <p:cNvPr id="13" name="TextBox 12">
            <a:extLst>
              <a:ext uri="{FF2B5EF4-FFF2-40B4-BE49-F238E27FC236}">
                <a16:creationId xmlns:a16="http://schemas.microsoft.com/office/drawing/2014/main" id="{774A96A9-50C8-E349-B134-5C1DC70270B6}"/>
              </a:ext>
            </a:extLst>
          </p:cNvPr>
          <p:cNvSpPr txBox="1"/>
          <p:nvPr/>
        </p:nvSpPr>
        <p:spPr>
          <a:xfrm>
            <a:off x="651208" y="799710"/>
            <a:ext cx="18338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round goby</a:t>
            </a:r>
          </a:p>
        </p:txBody>
      </p:sp>
      <p:sp>
        <p:nvSpPr>
          <p:cNvPr id="14" name="TextBox 13">
            <a:extLst>
              <a:ext uri="{FF2B5EF4-FFF2-40B4-BE49-F238E27FC236}">
                <a16:creationId xmlns:a16="http://schemas.microsoft.com/office/drawing/2014/main" id="{53383C5A-15A6-AC9C-270B-87BDF680E745}"/>
              </a:ext>
            </a:extLst>
          </p:cNvPr>
          <p:cNvSpPr txBox="1"/>
          <p:nvPr/>
        </p:nvSpPr>
        <p:spPr>
          <a:xfrm>
            <a:off x="2877250" y="799711"/>
            <a:ext cx="18338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grass carp</a:t>
            </a:r>
          </a:p>
        </p:txBody>
      </p:sp>
      <p:sp>
        <p:nvSpPr>
          <p:cNvPr id="15" name="TextBox 14">
            <a:extLst>
              <a:ext uri="{FF2B5EF4-FFF2-40B4-BE49-F238E27FC236}">
                <a16:creationId xmlns:a16="http://schemas.microsoft.com/office/drawing/2014/main" id="{BD379C72-589F-0A7C-DD47-AE049306202C}"/>
              </a:ext>
            </a:extLst>
          </p:cNvPr>
          <p:cNvSpPr txBox="1"/>
          <p:nvPr/>
        </p:nvSpPr>
        <p:spPr>
          <a:xfrm>
            <a:off x="4805738" y="799711"/>
            <a:ext cx="27528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Times New Roman" panose="02020603050405020304" pitchFamily="18" charset="0"/>
                <a:cs typeface="Times New Roman" panose="02020603050405020304" pitchFamily="18" charset="0"/>
              </a:rPr>
              <a:t>r</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usty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crayfish</a:t>
            </a:r>
          </a:p>
        </p:txBody>
      </p:sp>
    </p:spTree>
    <p:extLst>
      <p:ext uri="{BB962C8B-B14F-4D97-AF65-F5344CB8AC3E}">
        <p14:creationId xmlns:p14="http://schemas.microsoft.com/office/powerpoint/2010/main" val="832909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B89256-393B-68BB-CE21-A762DADD16C7}"/>
              </a:ext>
            </a:extLst>
          </p:cNvPr>
          <p:cNvSpPr txBox="1">
            <a:spLocks/>
          </p:cNvSpPr>
          <p:nvPr/>
        </p:nvSpPr>
        <p:spPr bwMode="auto">
          <a:xfrm>
            <a:off x="247650" y="123144"/>
            <a:ext cx="86106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r>
              <a:rPr lang="en-US" dirty="0"/>
              <a:t>Current research projects (eDNA)</a:t>
            </a:r>
          </a:p>
        </p:txBody>
      </p:sp>
      <p:pic>
        <p:nvPicPr>
          <p:cNvPr id="8" name="Picture 7">
            <a:extLst>
              <a:ext uri="{FF2B5EF4-FFF2-40B4-BE49-F238E27FC236}">
                <a16:creationId xmlns:a16="http://schemas.microsoft.com/office/drawing/2014/main" id="{3ADD0384-54E9-75CF-B66F-E7C05BAB7ACD}"/>
              </a:ext>
            </a:extLst>
          </p:cNvPr>
          <p:cNvPicPr>
            <a:picLocks noChangeAspect="1"/>
          </p:cNvPicPr>
          <p:nvPr/>
        </p:nvPicPr>
        <p:blipFill>
          <a:blip r:embed="rId2"/>
          <a:stretch>
            <a:fillRect/>
          </a:stretch>
        </p:blipFill>
        <p:spPr>
          <a:xfrm>
            <a:off x="285750" y="863600"/>
            <a:ext cx="5435601" cy="4076700"/>
          </a:xfrm>
          <a:prstGeom prst="rect">
            <a:avLst/>
          </a:prstGeom>
        </p:spPr>
      </p:pic>
      <p:pic>
        <p:nvPicPr>
          <p:cNvPr id="9" name="Picture 8">
            <a:extLst>
              <a:ext uri="{FF2B5EF4-FFF2-40B4-BE49-F238E27FC236}">
                <a16:creationId xmlns:a16="http://schemas.microsoft.com/office/drawing/2014/main" id="{5CEC5371-2033-4FB4-DF17-08847AE979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2950" y="1679663"/>
            <a:ext cx="4417568" cy="3313176"/>
          </a:xfrm>
          <a:prstGeom prst="rect">
            <a:avLst/>
          </a:prstGeom>
        </p:spPr>
      </p:pic>
      <p:sp>
        <p:nvSpPr>
          <p:cNvPr id="11" name="Multiplication Sign 10">
            <a:extLst>
              <a:ext uri="{FF2B5EF4-FFF2-40B4-BE49-F238E27FC236}">
                <a16:creationId xmlns:a16="http://schemas.microsoft.com/office/drawing/2014/main" id="{2508E3FE-22EF-478A-E8D6-A4FCBD8BB28B}"/>
              </a:ext>
            </a:extLst>
          </p:cNvPr>
          <p:cNvSpPr/>
          <p:nvPr/>
        </p:nvSpPr>
        <p:spPr>
          <a:xfrm>
            <a:off x="2036233" y="499533"/>
            <a:ext cx="5071534" cy="4343400"/>
          </a:xfrm>
          <a:prstGeom prst="mathMultiply">
            <a:avLst/>
          </a:prstGeom>
          <a:solidFill>
            <a:srgbClr val="FF0000">
              <a:alpha val="13000"/>
            </a:srgbClr>
          </a:solidFill>
          <a:ln w="1079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472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748A-FB99-0C47-59F2-26B0911E8D0D}"/>
              </a:ext>
            </a:extLst>
          </p:cNvPr>
          <p:cNvSpPr>
            <a:spLocks noGrp="1"/>
          </p:cNvSpPr>
          <p:nvPr>
            <p:ph type="title"/>
          </p:nvPr>
        </p:nvSpPr>
        <p:spPr>
          <a:xfrm>
            <a:off x="247650" y="392084"/>
            <a:ext cx="9188450" cy="920750"/>
          </a:xfrm>
        </p:spPr>
        <p:txBody>
          <a:bodyPr/>
          <a:lstStyle/>
          <a:p>
            <a:r>
              <a:rPr lang="en-US" dirty="0"/>
              <a:t>Current research projects (</a:t>
            </a:r>
            <a:r>
              <a:rPr lang="en-US" dirty="0" err="1"/>
              <a:t>shortnose</a:t>
            </a:r>
            <a:r>
              <a:rPr lang="en-US" dirty="0"/>
              <a:t>)</a:t>
            </a:r>
          </a:p>
        </p:txBody>
      </p:sp>
      <p:pic>
        <p:nvPicPr>
          <p:cNvPr id="4" name="Picture 3">
            <a:extLst>
              <a:ext uri="{FF2B5EF4-FFF2-40B4-BE49-F238E27FC236}">
                <a16:creationId xmlns:a16="http://schemas.microsoft.com/office/drawing/2014/main" id="{8A00270F-26C6-FC19-3486-444AAFB9E8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0713" y="1181400"/>
            <a:ext cx="6375416" cy="3355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F22454E-946A-C4F8-481C-1B4DD18AF7E3}"/>
              </a:ext>
            </a:extLst>
          </p:cNvPr>
          <p:cNvPicPr>
            <a:picLocks noChangeAspect="1"/>
          </p:cNvPicPr>
          <p:nvPr/>
        </p:nvPicPr>
        <p:blipFill>
          <a:blip r:embed="rId4"/>
          <a:stretch>
            <a:fillRect/>
          </a:stretch>
        </p:blipFill>
        <p:spPr>
          <a:xfrm>
            <a:off x="6597975" y="1665763"/>
            <a:ext cx="2470037" cy="2387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81590420-CCDB-F76C-45F7-98832E294D0D}"/>
              </a:ext>
            </a:extLst>
          </p:cNvPr>
          <p:cNvSpPr txBox="1"/>
          <p:nvPr/>
        </p:nvSpPr>
        <p:spPr>
          <a:xfrm>
            <a:off x="29690" y="4701831"/>
            <a:ext cx="7160147" cy="461665"/>
          </a:xfrm>
          <a:prstGeom prst="rect">
            <a:avLst/>
          </a:prstGeom>
          <a:noFill/>
        </p:spPr>
        <p:txBody>
          <a:bodyPr wrap="square" rtlCol="0">
            <a:spAutoFit/>
          </a:bodyPr>
          <a:lstStyle/>
          <a:p>
            <a:r>
              <a:rPr lang="en-US" sz="800" dirty="0">
                <a:solidFill>
                  <a:schemeClr val="bg1"/>
                </a:solidFill>
                <a:effectLst/>
                <a:latin typeface="Aptos" panose="020B0004020202020204" pitchFamily="34" charset="0"/>
                <a:ea typeface="Times New Roman" panose="02020603050405020304" pitchFamily="18" charset="0"/>
                <a:cs typeface="Calibri" panose="020F0502020204030204" pitchFamily="34" charset="0"/>
              </a:rPr>
              <a:t>This information is preliminary or provisional and is subject to revision. It is being provided to meet the need for timely best science. The information has not received final approval by the U.S. Geological Survey (USGS) and is provided on the condition that neither the USGS nor the U.S. Government shall be held liable for any damages resulting from the authorized or unauthorized use of the information.</a:t>
            </a:r>
            <a:endParaRPr lang="en-US" sz="800" dirty="0">
              <a:solidFill>
                <a:schemeClr val="bg1"/>
              </a:solidFill>
            </a:endParaRPr>
          </a:p>
        </p:txBody>
      </p:sp>
    </p:spTree>
    <p:extLst>
      <p:ext uri="{BB962C8B-B14F-4D97-AF65-F5344CB8AC3E}">
        <p14:creationId xmlns:p14="http://schemas.microsoft.com/office/powerpoint/2010/main" val="3419470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3D4EF1E-3270-7BCA-1885-9E8967E473A0}"/>
              </a:ext>
            </a:extLst>
          </p:cNvPr>
          <p:cNvGraphicFramePr>
            <a:graphicFrameLocks noGrp="1"/>
          </p:cNvGraphicFramePr>
          <p:nvPr>
            <p:ph idx="1"/>
            <p:extLst>
              <p:ext uri="{D42A27DB-BD31-4B8C-83A1-F6EECF244321}">
                <p14:modId xmlns:p14="http://schemas.microsoft.com/office/powerpoint/2010/main" val="1357561152"/>
              </p:ext>
            </p:extLst>
          </p:nvPr>
        </p:nvGraphicFramePr>
        <p:xfrm>
          <a:off x="-90307" y="451413"/>
          <a:ext cx="9396232" cy="4615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7001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erson holding a fish&#10;&#10;Description automatically generated with low confidence">
            <a:extLst>
              <a:ext uri="{FF2B5EF4-FFF2-40B4-BE49-F238E27FC236}">
                <a16:creationId xmlns:a16="http://schemas.microsoft.com/office/drawing/2014/main" id="{7ED93938-6823-8A0A-83F8-55D67A8141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95124" y="-523853"/>
            <a:ext cx="2469420" cy="345337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0549" y="2480993"/>
            <a:ext cx="2656134" cy="2663693"/>
          </a:xfrm>
          <a:prstGeom prst="rect">
            <a:avLst/>
          </a:prstGeom>
        </p:spPr>
      </p:pic>
      <p:sp>
        <p:nvSpPr>
          <p:cNvPr id="15" name="Rectangle 14"/>
          <p:cNvSpPr/>
          <p:nvPr/>
        </p:nvSpPr>
        <p:spPr>
          <a:xfrm>
            <a:off x="185127" y="708347"/>
            <a:ext cx="1031373" cy="338554"/>
          </a:xfrm>
          <a:prstGeom prst="rect">
            <a:avLst/>
          </a:prstGeom>
        </p:spPr>
        <p:txBody>
          <a:bodyPr wrap="none">
            <a:spAutoFit/>
          </a:bodyPr>
          <a:lstStyle/>
          <a:p>
            <a:r>
              <a:rPr lang="en-US" sz="1600"/>
              <a:t>Wes Eakin</a:t>
            </a:r>
          </a:p>
        </p:txBody>
      </p:sp>
      <p:sp>
        <p:nvSpPr>
          <p:cNvPr id="12" name="TextBox 11"/>
          <p:cNvSpPr txBox="1"/>
          <p:nvPr/>
        </p:nvSpPr>
        <p:spPr>
          <a:xfrm>
            <a:off x="704659" y="2573287"/>
            <a:ext cx="1035092" cy="584775"/>
          </a:xfrm>
          <a:prstGeom prst="rect">
            <a:avLst/>
          </a:prstGeom>
          <a:noFill/>
        </p:spPr>
        <p:txBody>
          <a:bodyPr wrap="none" rtlCol="0">
            <a:spAutoFit/>
          </a:bodyPr>
          <a:lstStyle/>
          <a:p>
            <a:pPr algn="ctr"/>
            <a:r>
              <a:rPr lang="en-US" sz="1600" dirty="0">
                <a:solidFill>
                  <a:schemeClr val="bg1"/>
                </a:solidFill>
              </a:rPr>
              <a:t>Rich</a:t>
            </a:r>
          </a:p>
          <a:p>
            <a:pPr algn="ctr"/>
            <a:r>
              <a:rPr lang="en-US" sz="1600" dirty="0">
                <a:solidFill>
                  <a:schemeClr val="bg1"/>
                </a:solidFill>
              </a:rPr>
              <a:t>Pendleton</a:t>
            </a:r>
          </a:p>
        </p:txBody>
      </p:sp>
      <p:pic>
        <p:nvPicPr>
          <p:cNvPr id="11" name="Picture 10" descr="A person holding a fish&#10;&#10;Description automatically generated with medium confidence">
            <a:extLst>
              <a:ext uri="{FF2B5EF4-FFF2-40B4-BE49-F238E27FC236}">
                <a16:creationId xmlns:a16="http://schemas.microsoft.com/office/drawing/2014/main" id="{07E9CD21-A9E8-74DB-6168-93085F66B4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64544" y="-130604"/>
            <a:ext cx="3641901" cy="2731426"/>
          </a:xfrm>
          <a:prstGeom prst="rect">
            <a:avLst/>
          </a:prstGeom>
        </p:spPr>
      </p:pic>
      <p:sp>
        <p:nvSpPr>
          <p:cNvPr id="14" name="Rectangle 13"/>
          <p:cNvSpPr/>
          <p:nvPr/>
        </p:nvSpPr>
        <p:spPr>
          <a:xfrm>
            <a:off x="7291581" y="315182"/>
            <a:ext cx="742383" cy="584775"/>
          </a:xfrm>
          <a:prstGeom prst="rect">
            <a:avLst/>
          </a:prstGeom>
        </p:spPr>
        <p:txBody>
          <a:bodyPr wrap="none">
            <a:spAutoFit/>
          </a:bodyPr>
          <a:lstStyle/>
          <a:p>
            <a:r>
              <a:rPr lang="en-US" sz="1600" dirty="0"/>
              <a:t>Jessica</a:t>
            </a:r>
          </a:p>
          <a:p>
            <a:pPr algn="ctr"/>
            <a:r>
              <a:rPr lang="en-US" sz="1600" dirty="0"/>
              <a:t>Best</a:t>
            </a:r>
          </a:p>
        </p:txBody>
      </p:sp>
      <p:pic>
        <p:nvPicPr>
          <p:cNvPr id="5" name="Picture 4" descr="A person holding a fish&#10;&#10;Description automatically generated">
            <a:extLst>
              <a:ext uri="{FF2B5EF4-FFF2-40B4-BE49-F238E27FC236}">
                <a16:creationId xmlns:a16="http://schemas.microsoft.com/office/drawing/2014/main" id="{8FF522B9-00DC-C154-272F-84D00F05B7F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304" y="-28316"/>
            <a:ext cx="3106428" cy="2543608"/>
          </a:xfrm>
          <a:prstGeom prst="rect">
            <a:avLst/>
          </a:prstGeom>
        </p:spPr>
      </p:pic>
      <p:sp>
        <p:nvSpPr>
          <p:cNvPr id="19" name="Rectangle 18">
            <a:extLst>
              <a:ext uri="{FF2B5EF4-FFF2-40B4-BE49-F238E27FC236}">
                <a16:creationId xmlns:a16="http://schemas.microsoft.com/office/drawing/2014/main" id="{4B65948A-1092-4DDF-A041-78E749DAF9AC}"/>
              </a:ext>
            </a:extLst>
          </p:cNvPr>
          <p:cNvSpPr/>
          <p:nvPr/>
        </p:nvSpPr>
        <p:spPr>
          <a:xfrm>
            <a:off x="1890644" y="56072"/>
            <a:ext cx="800027" cy="584775"/>
          </a:xfrm>
          <a:prstGeom prst="rect">
            <a:avLst/>
          </a:prstGeom>
        </p:spPr>
        <p:txBody>
          <a:bodyPr wrap="none">
            <a:spAutoFit/>
          </a:bodyPr>
          <a:lstStyle/>
          <a:p>
            <a:pPr algn="ctr"/>
            <a:r>
              <a:rPr lang="en-US" sz="1600" dirty="0"/>
              <a:t>Gregg</a:t>
            </a:r>
          </a:p>
          <a:p>
            <a:pPr algn="ctr"/>
            <a:r>
              <a:rPr lang="en-US" sz="1600" dirty="0"/>
              <a:t>Kenney</a:t>
            </a:r>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70142" y="2507888"/>
            <a:ext cx="2510673" cy="2846081"/>
          </a:xfrm>
          <a:prstGeom prst="rect">
            <a:avLst/>
          </a:prstGeom>
        </p:spPr>
      </p:pic>
      <p:sp>
        <p:nvSpPr>
          <p:cNvPr id="24" name="Rectangle 23">
            <a:extLst>
              <a:ext uri="{FF2B5EF4-FFF2-40B4-BE49-F238E27FC236}">
                <a16:creationId xmlns:a16="http://schemas.microsoft.com/office/drawing/2014/main" id="{811A8C98-C523-FC90-5847-BE0000049F3E}"/>
              </a:ext>
            </a:extLst>
          </p:cNvPr>
          <p:cNvSpPr/>
          <p:nvPr/>
        </p:nvSpPr>
        <p:spPr>
          <a:xfrm>
            <a:off x="4668067" y="-25441"/>
            <a:ext cx="626902" cy="584775"/>
          </a:xfrm>
          <a:prstGeom prst="rect">
            <a:avLst/>
          </a:prstGeom>
        </p:spPr>
        <p:txBody>
          <a:bodyPr wrap="none">
            <a:spAutoFit/>
          </a:bodyPr>
          <a:lstStyle/>
          <a:p>
            <a:pPr algn="ctr"/>
            <a:r>
              <a:rPr lang="en-US" sz="1600" dirty="0"/>
              <a:t>Wes</a:t>
            </a:r>
          </a:p>
          <a:p>
            <a:pPr algn="ctr"/>
            <a:r>
              <a:rPr lang="en-US" sz="1600" dirty="0"/>
              <a:t>Eakin</a:t>
            </a:r>
          </a:p>
        </p:txBody>
      </p:sp>
      <p:sp>
        <p:nvSpPr>
          <p:cNvPr id="2" name="TextBox 1">
            <a:extLst>
              <a:ext uri="{FF2B5EF4-FFF2-40B4-BE49-F238E27FC236}">
                <a16:creationId xmlns:a16="http://schemas.microsoft.com/office/drawing/2014/main" id="{A209ACE7-9765-5B41-DEF0-AFF0100A4201}"/>
              </a:ext>
            </a:extLst>
          </p:cNvPr>
          <p:cNvSpPr txBox="1"/>
          <p:nvPr/>
        </p:nvSpPr>
        <p:spPr>
          <a:xfrm>
            <a:off x="4601369" y="2678165"/>
            <a:ext cx="923651" cy="584775"/>
          </a:xfrm>
          <a:prstGeom prst="rect">
            <a:avLst/>
          </a:prstGeom>
          <a:noFill/>
        </p:spPr>
        <p:txBody>
          <a:bodyPr wrap="none" rtlCol="0">
            <a:spAutoFit/>
          </a:bodyPr>
          <a:lstStyle/>
          <a:p>
            <a:r>
              <a:rPr lang="en-US" sz="1600" dirty="0">
                <a:solidFill>
                  <a:schemeClr val="bg1"/>
                </a:solidFill>
              </a:rPr>
              <a:t>Amanda </a:t>
            </a:r>
          </a:p>
          <a:p>
            <a:pPr algn="ctr"/>
            <a:r>
              <a:rPr lang="en-US" sz="1600" dirty="0">
                <a:solidFill>
                  <a:schemeClr val="bg1"/>
                </a:solidFill>
              </a:rPr>
              <a:t>Higgs</a:t>
            </a:r>
          </a:p>
        </p:txBody>
      </p:sp>
      <p:pic>
        <p:nvPicPr>
          <p:cNvPr id="3" name="Picture 2" descr="A person wearing a hat and holding a fish&#10;&#10;Description automatically generated with low confidence">
            <a:extLst>
              <a:ext uri="{FF2B5EF4-FFF2-40B4-BE49-F238E27FC236}">
                <a16:creationId xmlns:a16="http://schemas.microsoft.com/office/drawing/2014/main" id="{5F4D4FF4-5B37-E985-50BD-779E03EECACC}"/>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7080815" y="2515292"/>
            <a:ext cx="2110178" cy="3321463"/>
          </a:xfrm>
          <a:prstGeom prst="rect">
            <a:avLst/>
          </a:prstGeom>
        </p:spPr>
      </p:pic>
      <p:sp>
        <p:nvSpPr>
          <p:cNvPr id="4" name="Rectangle 3">
            <a:extLst>
              <a:ext uri="{FF2B5EF4-FFF2-40B4-BE49-F238E27FC236}">
                <a16:creationId xmlns:a16="http://schemas.microsoft.com/office/drawing/2014/main" id="{83A99DEB-1389-A213-2867-29E03AA4AD3C}"/>
              </a:ext>
            </a:extLst>
          </p:cNvPr>
          <p:cNvSpPr/>
          <p:nvPr/>
        </p:nvSpPr>
        <p:spPr>
          <a:xfrm>
            <a:off x="7173293" y="2473727"/>
            <a:ext cx="1056700" cy="584775"/>
          </a:xfrm>
          <a:prstGeom prst="rect">
            <a:avLst/>
          </a:prstGeom>
        </p:spPr>
        <p:txBody>
          <a:bodyPr wrap="none">
            <a:spAutoFit/>
          </a:bodyPr>
          <a:lstStyle/>
          <a:p>
            <a:pPr algn="ctr"/>
            <a:r>
              <a:rPr lang="en-US" sz="1600" dirty="0"/>
              <a:t>Amanda</a:t>
            </a:r>
          </a:p>
          <a:p>
            <a:pPr algn="ctr"/>
            <a:r>
              <a:rPr lang="en-US" sz="1600" dirty="0"/>
              <a:t>Simmonds</a:t>
            </a:r>
          </a:p>
        </p:txBody>
      </p:sp>
      <p:pic>
        <p:nvPicPr>
          <p:cNvPr id="9" name="Picture 8" descr="A person holding a fish&#10;&#10;Description automatically generated">
            <a:extLst>
              <a:ext uri="{FF2B5EF4-FFF2-40B4-BE49-F238E27FC236}">
                <a16:creationId xmlns:a16="http://schemas.microsoft.com/office/drawing/2014/main" id="{7FDC9178-5AA6-2AB0-C637-848E9D8DB15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02413" y="2515292"/>
            <a:ext cx="2208981" cy="2945308"/>
          </a:xfrm>
          <a:prstGeom prst="rect">
            <a:avLst/>
          </a:prstGeom>
        </p:spPr>
      </p:pic>
      <p:sp>
        <p:nvSpPr>
          <p:cNvPr id="13" name="Rectangle 12"/>
          <p:cNvSpPr/>
          <p:nvPr/>
        </p:nvSpPr>
        <p:spPr>
          <a:xfrm>
            <a:off x="2299623" y="2972784"/>
            <a:ext cx="1265283" cy="584775"/>
          </a:xfrm>
          <a:prstGeom prst="rect">
            <a:avLst/>
          </a:prstGeom>
        </p:spPr>
        <p:txBody>
          <a:bodyPr wrap="none">
            <a:spAutoFit/>
          </a:bodyPr>
          <a:lstStyle/>
          <a:p>
            <a:pPr algn="ctr"/>
            <a:r>
              <a:rPr lang="en-US" sz="1600" dirty="0" err="1">
                <a:solidFill>
                  <a:schemeClr val="bg1"/>
                </a:solidFill>
              </a:rPr>
              <a:t>ElizaBeth</a:t>
            </a:r>
            <a:endParaRPr lang="en-US" sz="1600" dirty="0">
              <a:solidFill>
                <a:schemeClr val="bg1"/>
              </a:solidFill>
            </a:endParaRPr>
          </a:p>
          <a:p>
            <a:r>
              <a:rPr lang="en-US" sz="1600" dirty="0">
                <a:solidFill>
                  <a:schemeClr val="bg1"/>
                </a:solidFill>
              </a:rPr>
              <a:t>Streifeneder</a:t>
            </a:r>
          </a:p>
        </p:txBody>
      </p:sp>
    </p:spTree>
    <p:extLst>
      <p:ext uri="{BB962C8B-B14F-4D97-AF65-F5344CB8AC3E}">
        <p14:creationId xmlns:p14="http://schemas.microsoft.com/office/powerpoint/2010/main" val="4230860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410FE4-B1EE-BC94-2B1A-1404D7AEA4B4}"/>
              </a:ext>
            </a:extLst>
          </p:cNvPr>
          <p:cNvSpPr/>
          <p:nvPr/>
        </p:nvSpPr>
        <p:spPr>
          <a:xfrm>
            <a:off x="4746484" y="109785"/>
            <a:ext cx="1072730" cy="338554"/>
          </a:xfrm>
          <a:prstGeom prst="rect">
            <a:avLst/>
          </a:prstGeom>
        </p:spPr>
        <p:txBody>
          <a:bodyPr wrap="none">
            <a:spAutoFit/>
          </a:bodyPr>
          <a:lstStyle/>
          <a:p>
            <a:r>
              <a:rPr lang="en-US" sz="1600">
                <a:solidFill>
                  <a:schemeClr val="bg1"/>
                </a:solidFill>
              </a:rPr>
              <a:t>Holly Clark</a:t>
            </a:r>
          </a:p>
        </p:txBody>
      </p:sp>
      <p:grpSp>
        <p:nvGrpSpPr>
          <p:cNvPr id="16" name="Group 15">
            <a:extLst>
              <a:ext uri="{FF2B5EF4-FFF2-40B4-BE49-F238E27FC236}">
                <a16:creationId xmlns:a16="http://schemas.microsoft.com/office/drawing/2014/main" id="{F77ECD0E-22AE-AB80-D6C5-E539B4310276}"/>
              </a:ext>
            </a:extLst>
          </p:cNvPr>
          <p:cNvGrpSpPr/>
          <p:nvPr/>
        </p:nvGrpSpPr>
        <p:grpSpPr>
          <a:xfrm>
            <a:off x="0" y="328875"/>
            <a:ext cx="2290510" cy="3496961"/>
            <a:chOff x="1581115" y="628376"/>
            <a:chExt cx="2290510" cy="3496961"/>
          </a:xfrm>
        </p:grpSpPr>
        <p:pic>
          <p:nvPicPr>
            <p:cNvPr id="14" name="Picture 13" descr="A person holding a fish&#10;&#10;Description automatically generated">
              <a:extLst>
                <a:ext uri="{FF2B5EF4-FFF2-40B4-BE49-F238E27FC236}">
                  <a16:creationId xmlns:a16="http://schemas.microsoft.com/office/drawing/2014/main" id="{BF646C01-FAD1-7295-1824-9C2032015F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1115" y="628376"/>
              <a:ext cx="2290510" cy="34969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angle 8"/>
            <p:cNvSpPr/>
            <p:nvPr/>
          </p:nvSpPr>
          <p:spPr>
            <a:xfrm>
              <a:off x="1937211" y="970795"/>
              <a:ext cx="1617092" cy="338554"/>
            </a:xfrm>
            <a:prstGeom prst="rect">
              <a:avLst/>
            </a:prstGeom>
          </p:spPr>
          <p:txBody>
            <a:bodyPr wrap="square">
              <a:spAutoFit/>
            </a:bodyPr>
            <a:lstStyle/>
            <a:p>
              <a:r>
                <a:rPr lang="en-US" sz="1600" dirty="0"/>
                <a:t>Adam Bonemery</a:t>
              </a:r>
            </a:p>
          </p:txBody>
        </p:sp>
      </p:grpSp>
      <p:pic>
        <p:nvPicPr>
          <p:cNvPr id="18" name="Picture 17" descr="A person holding a large fish on a boat&#10;&#10;Description automatically generated">
            <a:extLst>
              <a:ext uri="{FF2B5EF4-FFF2-40B4-BE49-F238E27FC236}">
                <a16:creationId xmlns:a16="http://schemas.microsoft.com/office/drawing/2014/main" id="{29973110-2ECD-C22A-CB0C-B97F8D4C32D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73185" y="84375"/>
            <a:ext cx="3324218" cy="24931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Rectangle 18">
            <a:extLst>
              <a:ext uri="{FF2B5EF4-FFF2-40B4-BE49-F238E27FC236}">
                <a16:creationId xmlns:a16="http://schemas.microsoft.com/office/drawing/2014/main" id="{4418E214-DB0E-EE9F-092A-F8C2752032D7}"/>
              </a:ext>
            </a:extLst>
          </p:cNvPr>
          <p:cNvSpPr/>
          <p:nvPr/>
        </p:nvSpPr>
        <p:spPr>
          <a:xfrm>
            <a:off x="4218313" y="175326"/>
            <a:ext cx="1615379" cy="338554"/>
          </a:xfrm>
          <a:prstGeom prst="rect">
            <a:avLst/>
          </a:prstGeom>
        </p:spPr>
        <p:txBody>
          <a:bodyPr wrap="none">
            <a:spAutoFit/>
          </a:bodyPr>
          <a:lstStyle/>
          <a:p>
            <a:r>
              <a:rPr lang="en-US" sz="1600" dirty="0"/>
              <a:t>Dylan Garrabrant</a:t>
            </a:r>
          </a:p>
        </p:txBody>
      </p:sp>
      <p:pic>
        <p:nvPicPr>
          <p:cNvPr id="6" name="Picture 5" descr="A person in a boat with a net&#10;&#10;Description automatically generated">
            <a:extLst>
              <a:ext uri="{FF2B5EF4-FFF2-40B4-BE49-F238E27FC236}">
                <a16:creationId xmlns:a16="http://schemas.microsoft.com/office/drawing/2014/main" id="{CFDC5E72-1310-BF12-1716-8806B2C966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998962" y="1857685"/>
            <a:ext cx="4133651" cy="23050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a:extLst>
              <a:ext uri="{FF2B5EF4-FFF2-40B4-BE49-F238E27FC236}">
                <a16:creationId xmlns:a16="http://schemas.microsoft.com/office/drawing/2014/main" id="{BDE94C66-79F4-55AF-F4C8-1BA0E703595F}"/>
              </a:ext>
            </a:extLst>
          </p:cNvPr>
          <p:cNvSpPr/>
          <p:nvPr/>
        </p:nvSpPr>
        <p:spPr>
          <a:xfrm>
            <a:off x="2410800" y="1161680"/>
            <a:ext cx="1309974" cy="338554"/>
          </a:xfrm>
          <a:prstGeom prst="rect">
            <a:avLst/>
          </a:prstGeom>
        </p:spPr>
        <p:txBody>
          <a:bodyPr wrap="none">
            <a:spAutoFit/>
          </a:bodyPr>
          <a:lstStyle/>
          <a:p>
            <a:r>
              <a:rPr lang="en-US" sz="1600" dirty="0"/>
              <a:t>Billy Benedict</a:t>
            </a:r>
          </a:p>
        </p:txBody>
      </p:sp>
      <p:pic>
        <p:nvPicPr>
          <p:cNvPr id="3" name="Picture 2" descr="A person holding a fish&#10;&#10;Description automatically generated">
            <a:extLst>
              <a:ext uri="{FF2B5EF4-FFF2-40B4-BE49-F238E27FC236}">
                <a16:creationId xmlns:a16="http://schemas.microsoft.com/office/drawing/2014/main" id="{4DFCECD5-EB97-7E4E-13D1-5DD0CEF8337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460"/>
          <a:stretch/>
        </p:blipFill>
        <p:spPr>
          <a:xfrm>
            <a:off x="6084724" y="685648"/>
            <a:ext cx="3387302" cy="27487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ectangle 21">
            <a:extLst>
              <a:ext uri="{FF2B5EF4-FFF2-40B4-BE49-F238E27FC236}">
                <a16:creationId xmlns:a16="http://schemas.microsoft.com/office/drawing/2014/main" id="{C899B689-E9A1-42CB-9A95-F15C93948107}"/>
              </a:ext>
            </a:extLst>
          </p:cNvPr>
          <p:cNvSpPr/>
          <p:nvPr/>
        </p:nvSpPr>
        <p:spPr>
          <a:xfrm>
            <a:off x="7247056" y="745387"/>
            <a:ext cx="1159869" cy="338554"/>
          </a:xfrm>
          <a:prstGeom prst="rect">
            <a:avLst/>
          </a:prstGeom>
        </p:spPr>
        <p:txBody>
          <a:bodyPr wrap="none">
            <a:spAutoFit/>
          </a:bodyPr>
          <a:lstStyle/>
          <a:p>
            <a:r>
              <a:rPr lang="en-US" sz="1600" dirty="0"/>
              <a:t>Jack Phillips</a:t>
            </a:r>
          </a:p>
        </p:txBody>
      </p:sp>
      <p:grpSp>
        <p:nvGrpSpPr>
          <p:cNvPr id="10" name="Group 9">
            <a:extLst>
              <a:ext uri="{FF2B5EF4-FFF2-40B4-BE49-F238E27FC236}">
                <a16:creationId xmlns:a16="http://schemas.microsoft.com/office/drawing/2014/main" id="{B661FECA-62D4-1F72-736D-02C51F4F2C50}"/>
              </a:ext>
            </a:extLst>
          </p:cNvPr>
          <p:cNvGrpSpPr/>
          <p:nvPr/>
        </p:nvGrpSpPr>
        <p:grpSpPr>
          <a:xfrm>
            <a:off x="4032437" y="2008284"/>
            <a:ext cx="3214619" cy="3267711"/>
            <a:chOff x="1421564" y="2848408"/>
            <a:chExt cx="3214619" cy="3267711"/>
          </a:xfrm>
        </p:grpSpPr>
        <p:pic>
          <p:nvPicPr>
            <p:cNvPr id="5" name="Picture 4" descr="A person holding a fish&#10;&#10;Description automatically generated">
              <a:extLst>
                <a:ext uri="{FF2B5EF4-FFF2-40B4-BE49-F238E27FC236}">
                  <a16:creationId xmlns:a16="http://schemas.microsoft.com/office/drawing/2014/main" id="{0899A15B-D4DA-8B43-77BC-234C043CF153}"/>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421564" y="2848408"/>
              <a:ext cx="3214619" cy="3267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p:cNvSpPr/>
            <p:nvPr/>
          </p:nvSpPr>
          <p:spPr>
            <a:xfrm>
              <a:off x="2343675" y="2974173"/>
              <a:ext cx="1533112" cy="338554"/>
            </a:xfrm>
            <a:prstGeom prst="rect">
              <a:avLst/>
            </a:prstGeom>
          </p:spPr>
          <p:txBody>
            <a:bodyPr wrap="none">
              <a:spAutoFit/>
            </a:bodyPr>
            <a:lstStyle/>
            <a:p>
              <a:r>
                <a:rPr lang="en-US" sz="1600" dirty="0"/>
                <a:t>Courtney Gagne</a:t>
              </a:r>
            </a:p>
          </p:txBody>
        </p:sp>
      </p:grpSp>
    </p:spTree>
    <p:extLst>
      <p:ext uri="{BB962C8B-B14F-4D97-AF65-F5344CB8AC3E}">
        <p14:creationId xmlns:p14="http://schemas.microsoft.com/office/powerpoint/2010/main" val="418687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556" y="609658"/>
            <a:ext cx="8610600" cy="563418"/>
          </a:xfrm>
        </p:spPr>
        <p:txBody>
          <a:bodyPr/>
          <a:lstStyle/>
          <a:p>
            <a:r>
              <a:rPr lang="en-US" dirty="0"/>
              <a:t>What we do and how we do it</a:t>
            </a:r>
          </a:p>
        </p:txBody>
      </p:sp>
      <p:sp>
        <p:nvSpPr>
          <p:cNvPr id="3" name="Content Placeholder 2"/>
          <p:cNvSpPr>
            <a:spLocks noGrp="1"/>
          </p:cNvSpPr>
          <p:nvPr>
            <p:ph idx="1"/>
          </p:nvPr>
        </p:nvSpPr>
        <p:spPr>
          <a:xfrm>
            <a:off x="415556" y="1403350"/>
            <a:ext cx="4748115" cy="3435350"/>
          </a:xfrm>
        </p:spPr>
        <p:txBody>
          <a:bodyPr/>
          <a:lstStyle/>
          <a:p>
            <a:pPr marL="342900" indent="-342900">
              <a:buFont typeface="Arial" panose="020B0604020202020204" pitchFamily="34" charset="0"/>
              <a:buChar char="•"/>
            </a:pPr>
            <a:r>
              <a:rPr lang="en-US" sz="2100" dirty="0">
                <a:latin typeface="Arial"/>
                <a:cs typeface="Arial"/>
              </a:rPr>
              <a:t>Manage migratory fishes of the sea</a:t>
            </a:r>
          </a:p>
          <a:p>
            <a:pPr marL="514350" lvl="1" indent="-342900"/>
            <a:r>
              <a:rPr lang="en-US" sz="2000" dirty="0"/>
              <a:t>Long-term monitoring</a:t>
            </a:r>
          </a:p>
          <a:p>
            <a:pPr marL="514350" lvl="1" indent="-342900"/>
            <a:r>
              <a:rPr lang="en-US" sz="2000" dirty="0"/>
              <a:t>Research</a:t>
            </a:r>
          </a:p>
          <a:p>
            <a:pPr marL="514350" lvl="1" indent="-342900"/>
            <a:r>
              <a:rPr lang="en-US" sz="2000" dirty="0"/>
              <a:t>Atlantic States Marine Fisheries Commission (ASMFC)</a:t>
            </a:r>
          </a:p>
          <a:p>
            <a:pPr lvl="1" indent="0">
              <a:buNone/>
            </a:pPr>
            <a:endParaRPr lang="en-US" sz="2000" dirty="0"/>
          </a:p>
        </p:txBody>
      </p:sp>
      <p:pic>
        <p:nvPicPr>
          <p:cNvPr id="4" name="Picture 3">
            <a:extLst>
              <a:ext uri="{FF2B5EF4-FFF2-40B4-BE49-F238E27FC236}">
                <a16:creationId xmlns:a16="http://schemas.microsoft.com/office/drawing/2014/main" id="{B8FAB273-3ED3-4C09-9902-C1472D4EFC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6435" y="1868689"/>
            <a:ext cx="4246881" cy="3185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883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0F21-6615-25F1-1ABC-BC19E157350D}"/>
              </a:ext>
            </a:extLst>
          </p:cNvPr>
          <p:cNvSpPr>
            <a:spLocks noGrp="1"/>
          </p:cNvSpPr>
          <p:nvPr>
            <p:ph type="title"/>
          </p:nvPr>
        </p:nvSpPr>
        <p:spPr/>
        <p:txBody>
          <a:bodyPr/>
          <a:lstStyle/>
          <a:p>
            <a:r>
              <a:rPr lang="en-US" dirty="0"/>
              <a:t>Key species: </a:t>
            </a:r>
          </a:p>
        </p:txBody>
      </p:sp>
      <p:sp>
        <p:nvSpPr>
          <p:cNvPr id="3" name="Content Placeholder 2">
            <a:extLst>
              <a:ext uri="{FF2B5EF4-FFF2-40B4-BE49-F238E27FC236}">
                <a16:creationId xmlns:a16="http://schemas.microsoft.com/office/drawing/2014/main" id="{E2571F0A-EF46-58B0-222B-C7339DC2EEB6}"/>
              </a:ext>
            </a:extLst>
          </p:cNvPr>
          <p:cNvSpPr>
            <a:spLocks noGrp="1"/>
          </p:cNvSpPr>
          <p:nvPr>
            <p:ph idx="1"/>
          </p:nvPr>
        </p:nvSpPr>
        <p:spPr>
          <a:xfrm>
            <a:off x="210789" y="1340363"/>
            <a:ext cx="6452556" cy="3435350"/>
          </a:xfrm>
        </p:spPr>
        <p:txBody>
          <a:bodyPr/>
          <a:lstStyle/>
          <a:p>
            <a:pPr marL="342900" indent="-342900">
              <a:buFont typeface="Arial" panose="020B0604020202020204" pitchFamily="34" charset="0"/>
              <a:buChar char="•"/>
            </a:pPr>
            <a:r>
              <a:rPr lang="en-US" sz="2000" dirty="0">
                <a:latin typeface="Arial"/>
                <a:cs typeface="Arial"/>
              </a:rPr>
              <a:t>alewife</a:t>
            </a:r>
          </a:p>
          <a:p>
            <a:pPr marL="342900" indent="-342900">
              <a:buFont typeface="Arial" panose="020B0604020202020204" pitchFamily="34" charset="0"/>
              <a:buChar char="•"/>
            </a:pPr>
            <a:r>
              <a:rPr lang="en-US" sz="2000" dirty="0">
                <a:latin typeface="Arial"/>
                <a:cs typeface="Arial"/>
              </a:rPr>
              <a:t>American eel</a:t>
            </a:r>
          </a:p>
          <a:p>
            <a:pPr marL="342900" indent="-342900">
              <a:buFont typeface="Arial" panose="020B0604020202020204" pitchFamily="34" charset="0"/>
              <a:buChar char="•"/>
            </a:pPr>
            <a:r>
              <a:rPr lang="en-US" sz="2000" dirty="0">
                <a:latin typeface="Arial"/>
                <a:cs typeface="Arial"/>
              </a:rPr>
              <a:t>American shad</a:t>
            </a:r>
          </a:p>
          <a:p>
            <a:pPr marL="342900" indent="-342900">
              <a:buFont typeface="Arial" panose="020B0604020202020204" pitchFamily="34" charset="0"/>
              <a:buChar char="•"/>
            </a:pPr>
            <a:r>
              <a:rPr lang="en-US" sz="2000" dirty="0">
                <a:latin typeface="Arial"/>
                <a:cs typeface="Arial"/>
              </a:rPr>
              <a:t>Atlantic sturgeon</a:t>
            </a:r>
          </a:p>
          <a:p>
            <a:pPr marL="342900" indent="-342900">
              <a:buFont typeface="Arial" panose="020B0604020202020204" pitchFamily="34" charset="0"/>
              <a:buChar char="•"/>
            </a:pPr>
            <a:r>
              <a:rPr lang="en-US" sz="2000" dirty="0">
                <a:latin typeface="Arial"/>
                <a:cs typeface="Arial"/>
              </a:rPr>
              <a:t>blue crab</a:t>
            </a:r>
          </a:p>
          <a:p>
            <a:pPr marL="342900" indent="-342900">
              <a:buFont typeface="Arial" panose="020B0604020202020204" pitchFamily="34" charset="0"/>
              <a:buChar char="•"/>
            </a:pPr>
            <a:r>
              <a:rPr lang="en-US" sz="2000" dirty="0">
                <a:latin typeface="Arial"/>
                <a:cs typeface="Arial"/>
              </a:rPr>
              <a:t>blueback herring</a:t>
            </a:r>
          </a:p>
          <a:p>
            <a:pPr marL="342900" indent="-342900">
              <a:buFont typeface="Arial" panose="020B0604020202020204" pitchFamily="34" charset="0"/>
              <a:buChar char="•"/>
            </a:pPr>
            <a:r>
              <a:rPr lang="en-US" sz="2000" dirty="0">
                <a:latin typeface="Arial"/>
                <a:cs typeface="Arial"/>
              </a:rPr>
              <a:t>non-native species (round goby, grass carp)</a:t>
            </a:r>
          </a:p>
          <a:p>
            <a:pPr marL="342900" indent="-342900">
              <a:buFont typeface="Arial" panose="020B0604020202020204" pitchFamily="34" charset="0"/>
              <a:buChar char="•"/>
            </a:pPr>
            <a:r>
              <a:rPr lang="en-US" sz="2000" dirty="0" err="1">
                <a:latin typeface="Arial"/>
                <a:cs typeface="Arial"/>
              </a:rPr>
              <a:t>shortnose</a:t>
            </a:r>
            <a:r>
              <a:rPr lang="en-US" sz="2000" dirty="0">
                <a:latin typeface="Arial"/>
                <a:cs typeface="Arial"/>
              </a:rPr>
              <a:t> sturgeon</a:t>
            </a:r>
          </a:p>
          <a:p>
            <a:pPr marL="342900" indent="-342900">
              <a:buFont typeface="Arial" panose="020B0604020202020204" pitchFamily="34" charset="0"/>
              <a:buChar char="•"/>
            </a:pPr>
            <a:r>
              <a:rPr lang="en-US" sz="2000" dirty="0">
                <a:latin typeface="Arial"/>
                <a:cs typeface="Arial"/>
              </a:rPr>
              <a:t>striped bass</a:t>
            </a:r>
          </a:p>
        </p:txBody>
      </p:sp>
      <p:pic>
        <p:nvPicPr>
          <p:cNvPr id="9" name="Picture 8" descr="A picture containing text, fish&#10;&#10;Description automatically generated">
            <a:extLst>
              <a:ext uri="{FF2B5EF4-FFF2-40B4-BE49-F238E27FC236}">
                <a16:creationId xmlns:a16="http://schemas.microsoft.com/office/drawing/2014/main" id="{1E78FFB6-136D-5B28-2E19-E37DDE5635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90831" y="469491"/>
            <a:ext cx="3105573" cy="1833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hand holding a fish&#10;&#10;Description automatically generated">
            <a:extLst>
              <a:ext uri="{FF2B5EF4-FFF2-40B4-BE49-F238E27FC236}">
                <a16:creationId xmlns:a16="http://schemas.microsoft.com/office/drawing/2014/main" id="{88AA63F7-6699-68AE-59C6-6D90B2EA9DF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5"/>
          <a:stretch/>
        </p:blipFill>
        <p:spPr>
          <a:xfrm>
            <a:off x="6325781" y="2488263"/>
            <a:ext cx="2722968" cy="2528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DSC00035">
            <a:extLst>
              <a:ext uri="{FF2B5EF4-FFF2-40B4-BE49-F238E27FC236}">
                <a16:creationId xmlns:a16="http://schemas.microsoft.com/office/drawing/2014/main" id="{1E798CF1-96B1-8687-5650-EC2676B4391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2"/>
          <a:stretch/>
        </p:blipFill>
        <p:spPr bwMode="auto">
          <a:xfrm>
            <a:off x="3029709" y="468282"/>
            <a:ext cx="2722968" cy="2353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70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3DCA61-6D47-4CB3-8EA9-B786E6B9F9ED}"/>
              </a:ext>
            </a:extLst>
          </p:cNvPr>
          <p:cNvSpPr txBox="1">
            <a:spLocks/>
          </p:cNvSpPr>
          <p:nvPr/>
        </p:nvSpPr>
        <p:spPr>
          <a:xfrm>
            <a:off x="0" y="-159628"/>
            <a:ext cx="9144000" cy="1209675"/>
          </a:xfrm>
          <a:prstGeom prst="rect">
            <a:avLst/>
          </a:prstGeom>
          <a:solidFill>
            <a:srgbClr val="002D73"/>
          </a:solidFill>
        </p:spPr>
        <p:txBody>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endParaRPr lang="en-US" sz="2400" dirty="0"/>
          </a:p>
          <a:p>
            <a:r>
              <a:rPr lang="en-US" sz="2400" dirty="0"/>
              <a:t>Survey Name</a:t>
            </a:r>
          </a:p>
        </p:txBody>
      </p:sp>
      <p:sp>
        <p:nvSpPr>
          <p:cNvPr id="2" name="Rectangle 1">
            <a:extLst>
              <a:ext uri="{FF2B5EF4-FFF2-40B4-BE49-F238E27FC236}">
                <a16:creationId xmlns:a16="http://schemas.microsoft.com/office/drawing/2014/main" id="{A63A506C-87D0-4DB3-8B1D-5A0636D673A0}"/>
              </a:ext>
            </a:extLst>
          </p:cNvPr>
          <p:cNvSpPr/>
          <p:nvPr/>
        </p:nvSpPr>
        <p:spPr>
          <a:xfrm>
            <a:off x="69450" y="921650"/>
            <a:ext cx="4704228" cy="3847207"/>
          </a:xfrm>
          <a:prstGeom prst="rect">
            <a:avLst/>
          </a:prstGeom>
        </p:spPr>
        <p:txBody>
          <a:bodyPr wrap="square" lIns="91440" tIns="45720" rIns="91440" bIns="45720" anchor="t">
            <a:spAutoFit/>
          </a:bodyPr>
          <a:lstStyle/>
          <a:p>
            <a:r>
              <a:rPr lang="en-US" altLang="en-US" sz="1200" dirty="0">
                <a:solidFill>
                  <a:schemeClr val="bg1"/>
                </a:solidFill>
                <a:latin typeface="+mn-lt"/>
                <a:cs typeface="Arial"/>
              </a:rPr>
              <a:t>Lead Biologist = </a:t>
            </a:r>
          </a:p>
          <a:p>
            <a:endParaRPr lang="en-US" altLang="en-US" sz="1200" dirty="0">
              <a:solidFill>
                <a:schemeClr val="bg1"/>
              </a:solidFill>
              <a:latin typeface="+mn-lt"/>
              <a:cs typeface="Arial"/>
            </a:endParaRPr>
          </a:p>
          <a:p>
            <a:r>
              <a:rPr lang="en-US" altLang="en-US" sz="2000" u="sng" dirty="0">
                <a:solidFill>
                  <a:schemeClr val="bg1"/>
                </a:solidFill>
                <a:latin typeface="+mn-lt"/>
                <a:cs typeface="Arial"/>
              </a:rPr>
              <a:t>Monitoring</a:t>
            </a:r>
          </a:p>
          <a:p>
            <a:pPr marL="182880"/>
            <a:r>
              <a:rPr lang="en-US" altLang="en-US" sz="2000" i="1" dirty="0">
                <a:solidFill>
                  <a:schemeClr val="bg1"/>
                </a:solidFill>
                <a:latin typeface="+mn-lt"/>
                <a:cs typeface="Arial"/>
              </a:rPr>
              <a:t>What</a:t>
            </a:r>
            <a:r>
              <a:rPr lang="en-US" altLang="en-US" sz="2000" dirty="0">
                <a:solidFill>
                  <a:schemeClr val="bg1"/>
                </a:solidFill>
                <a:latin typeface="+mn-lt"/>
                <a:cs typeface="Arial"/>
              </a:rPr>
              <a:t>:</a:t>
            </a:r>
          </a:p>
          <a:p>
            <a:pPr marL="182880"/>
            <a:r>
              <a:rPr lang="en-US" altLang="en-US" sz="2000" i="1" dirty="0">
                <a:solidFill>
                  <a:schemeClr val="bg1"/>
                </a:solidFill>
                <a:latin typeface="+mn-lt"/>
                <a:cs typeface="Arial"/>
              </a:rPr>
              <a:t>When</a:t>
            </a:r>
            <a:r>
              <a:rPr lang="en-US" altLang="en-US" sz="2000" dirty="0">
                <a:solidFill>
                  <a:schemeClr val="bg1"/>
                </a:solidFill>
                <a:latin typeface="+mn-lt"/>
                <a:cs typeface="Arial"/>
              </a:rPr>
              <a:t>:</a:t>
            </a:r>
          </a:p>
          <a:p>
            <a:pPr marL="182880"/>
            <a:r>
              <a:rPr lang="en-US" altLang="en-US" sz="2000" i="1" dirty="0">
                <a:solidFill>
                  <a:schemeClr val="bg1"/>
                </a:solidFill>
                <a:latin typeface="+mn-lt"/>
                <a:cs typeface="Arial"/>
              </a:rPr>
              <a:t>Where</a:t>
            </a:r>
            <a:r>
              <a:rPr lang="en-US" altLang="en-US" sz="2000" dirty="0">
                <a:solidFill>
                  <a:schemeClr val="bg1"/>
                </a:solidFill>
                <a:latin typeface="+mn-lt"/>
                <a:cs typeface="Arial"/>
              </a:rPr>
              <a:t>:</a:t>
            </a:r>
          </a:p>
          <a:p>
            <a:pPr marL="182880"/>
            <a:r>
              <a:rPr lang="en-US" altLang="en-US" sz="2000" i="1" dirty="0">
                <a:solidFill>
                  <a:schemeClr val="bg1"/>
                </a:solidFill>
                <a:latin typeface="+mn-lt"/>
                <a:cs typeface="Arial"/>
              </a:rPr>
              <a:t>Who</a:t>
            </a:r>
            <a:r>
              <a:rPr lang="en-US" altLang="en-US" sz="2000" dirty="0">
                <a:solidFill>
                  <a:schemeClr val="bg1"/>
                </a:solidFill>
                <a:latin typeface="+mn-lt"/>
                <a:cs typeface="Arial"/>
              </a:rPr>
              <a:t>: </a:t>
            </a:r>
          </a:p>
          <a:p>
            <a:r>
              <a:rPr lang="en-US" altLang="en-US" sz="2000" u="sng" dirty="0">
                <a:solidFill>
                  <a:schemeClr val="bg1"/>
                </a:solidFill>
                <a:latin typeface="+mn-lt"/>
                <a:cs typeface="Arial"/>
              </a:rPr>
              <a:t>Outcomes</a:t>
            </a:r>
          </a:p>
          <a:p>
            <a:pPr marL="342900" indent="-342900">
              <a:buFont typeface="Arial" panose="020B0604020202020204" pitchFamily="34" charset="0"/>
              <a:buChar char="•"/>
            </a:pPr>
            <a:r>
              <a:rPr lang="en-US" altLang="en-US" sz="2000" dirty="0">
                <a:solidFill>
                  <a:schemeClr val="bg1"/>
                </a:solidFill>
                <a:latin typeface="+mn-lt"/>
                <a:cs typeface="Arial"/>
              </a:rPr>
              <a:t> </a:t>
            </a:r>
          </a:p>
          <a:p>
            <a:pPr marL="342900" indent="-342900">
              <a:buFont typeface="Arial" panose="020B0604020202020204" pitchFamily="34" charset="0"/>
              <a:buChar char="•"/>
            </a:pPr>
            <a:r>
              <a:rPr lang="en-US" altLang="en-US" sz="2000" dirty="0">
                <a:solidFill>
                  <a:schemeClr val="bg1"/>
                </a:solidFill>
                <a:latin typeface="+mn-lt"/>
                <a:cs typeface="Arial"/>
              </a:rPr>
              <a:t> </a:t>
            </a:r>
          </a:p>
          <a:p>
            <a:r>
              <a:rPr lang="en-US" altLang="en-US" sz="2000" u="sng" dirty="0">
                <a:solidFill>
                  <a:schemeClr val="bg1"/>
                </a:solidFill>
                <a:latin typeface="+mn-lt"/>
                <a:cs typeface="Arial"/>
              </a:rPr>
              <a:t>Research</a:t>
            </a:r>
          </a:p>
          <a:p>
            <a:pPr marL="342900" indent="-342900">
              <a:buFont typeface="Arial" panose="020B0604020202020204" pitchFamily="34" charset="0"/>
              <a:buChar char="•"/>
            </a:pPr>
            <a:r>
              <a:rPr lang="en-US" altLang="en-US" sz="2000" dirty="0">
                <a:solidFill>
                  <a:schemeClr val="bg1"/>
                </a:solidFill>
                <a:latin typeface="+mn-lt"/>
                <a:cs typeface="Arial" panose="020B0604020202020204" pitchFamily="34" charset="0"/>
              </a:rPr>
              <a:t> </a:t>
            </a:r>
          </a:p>
          <a:p>
            <a:pPr marL="342900" indent="-342900">
              <a:buFont typeface="Arial" panose="020B0604020202020204" pitchFamily="34" charset="0"/>
              <a:buChar char="•"/>
            </a:pPr>
            <a:r>
              <a:rPr lang="en-US" altLang="en-US" sz="2000" dirty="0">
                <a:solidFill>
                  <a:schemeClr val="bg1"/>
                </a:solidFill>
                <a:latin typeface="+mn-lt"/>
                <a:cs typeface="Arial" panose="020B0604020202020204" pitchFamily="34" charset="0"/>
              </a:rPr>
              <a:t> </a:t>
            </a:r>
          </a:p>
        </p:txBody>
      </p:sp>
      <p:pic>
        <p:nvPicPr>
          <p:cNvPr id="6" name="Picture 5">
            <a:extLst>
              <a:ext uri="{FF2B5EF4-FFF2-40B4-BE49-F238E27FC236}">
                <a16:creationId xmlns:a16="http://schemas.microsoft.com/office/drawing/2014/main" id="{0EC58B9C-BF0A-4118-3724-FB66F2A9B969}"/>
              </a:ext>
            </a:extLst>
          </p:cNvPr>
          <p:cNvPicPr>
            <a:picLocks noChangeAspect="1"/>
          </p:cNvPicPr>
          <p:nvPr/>
        </p:nvPicPr>
        <p:blipFill>
          <a:blip r:embed="rId3"/>
          <a:stretch>
            <a:fillRect/>
          </a:stretch>
        </p:blipFill>
        <p:spPr>
          <a:xfrm>
            <a:off x="1470660" y="1050047"/>
            <a:ext cx="7512116" cy="3881061"/>
          </a:xfrm>
          <a:prstGeom prst="rect">
            <a:avLst/>
          </a:prstGeom>
        </p:spPr>
      </p:pic>
    </p:spTree>
    <p:extLst>
      <p:ext uri="{BB962C8B-B14F-4D97-AF65-F5344CB8AC3E}">
        <p14:creationId xmlns:p14="http://schemas.microsoft.com/office/powerpoint/2010/main" val="2883649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3DCA61-6D47-4CB3-8EA9-B786E6B9F9ED}"/>
              </a:ext>
            </a:extLst>
          </p:cNvPr>
          <p:cNvSpPr txBox="1">
            <a:spLocks/>
          </p:cNvSpPr>
          <p:nvPr/>
        </p:nvSpPr>
        <p:spPr>
          <a:xfrm>
            <a:off x="0" y="-159628"/>
            <a:ext cx="4748490" cy="1209675"/>
          </a:xfrm>
          <a:prstGeom prst="rect">
            <a:avLst/>
          </a:prstGeom>
          <a:solidFill>
            <a:srgbClr val="002D73"/>
          </a:solidFill>
        </p:spPr>
        <p:txBody>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pPr algn="ctr"/>
            <a:endParaRPr lang="en-US" sz="2400" dirty="0"/>
          </a:p>
          <a:p>
            <a:pPr algn="ctr"/>
            <a:r>
              <a:rPr lang="en-US" sz="2400" dirty="0"/>
              <a:t>Juvenile Atlantic Sturgeon Survey</a:t>
            </a:r>
          </a:p>
        </p:txBody>
      </p:sp>
      <p:pic>
        <p:nvPicPr>
          <p:cNvPr id="5" name="Picture 4">
            <a:extLst>
              <a:ext uri="{FF2B5EF4-FFF2-40B4-BE49-F238E27FC236}">
                <a16:creationId xmlns:a16="http://schemas.microsoft.com/office/drawing/2014/main" id="{A19C0059-5E18-41CA-86EE-3C2C1D454F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94683" y="41787"/>
            <a:ext cx="4403017" cy="2299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90BBA90-6354-4F41-1D91-557073BC3F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07389" y="2502300"/>
            <a:ext cx="4467161" cy="2512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A63A506C-87D0-4DB3-8B1D-5A0636D673A0}"/>
              </a:ext>
            </a:extLst>
          </p:cNvPr>
          <p:cNvSpPr/>
          <p:nvPr/>
        </p:nvSpPr>
        <p:spPr>
          <a:xfrm>
            <a:off x="69450" y="921650"/>
            <a:ext cx="4704228" cy="3847207"/>
          </a:xfrm>
          <a:prstGeom prst="rect">
            <a:avLst/>
          </a:prstGeom>
        </p:spPr>
        <p:txBody>
          <a:bodyPr wrap="square" lIns="91440" tIns="45720" rIns="91440" bIns="45720" anchor="t">
            <a:spAutoFit/>
          </a:bodyPr>
          <a:lstStyle/>
          <a:p>
            <a:r>
              <a:rPr lang="en-US" altLang="en-US" sz="1200" dirty="0">
                <a:solidFill>
                  <a:schemeClr val="bg1"/>
                </a:solidFill>
                <a:latin typeface="+mn-lt"/>
                <a:cs typeface="Arial"/>
              </a:rPr>
              <a:t>Rich Pendleton</a:t>
            </a:r>
          </a:p>
          <a:p>
            <a:r>
              <a:rPr lang="en-US" altLang="en-US" sz="1200" dirty="0">
                <a:solidFill>
                  <a:schemeClr val="bg1"/>
                </a:solidFill>
                <a:latin typeface="+mn-lt"/>
                <a:cs typeface="Arial"/>
              </a:rPr>
              <a:t>-ASMFC Atlantic Herring TC rep</a:t>
            </a:r>
          </a:p>
          <a:p>
            <a:r>
              <a:rPr lang="en-US" altLang="en-US" sz="2000" u="sng" dirty="0">
                <a:solidFill>
                  <a:schemeClr val="bg1"/>
                </a:solidFill>
                <a:latin typeface="+mn-lt"/>
                <a:cs typeface="Arial"/>
              </a:rPr>
              <a:t>Monitoring</a:t>
            </a:r>
          </a:p>
          <a:p>
            <a:pPr marL="182880"/>
            <a:r>
              <a:rPr lang="en-US" altLang="en-US" sz="2000" i="1" dirty="0">
                <a:solidFill>
                  <a:schemeClr val="bg1"/>
                </a:solidFill>
                <a:latin typeface="+mn-lt"/>
                <a:cs typeface="Arial"/>
              </a:rPr>
              <a:t>What</a:t>
            </a:r>
            <a:r>
              <a:rPr lang="en-US" altLang="en-US" sz="2000" dirty="0">
                <a:solidFill>
                  <a:schemeClr val="bg1"/>
                </a:solidFill>
                <a:latin typeface="+mn-lt"/>
                <a:cs typeface="Arial"/>
              </a:rPr>
              <a:t>: gill net survey</a:t>
            </a:r>
          </a:p>
          <a:p>
            <a:pPr marL="182880"/>
            <a:r>
              <a:rPr lang="en-US" altLang="en-US" sz="2000" i="1" dirty="0">
                <a:solidFill>
                  <a:schemeClr val="bg1"/>
                </a:solidFill>
                <a:latin typeface="+mn-lt"/>
                <a:cs typeface="Arial"/>
              </a:rPr>
              <a:t>When</a:t>
            </a:r>
            <a:r>
              <a:rPr lang="en-US" altLang="en-US" sz="2000" dirty="0">
                <a:solidFill>
                  <a:schemeClr val="bg1"/>
                </a:solidFill>
                <a:latin typeface="+mn-lt"/>
                <a:cs typeface="Arial"/>
              </a:rPr>
              <a:t>: 2004-present; Feb-April</a:t>
            </a:r>
          </a:p>
          <a:p>
            <a:pPr marL="182880"/>
            <a:r>
              <a:rPr lang="en-US" altLang="en-US" sz="2000" i="1" dirty="0">
                <a:solidFill>
                  <a:schemeClr val="bg1"/>
                </a:solidFill>
                <a:latin typeface="+mn-lt"/>
                <a:cs typeface="Arial"/>
              </a:rPr>
              <a:t>Where</a:t>
            </a:r>
            <a:r>
              <a:rPr lang="en-US" altLang="en-US" sz="2000" dirty="0">
                <a:solidFill>
                  <a:schemeClr val="bg1"/>
                </a:solidFill>
                <a:latin typeface="+mn-lt"/>
                <a:cs typeface="Arial"/>
              </a:rPr>
              <a:t>: Haverstraw Bay</a:t>
            </a:r>
          </a:p>
          <a:p>
            <a:pPr marL="182880"/>
            <a:r>
              <a:rPr lang="en-US" altLang="en-US" sz="2000" i="1" dirty="0">
                <a:solidFill>
                  <a:schemeClr val="bg1"/>
                </a:solidFill>
                <a:latin typeface="+mn-lt"/>
                <a:cs typeface="Arial"/>
              </a:rPr>
              <a:t>Who</a:t>
            </a:r>
            <a:r>
              <a:rPr lang="en-US" altLang="en-US" sz="2000" dirty="0">
                <a:solidFill>
                  <a:schemeClr val="bg1"/>
                </a:solidFill>
                <a:latin typeface="+mn-lt"/>
                <a:cs typeface="Arial"/>
              </a:rPr>
              <a:t>: Atlantic sturgeon </a:t>
            </a:r>
          </a:p>
          <a:p>
            <a:pPr marL="182880"/>
            <a:r>
              <a:rPr lang="en-US" altLang="en-US" sz="2000" dirty="0">
                <a:solidFill>
                  <a:schemeClr val="bg1"/>
                </a:solidFill>
                <a:latin typeface="+mn-lt"/>
                <a:cs typeface="Arial"/>
              </a:rPr>
              <a:t>  (bycatch </a:t>
            </a:r>
            <a:r>
              <a:rPr lang="en-US" altLang="en-US" sz="2000" dirty="0" err="1">
                <a:solidFill>
                  <a:schemeClr val="bg1"/>
                </a:solidFill>
                <a:latin typeface="+mn-lt"/>
                <a:cs typeface="Arial"/>
              </a:rPr>
              <a:t>shortnose</a:t>
            </a:r>
            <a:r>
              <a:rPr lang="en-US" altLang="en-US" sz="2000" dirty="0">
                <a:solidFill>
                  <a:schemeClr val="bg1"/>
                </a:solidFill>
                <a:latin typeface="+mn-lt"/>
                <a:cs typeface="Arial"/>
              </a:rPr>
              <a:t> sturgeon)</a:t>
            </a:r>
          </a:p>
          <a:p>
            <a:r>
              <a:rPr lang="en-US" altLang="en-US" sz="2000" u="sng" dirty="0">
                <a:solidFill>
                  <a:schemeClr val="bg1"/>
                </a:solidFill>
                <a:latin typeface="+mn-lt"/>
                <a:cs typeface="Arial"/>
              </a:rPr>
              <a:t>Outcomes</a:t>
            </a:r>
          </a:p>
          <a:p>
            <a:pPr marL="342900" indent="-342900">
              <a:buFont typeface="Arial" panose="020B0604020202020204" pitchFamily="34" charset="0"/>
              <a:buChar char="•"/>
            </a:pPr>
            <a:r>
              <a:rPr lang="en-US" altLang="en-US" sz="2000" dirty="0">
                <a:solidFill>
                  <a:schemeClr val="bg1"/>
                </a:solidFill>
                <a:latin typeface="+mn-lt"/>
                <a:cs typeface="Arial"/>
              </a:rPr>
              <a:t>Annual index of abundance</a:t>
            </a:r>
          </a:p>
          <a:p>
            <a:pPr marL="342900" indent="-342900">
              <a:buFont typeface="Arial" panose="020B0604020202020204" pitchFamily="34" charset="0"/>
              <a:buChar char="•"/>
            </a:pPr>
            <a:r>
              <a:rPr lang="en-US" altLang="en-US" sz="2000" dirty="0">
                <a:solidFill>
                  <a:schemeClr val="bg1"/>
                </a:solidFill>
                <a:latin typeface="+mn-lt"/>
                <a:cs typeface="Arial"/>
              </a:rPr>
              <a:t>Biological characteristics/age structure</a:t>
            </a:r>
          </a:p>
          <a:p>
            <a:r>
              <a:rPr lang="en-US" altLang="en-US" sz="2000" u="sng" dirty="0">
                <a:solidFill>
                  <a:schemeClr val="bg1"/>
                </a:solidFill>
                <a:latin typeface="+mn-lt"/>
                <a:cs typeface="Arial"/>
              </a:rPr>
              <a:t>Research</a:t>
            </a:r>
          </a:p>
          <a:p>
            <a:pPr marL="342900" indent="-342900">
              <a:buFont typeface="Arial" panose="020B0604020202020204" pitchFamily="34" charset="0"/>
              <a:buChar char="•"/>
            </a:pPr>
            <a:r>
              <a:rPr lang="en-US" altLang="en-US" sz="2000" dirty="0">
                <a:solidFill>
                  <a:schemeClr val="bg1"/>
                </a:solidFill>
                <a:latin typeface="+mn-lt"/>
                <a:cs typeface="Arial"/>
              </a:rPr>
              <a:t>Acoustic tagging, genetics</a:t>
            </a:r>
            <a:endParaRPr lang="en-US" altLang="en-US" sz="2000" dirty="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171459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DFF07C7-A571-977C-C671-B3556C908CDF}"/>
              </a:ext>
            </a:extLst>
          </p:cNvPr>
          <p:cNvSpPr txBox="1">
            <a:spLocks/>
          </p:cNvSpPr>
          <p:nvPr/>
        </p:nvSpPr>
        <p:spPr bwMode="auto">
          <a:xfrm>
            <a:off x="4124268" y="-108884"/>
            <a:ext cx="5204927" cy="1220053"/>
          </a:xfrm>
          <a:prstGeom prst="rect">
            <a:avLst/>
          </a:prstGeom>
          <a:solidFill>
            <a:srgbClr val="002D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defTabSz="685800" rtl="0" eaLnBrk="1" fontAlgn="base" hangingPunct="1">
              <a:lnSpc>
                <a:spcPct val="90000"/>
              </a:lnSpc>
              <a:spcBef>
                <a:spcPct val="0"/>
              </a:spcBef>
              <a:spcAft>
                <a:spcPct val="0"/>
              </a:spcAft>
              <a:defRPr sz="3200" b="1" kern="1200">
                <a:solidFill>
                  <a:schemeClr val="bg1"/>
                </a:solidFill>
                <a:latin typeface="Arial" panose="020B0604020202020204" pitchFamily="34" charset="0"/>
                <a:ea typeface="+mj-ea"/>
                <a:cs typeface="Arial" panose="020B0604020202020204" pitchFamily="34" charset="0"/>
              </a:defRPr>
            </a:lvl1pPr>
            <a:lvl2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2pPr>
            <a:lvl3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3pPr>
            <a:lvl4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4pPr>
            <a:lvl5pPr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5pPr>
            <a:lvl6pPr marL="4572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6pPr>
            <a:lvl7pPr marL="9144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7pPr>
            <a:lvl8pPr marL="13716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8pPr>
            <a:lvl9pPr marL="1828800" algn="l" defTabSz="685800" rtl="0" eaLnBrk="1" fontAlgn="base" hangingPunct="1">
              <a:lnSpc>
                <a:spcPct val="90000"/>
              </a:lnSpc>
              <a:spcBef>
                <a:spcPct val="0"/>
              </a:spcBef>
              <a:spcAft>
                <a:spcPct val="0"/>
              </a:spcAft>
              <a:defRPr sz="3200" b="1">
                <a:solidFill>
                  <a:schemeClr val="bg1"/>
                </a:solidFill>
                <a:latin typeface="Arial" panose="020B0604020202020204" pitchFamily="34" charset="0"/>
                <a:cs typeface="Arial" panose="020B0604020202020204" pitchFamily="34" charset="0"/>
              </a:defRPr>
            </a:lvl9pPr>
          </a:lstStyle>
          <a:p>
            <a:pPr algn="ctr"/>
            <a:endParaRPr lang="en-US" sz="2400" dirty="0"/>
          </a:p>
        </p:txBody>
      </p:sp>
      <p:sp>
        <p:nvSpPr>
          <p:cNvPr id="12" name="TextBox 11">
            <a:extLst>
              <a:ext uri="{FF2B5EF4-FFF2-40B4-BE49-F238E27FC236}">
                <a16:creationId xmlns:a16="http://schemas.microsoft.com/office/drawing/2014/main" id="{A30DF5E8-DC77-451D-A94F-9C3A2C04569A}"/>
              </a:ext>
            </a:extLst>
          </p:cNvPr>
          <p:cNvSpPr txBox="1"/>
          <p:nvPr/>
        </p:nvSpPr>
        <p:spPr>
          <a:xfrm>
            <a:off x="6870138" y="4217152"/>
            <a:ext cx="1920789" cy="808717"/>
          </a:xfrm>
          <a:prstGeom prst="rect">
            <a:avLst/>
          </a:prstGeom>
          <a:solidFill>
            <a:srgbClr val="002D73"/>
          </a:solidFill>
        </p:spPr>
        <p:txBody>
          <a:bodyPr wrap="square" rtlCol="0">
            <a:spAutoFit/>
          </a:bodyPr>
          <a:lstStyle/>
          <a:p>
            <a:endParaRPr lang="en-US"/>
          </a:p>
        </p:txBody>
      </p:sp>
      <p:sp>
        <p:nvSpPr>
          <p:cNvPr id="2" name="Title 1">
            <a:extLst>
              <a:ext uri="{FF2B5EF4-FFF2-40B4-BE49-F238E27FC236}">
                <a16:creationId xmlns:a16="http://schemas.microsoft.com/office/drawing/2014/main" id="{BC5B0F24-59C0-422C-93C6-289C28CDB8DB}"/>
              </a:ext>
            </a:extLst>
          </p:cNvPr>
          <p:cNvSpPr>
            <a:spLocks noGrp="1"/>
          </p:cNvSpPr>
          <p:nvPr>
            <p:ph type="title"/>
          </p:nvPr>
        </p:nvSpPr>
        <p:spPr>
          <a:xfrm>
            <a:off x="0" y="-107492"/>
            <a:ext cx="4162425" cy="808718"/>
          </a:xfrm>
          <a:solidFill>
            <a:srgbClr val="002D73"/>
          </a:solidFill>
        </p:spPr>
        <p:txBody>
          <a:bodyPr>
            <a:noAutofit/>
          </a:bodyPr>
          <a:lstStyle/>
          <a:p>
            <a:pPr algn="ctr"/>
            <a:r>
              <a:rPr lang="en-US" sz="2400" dirty="0"/>
              <a:t> </a:t>
            </a:r>
            <a:br>
              <a:rPr lang="en-US" sz="2400" dirty="0"/>
            </a:br>
            <a:r>
              <a:rPr lang="en-US" sz="2400" dirty="0"/>
              <a:t>  River Herring Spawning   </a:t>
            </a:r>
            <a:br>
              <a:rPr lang="en-US" sz="2400" dirty="0"/>
            </a:br>
            <a:r>
              <a:rPr lang="en-US" sz="2400" dirty="0"/>
              <a:t>  Stock Survey </a:t>
            </a:r>
          </a:p>
        </p:txBody>
      </p:sp>
      <p:sp>
        <p:nvSpPr>
          <p:cNvPr id="6" name="Rectangle 3">
            <a:extLst>
              <a:ext uri="{FF2B5EF4-FFF2-40B4-BE49-F238E27FC236}">
                <a16:creationId xmlns:a16="http://schemas.microsoft.com/office/drawing/2014/main" id="{5A82A327-51D9-4A5F-9F68-9DE37875187E}"/>
              </a:ext>
            </a:extLst>
          </p:cNvPr>
          <p:cNvSpPr>
            <a:spLocks noGrp="1" noChangeArrowheads="1"/>
          </p:cNvSpPr>
          <p:nvPr>
            <p:ph idx="1"/>
          </p:nvPr>
        </p:nvSpPr>
        <p:spPr>
          <a:xfrm>
            <a:off x="154766" y="404359"/>
            <a:ext cx="5895949" cy="4621509"/>
          </a:xfrm>
        </p:spPr>
        <p:txBody>
          <a:bodyPr>
            <a:noAutofit/>
          </a:bodyPr>
          <a:lstStyle/>
          <a:p>
            <a:pPr>
              <a:lnSpc>
                <a:spcPct val="90000"/>
              </a:lnSpc>
            </a:pPr>
            <a:endParaRPr lang="en-US" altLang="en-US" sz="1400" dirty="0">
              <a:highlight>
                <a:srgbClr val="FFFF00"/>
              </a:highlight>
            </a:endParaRPr>
          </a:p>
          <a:p>
            <a:pPr eaLnBrk="0" hangingPunct="0">
              <a:lnSpc>
                <a:spcPct val="90000"/>
              </a:lnSpc>
              <a:spcAft>
                <a:spcPct val="0"/>
              </a:spcAft>
            </a:pPr>
            <a:r>
              <a:rPr lang="en-US" altLang="en-US" sz="1200" dirty="0">
                <a:latin typeface="+mn-lt"/>
                <a:cs typeface="Arial"/>
              </a:rPr>
              <a:t>Wes Eakin </a:t>
            </a:r>
          </a:p>
          <a:p>
            <a:pPr eaLnBrk="0" hangingPunct="0">
              <a:lnSpc>
                <a:spcPct val="90000"/>
              </a:lnSpc>
              <a:spcAft>
                <a:spcPct val="0"/>
              </a:spcAft>
            </a:pPr>
            <a:r>
              <a:rPr lang="en-US" altLang="en-US" sz="1200" dirty="0">
                <a:latin typeface="+mn-lt"/>
                <a:cs typeface="Arial"/>
              </a:rPr>
              <a:t>-ASMFC Shad and River Herring TC Chair &amp; SAS</a:t>
            </a:r>
          </a:p>
          <a:p>
            <a:pPr eaLnBrk="0" hangingPunct="0">
              <a:lnSpc>
                <a:spcPct val="90000"/>
              </a:lnSpc>
              <a:spcAft>
                <a:spcPct val="0"/>
              </a:spcAft>
            </a:pPr>
            <a:r>
              <a:rPr lang="en-US" altLang="en-US" sz="1200" dirty="0">
                <a:latin typeface="+mn-lt"/>
                <a:cs typeface="Arial"/>
              </a:rPr>
              <a:t>-Delaware River Shad TC rep</a:t>
            </a:r>
          </a:p>
          <a:p>
            <a:pPr eaLnBrk="0" hangingPunct="0">
              <a:lnSpc>
                <a:spcPct val="90000"/>
              </a:lnSpc>
              <a:spcAft>
                <a:spcPct val="0"/>
              </a:spcAft>
            </a:pPr>
            <a:r>
              <a:rPr lang="en-US" altLang="en-US" sz="1200" dirty="0">
                <a:latin typeface="+mn-lt"/>
                <a:cs typeface="Arial"/>
              </a:rPr>
              <a:t>-ASMFC Assessment Science Committee</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Monitoring</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What</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300’ haul seine survey </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When</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2012-present; April-May</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Where</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Kingston, Catskill, Coxsackie, Albany</a:t>
            </a:r>
          </a:p>
          <a:p>
            <a:pPr marL="18288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prstClr val="white"/>
                </a:solidFill>
                <a:effectLst/>
                <a:uLnTx/>
                <a:uFillTx/>
                <a:latin typeface="Calibri" panose="020F0502020204030204"/>
                <a:ea typeface="+mn-ea"/>
                <a:cs typeface="Arial"/>
              </a:rPr>
              <a:t>Who</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 alewife, blueback herring</a:t>
            </a:r>
          </a:p>
          <a:p>
            <a:pPr marL="182880" marR="0" lvl="0" indent="0" algn="l" defTabSz="685800" rtl="0" eaLnBrk="0" fontAlgn="base" latinLnBrk="0" hangingPunct="0">
              <a:lnSpc>
                <a:spcPct val="100000"/>
              </a:lnSpc>
              <a:spcBef>
                <a:spcPct val="0"/>
              </a:spcBef>
              <a:spcAft>
                <a:spcPct val="0"/>
              </a:spcAft>
              <a:buClrTx/>
              <a:buSzTx/>
              <a:buFontTx/>
              <a:buNone/>
              <a:tabLst/>
              <a:defRPr/>
            </a:pPr>
            <a:r>
              <a:rPr lang="en-US" altLang="en-US" sz="2000" dirty="0">
                <a:solidFill>
                  <a:prstClr val="white"/>
                </a:solidFill>
                <a:latin typeface="Calibri" panose="020F0502020204030204"/>
                <a:cs typeface="Arial"/>
              </a:rPr>
              <a:t>  </a:t>
            </a:r>
            <a:r>
              <a:rPr kumimoji="0" lang="en-US" altLang="en-US" sz="2000" b="0" i="0" u="none" strike="noStrike" kern="1200" cap="none" spc="0" normalizeH="0" baseline="0" noProof="0" dirty="0">
                <a:ln>
                  <a:noFill/>
                </a:ln>
                <a:solidFill>
                  <a:prstClr val="white"/>
                </a:solidFill>
                <a:effectLst/>
                <a:uLnTx/>
                <a:uFillTx/>
                <a:latin typeface="Calibri" panose="020F0502020204030204"/>
                <a:ea typeface="+mn-ea"/>
                <a:cs typeface="Arial"/>
              </a:rPr>
              <a:t>(bycatch = shad, bass, white perch)</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sng" strike="noStrike" kern="1200" cap="none" spc="0" normalizeH="0" baseline="0" noProof="0" dirty="0">
                <a:ln>
                  <a:noFill/>
                </a:ln>
                <a:solidFill>
                  <a:prstClr val="white"/>
                </a:solidFill>
                <a:effectLst/>
                <a:uLnTx/>
                <a:uFillTx/>
                <a:latin typeface="Calibri" panose="020F0502020204030204"/>
                <a:ea typeface="+mn-ea"/>
                <a:cs typeface="Arial"/>
              </a:rPr>
              <a:t>Outcomes</a:t>
            </a:r>
          </a:p>
          <a:p>
            <a:pPr marL="342900" marR="0" lvl="0" indent="-342900" eaLnBrk="0" latinLnBrk="0" hangingPunct="0">
              <a:lnSpc>
                <a:spcPct val="100000"/>
              </a:lnSpc>
              <a:spcAft>
                <a:spcPct val="0"/>
              </a:spcAft>
              <a:buClrTx/>
              <a:buSzTx/>
              <a:buFont typeface="Arial" panose="020B0604020202020204" pitchFamily="34" charset="0"/>
              <a:buChar char="•"/>
              <a:tabLst/>
              <a:defRPr/>
            </a:pPr>
            <a:r>
              <a:rPr lang="en-US" altLang="en-US" sz="2000" dirty="0">
                <a:latin typeface="+mn-lt"/>
                <a:cs typeface="Arial"/>
              </a:rPr>
              <a:t>Annual index of abundance</a:t>
            </a:r>
          </a:p>
          <a:p>
            <a:pPr marL="342900" indent="-342900" eaLnBrk="0" hangingPunct="0">
              <a:spcAft>
                <a:spcPct val="0"/>
              </a:spcAft>
              <a:buFont typeface="Arial" panose="020B0604020202020204" pitchFamily="34" charset="0"/>
              <a:buChar char="•"/>
              <a:defRPr/>
            </a:pPr>
            <a:r>
              <a:rPr lang="en-US" altLang="en-US" sz="2000" dirty="0">
                <a:solidFill>
                  <a:prstClr val="white"/>
                </a:solidFill>
                <a:latin typeface="Calibri" panose="020F0502020204030204"/>
                <a:cs typeface="Arial"/>
              </a:rPr>
              <a:t>Biological characteristics/age structure</a:t>
            </a:r>
          </a:p>
          <a:p>
            <a:pPr eaLnBrk="0" hangingPunct="0">
              <a:spcAft>
                <a:spcPct val="0"/>
              </a:spcAft>
              <a:defRPr/>
            </a:pPr>
            <a:r>
              <a:rPr lang="en-US" altLang="en-US" sz="2000" u="sng" dirty="0">
                <a:solidFill>
                  <a:prstClr val="white"/>
                </a:solidFill>
                <a:latin typeface="Calibri" panose="020F0502020204030204"/>
                <a:cs typeface="Arial"/>
              </a:rPr>
              <a:t>Research</a:t>
            </a:r>
          </a:p>
          <a:p>
            <a:pPr marL="342900" indent="-342900" eaLnBrk="0" hangingPunct="0">
              <a:spcAft>
                <a:spcPct val="0"/>
              </a:spcAft>
              <a:buFont typeface="Arial" panose="020B0604020202020204" pitchFamily="34" charset="0"/>
              <a:buChar char="•"/>
              <a:defRPr/>
            </a:pPr>
            <a:r>
              <a:rPr lang="en-US" altLang="en-US" sz="2000" dirty="0">
                <a:solidFill>
                  <a:prstClr val="white"/>
                </a:solidFill>
                <a:latin typeface="Calibri" panose="020F0502020204030204"/>
                <a:cs typeface="Arial"/>
              </a:rPr>
              <a:t>Acoustic tagging, genetics</a:t>
            </a:r>
          </a:p>
          <a:p>
            <a:pPr marL="342900" marR="0" lvl="0" indent="-342900" eaLnBrk="0" latinLnBrk="0" hangingPunct="0">
              <a:lnSpc>
                <a:spcPct val="100000"/>
              </a:lnSpc>
              <a:spcAft>
                <a:spcPct val="0"/>
              </a:spcAft>
              <a:buClrTx/>
              <a:buSzTx/>
              <a:buFont typeface="Arial" panose="020B0604020202020204" pitchFamily="34" charset="0"/>
              <a:buChar char="•"/>
              <a:tabLst/>
              <a:defRPr/>
            </a:pPr>
            <a:endParaRPr lang="en-US" altLang="en-US" sz="2000" dirty="0">
              <a:latin typeface="+mn-lt"/>
              <a:cs typeface="Arial"/>
            </a:endParaRPr>
          </a:p>
          <a:p>
            <a:pPr marL="342900" indent="-342900">
              <a:lnSpc>
                <a:spcPct val="90000"/>
              </a:lnSpc>
              <a:buFont typeface="Arial" panose="020B0604020202020204" pitchFamily="34" charset="0"/>
              <a:buChar char="•"/>
            </a:pPr>
            <a:endParaRPr lang="en-US" altLang="en-US" sz="1400" dirty="0"/>
          </a:p>
          <a:p>
            <a:pPr marL="342900" indent="-342900">
              <a:lnSpc>
                <a:spcPct val="90000"/>
              </a:lnSpc>
              <a:buFont typeface="Arial" panose="020B0604020202020204" pitchFamily="34" charset="0"/>
              <a:buChar char="•"/>
            </a:pPr>
            <a:endParaRPr lang="en-US" altLang="en-US" sz="1400" dirty="0"/>
          </a:p>
          <a:p>
            <a:pPr marL="342900" indent="-342900">
              <a:lnSpc>
                <a:spcPct val="90000"/>
              </a:lnSpc>
              <a:buFont typeface="Arial" panose="020B0604020202020204" pitchFamily="34" charset="0"/>
              <a:buChar char="•"/>
            </a:pPr>
            <a:endParaRPr lang="en-US" altLang="en-US" sz="1400" u="sng" dirty="0"/>
          </a:p>
        </p:txBody>
      </p:sp>
      <p:pic>
        <p:nvPicPr>
          <p:cNvPr id="4" name="Picture 3" descr="A person in a boat holding a fish&#10;&#10;Description automatically generated with medium confidence">
            <a:extLst>
              <a:ext uri="{FF2B5EF4-FFF2-40B4-BE49-F238E27FC236}">
                <a16:creationId xmlns:a16="http://schemas.microsoft.com/office/drawing/2014/main" id="{660694BA-EB59-2935-44DE-CFE89DD709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6429176" y="1820980"/>
            <a:ext cx="2560058" cy="3240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 name="Picture 49">
            <a:extLst>
              <a:ext uri="{FF2B5EF4-FFF2-40B4-BE49-F238E27FC236}">
                <a16:creationId xmlns:a16="http://schemas.microsoft.com/office/drawing/2014/main" id="{4543BA0A-E794-D2FA-82A3-698CC7B486D2}"/>
              </a:ext>
            </a:extLst>
          </p:cNvPr>
          <p:cNvPicPr>
            <a:picLocks noChangeAspect="1"/>
          </p:cNvPicPr>
          <p:nvPr/>
        </p:nvPicPr>
        <p:blipFill>
          <a:blip r:embed="rId4"/>
          <a:stretch>
            <a:fillRect/>
          </a:stretch>
        </p:blipFill>
        <p:spPr>
          <a:xfrm>
            <a:off x="4162425" y="50473"/>
            <a:ext cx="4906010" cy="1651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3153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1B98AC5-88FE-42D5-9C75-FBC266D167FE}" vid="{003DFF9C-FCBC-48A4-91C1-B82B2F7A4A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08811D586F204298C1943FBCCFD034" ma:contentTypeVersion="15" ma:contentTypeDescription="Create a new document." ma:contentTypeScope="" ma:versionID="4d82db12335ca9c311ad4635c010ddad">
  <xsd:schema xmlns:xsd="http://www.w3.org/2001/XMLSchema" xmlns:xs="http://www.w3.org/2001/XMLSchema" xmlns:p="http://schemas.microsoft.com/office/2006/metadata/properties" xmlns:ns2="fab74e7d-20f7-4484-a3d8-4e42895e539a" xmlns:ns3="5d226f6b-a3b4-4b9f-b0a3-a739850203fd" targetNamespace="http://schemas.microsoft.com/office/2006/metadata/properties" ma:root="true" ma:fieldsID="93c4b8e07a8e9119e645bb1cc1347d51" ns2:_="" ns3:_="">
    <xsd:import namespace="fab74e7d-20f7-4484-a3d8-4e42895e539a"/>
    <xsd:import namespace="5d226f6b-a3b4-4b9f-b0a3-a739850203f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CR"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b74e7d-20f7-4484-a3d8-4e42895e53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e25b7-0a97-41c9-a156-d5f3062356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226f6b-a3b4-4b9f-b0a3-a739850203f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6406397-1587-4925-8da9-a81c068c6844}" ma:internalName="TaxCatchAll" ma:showField="CatchAllData" ma:web="5d226f6b-a3b4-4b9f-b0a3-a739850203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E663D5-E643-400F-8C24-24E039BDFC33}">
  <ds:schemaRefs>
    <ds:schemaRef ds:uri="http://schemas.microsoft.com/sharepoint/v3/contenttype/forms"/>
  </ds:schemaRefs>
</ds:datastoreItem>
</file>

<file path=customXml/itemProps2.xml><?xml version="1.0" encoding="utf-8"?>
<ds:datastoreItem xmlns:ds="http://schemas.openxmlformats.org/officeDocument/2006/customXml" ds:itemID="{9727E7A8-DFF3-450E-9C32-2FBC466CDD4F}">
  <ds:schemaRefs>
    <ds:schemaRef ds:uri="5d226f6b-a3b4-4b9f-b0a3-a739850203fd"/>
    <ds:schemaRef ds:uri="fab74e7d-20f7-4484-a3d8-4e42895e53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7409</TotalTime>
  <Words>1042</Words>
  <Application>Microsoft Office PowerPoint</Application>
  <PresentationFormat>On-screen Show (16:9)</PresentationFormat>
  <Paragraphs>305</Paragraphs>
  <Slides>28</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Arial</vt:lpstr>
      <vt:lpstr>Calibri</vt:lpstr>
      <vt:lpstr>Times New Roman</vt:lpstr>
      <vt:lpstr>Wingdings</vt:lpstr>
      <vt:lpstr>Office Theme</vt:lpstr>
      <vt:lpstr>PowerPoint Presentation</vt:lpstr>
      <vt:lpstr>Who we are</vt:lpstr>
      <vt:lpstr>PowerPoint Presentation</vt:lpstr>
      <vt:lpstr>PowerPoint Presentation</vt:lpstr>
      <vt:lpstr>What we do and how we do it</vt:lpstr>
      <vt:lpstr>Key species: </vt:lpstr>
      <vt:lpstr>PowerPoint Presentation</vt:lpstr>
      <vt:lpstr>PowerPoint Presentation</vt:lpstr>
      <vt:lpstr>    River Herring Spawning      Stock Survey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Recently completed research projects</vt:lpstr>
      <vt:lpstr>Recently completed research projects</vt:lpstr>
      <vt:lpstr>Recently completed research projects</vt:lpstr>
      <vt:lpstr>Current research projects (round goby)</vt:lpstr>
      <vt:lpstr>Current research projects (telemetry)</vt:lpstr>
      <vt:lpstr>Current research projects (telemetry)</vt:lpstr>
      <vt:lpstr>Current research projects (eDNA)</vt:lpstr>
      <vt:lpstr>Current research projects (eDNA)</vt:lpstr>
      <vt:lpstr>PowerPoint Presentation</vt:lpstr>
      <vt:lpstr>PowerPoint Presentation</vt:lpstr>
      <vt:lpstr>Current research projects (shortnose)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Striped Bass and Other Migratory Fish in the Hudson River:</dc:title>
  <dc:creator>Jessica Best</dc:creator>
  <cp:lastModifiedBy>Pendleton, Richard M (DEC)</cp:lastModifiedBy>
  <cp:revision>91</cp:revision>
  <dcterms:created xsi:type="dcterms:W3CDTF">2019-09-10T19:55:23Z</dcterms:created>
  <dcterms:modified xsi:type="dcterms:W3CDTF">2024-10-07T09:46:32Z</dcterms:modified>
</cp:coreProperties>
</file>