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sldIdLst>
    <p:sldId id="262" r:id="rId2"/>
    <p:sldId id="377" r:id="rId3"/>
    <p:sldId id="338" r:id="rId4"/>
    <p:sldId id="376" r:id="rId5"/>
    <p:sldId id="379" r:id="rId6"/>
    <p:sldId id="380" r:id="rId7"/>
    <p:sldId id="374" r:id="rId8"/>
    <p:sldId id="375" r:id="rId9"/>
    <p:sldId id="378" r:id="rId10"/>
    <p:sldId id="299" r:id="rId11"/>
    <p:sldId id="339" r:id="rId12"/>
    <p:sldId id="381" r:id="rId13"/>
    <p:sldId id="383" r:id="rId14"/>
    <p:sldId id="382" r:id="rId15"/>
    <p:sldId id="384" r:id="rId16"/>
    <p:sldId id="311" r:id="rId17"/>
    <p:sldId id="3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3C4DFE-7C2D-447B-8313-A814DCB8482D}">
          <p14:sldIdLst>
            <p14:sldId id="262"/>
            <p14:sldId id="377"/>
            <p14:sldId id="338"/>
            <p14:sldId id="376"/>
            <p14:sldId id="379"/>
            <p14:sldId id="380"/>
            <p14:sldId id="374"/>
            <p14:sldId id="375"/>
            <p14:sldId id="378"/>
            <p14:sldId id="299"/>
            <p14:sldId id="339"/>
            <p14:sldId id="381"/>
            <p14:sldId id="383"/>
            <p14:sldId id="382"/>
            <p14:sldId id="384"/>
            <p14:sldId id="311"/>
            <p14:sldId id="322"/>
          </p14:sldIdLst>
        </p14:section>
        <p14:section name="Untitled Section" id="{822CA16D-98E6-4C04-A0F4-4645637C100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ggs, Amanda L (DEC)" initials="HAL(" lastIdx="1" clrIdx="0">
    <p:extLst>
      <p:ext uri="{19B8F6BF-5375-455C-9EA6-DF929625EA0E}">
        <p15:presenceInfo xmlns:p15="http://schemas.microsoft.com/office/powerpoint/2012/main" userId="S::amanda.higgs@dec.ny.gov::ca0b3c0a-f678-486a-9f10-1c09cc1381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64A"/>
    <a:srgbClr val="F83838"/>
    <a:srgbClr val="3232FE"/>
    <a:srgbClr val="444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A716D-89BB-4B7C-97B2-202E74DD20B5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02C3-2A2C-450D-892B-FC951687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5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002C3-2A2C-450D-892B-FC95168700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4CDA46-116E-470B-94A9-B803D3A64A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0" y="5054600"/>
            <a:ext cx="12192000" cy="18034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/>
          <a:lstStyle/>
          <a:p>
            <a:pPr marL="215504" defTabSz="685800">
              <a:tabLst>
                <a:tab pos="8788004" algn="r"/>
              </a:tabLst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53000"/>
            <a:ext cx="12192000" cy="101600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298452"/>
            <a:ext cx="5156200" cy="16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36517"/>
            <a:ext cx="11201400" cy="146548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04451"/>
            <a:ext cx="11201400" cy="1214783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64656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1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0800000" flipV="1">
            <a:off x="0" y="154517"/>
            <a:ext cx="12192000" cy="29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Ins="274320" anchor="ctr"/>
          <a:lstStyle/>
          <a:p>
            <a:pPr marL="215504" defTabSz="685800">
              <a:tabLst>
                <a:tab pos="8750300" algn="r"/>
              </a:tabLst>
              <a:defRPr/>
            </a:pPr>
            <a:r>
              <a:rPr lang="en-US" sz="1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7F2452AE-452A-484A-ABDC-842770FC8C2D}" type="slidenum">
              <a:rPr lang="en-US" sz="1200" b="1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15504" defTabSz="685800">
                <a:tabLst>
                  <a:tab pos="8750300" algn="r"/>
                </a:tabLst>
                <a:defRPr/>
              </a:pPr>
              <a:t>‹#›</a:t>
            </a:fld>
            <a:endParaRPr lang="en-US" sz="1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53168"/>
            <a:ext cx="7112000" cy="110067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62465"/>
            <a:ext cx="7112000" cy="3603337"/>
          </a:xfrm>
          <a:solidFill>
            <a:srgbClr val="002D73"/>
          </a:solidFill>
        </p:spPr>
        <p:txBody>
          <a:bodyPr lIns="512064" tIns="228600" rIns="365760" anchor="t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040" y="4389120"/>
            <a:ext cx="6014720" cy="118872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96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91"/>
            <a:ext cx="11480800" cy="1226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904616"/>
            <a:ext cx="5556251" cy="4563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203" y="1904616"/>
            <a:ext cx="5517799" cy="4563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78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91"/>
            <a:ext cx="11480800" cy="1226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2" y="1904615"/>
            <a:ext cx="5380953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202" y="2858704"/>
            <a:ext cx="5380953" cy="351313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210" y="1904615"/>
            <a:ext cx="5389793" cy="823912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1208" y="2858704"/>
            <a:ext cx="5389792" cy="351313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78389"/>
            <a:ext cx="11480800" cy="1226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0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38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0800000" flipV="1">
            <a:off x="0" y="80435"/>
            <a:ext cx="12192000" cy="402167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82296" rIns="274320" bIns="54864" anchor="ctr"/>
          <a:lstStyle/>
          <a:p>
            <a:pPr marL="215504" defTabSz="685800">
              <a:tabLst>
                <a:tab pos="8750300" algn="r"/>
              </a:tabLst>
              <a:defRPr/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4A536FCD-DE86-4F5D-8D63-5C2BBFA6465E}" type="slidenum">
              <a:rPr lang="en-US" sz="1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15504" defTabSz="685800">
                <a:tabLst>
                  <a:tab pos="8750300" algn="r"/>
                </a:tabLst>
                <a:defRPr/>
              </a:pPr>
              <a:t>‹#›</a:t>
            </a:fld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30200" y="677334"/>
            <a:ext cx="11480800" cy="12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0200" y="1905001"/>
            <a:ext cx="11480800" cy="45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"/>
            <a:ext cx="12192000" cy="80433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103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869" y="5924552"/>
            <a:ext cx="2459567" cy="76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76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2D7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1" fontAlgn="base" hangingPunct="1">
        <a:spcBef>
          <a:spcPct val="0"/>
        </a:spcBef>
        <a:spcAft>
          <a:spcPts val="600"/>
        </a:spcAft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fontAlgn="base" hangingPunct="1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fontAlgn="base" hangingPunct="1"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075" indent="-128588" algn="l" defTabSz="685800" rtl="0" eaLnBrk="1" fontAlgn="base" hangingPunct="1">
        <a:spcBef>
          <a:spcPct val="0"/>
        </a:spcBef>
        <a:spcAft>
          <a:spcPts val="600"/>
        </a:spcAft>
        <a:buSzPct val="75000"/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00075" indent="-128588" algn="l" defTabSz="685800" rtl="0" eaLnBrk="1" fontAlgn="base" hangingPunct="1">
        <a:spcBef>
          <a:spcPct val="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809750" y="3429000"/>
            <a:ext cx="8401050" cy="10985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River-wide Acoustic Array: </a:t>
            </a:r>
            <a:br>
              <a:rPr lang="en-US" b="1" dirty="0"/>
            </a:br>
            <a:r>
              <a:rPr lang="en-US" b="1" dirty="0"/>
              <a:t>Monitoring Fish Movement in the Hudson River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-296411" y="4893578"/>
            <a:ext cx="9144000" cy="135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/>
          <a:lstStyle/>
          <a:p>
            <a:pPr marL="215504" defTabSz="685800">
              <a:tabLst>
                <a:tab pos="8788004" algn="r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Higgs</a:t>
            </a:r>
          </a:p>
          <a:p>
            <a:pPr marL="215504" defTabSz="685800">
              <a:tabLst>
                <a:tab pos="8788004" algn="r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NYSDEC Hudson River Estuary Program/Cornell University</a:t>
            </a:r>
          </a:p>
          <a:p>
            <a:pPr marL="215504" defTabSz="685800">
              <a:tabLst>
                <a:tab pos="8788004" algn="r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Hudson River Fisheries Unit</a:t>
            </a:r>
          </a:p>
          <a:p>
            <a:pPr marL="215504" defTabSz="685800">
              <a:tabLst>
                <a:tab pos="8788004" algn="r"/>
              </a:tabLst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504" defTabSz="685800">
              <a:tabLst>
                <a:tab pos="8788004" algn="r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Dewayne Fox-Delaware State University</a:t>
            </a:r>
          </a:p>
          <a:p>
            <a:pPr marL="215504" defTabSz="685800">
              <a:tabLst>
                <a:tab pos="8788004" algn="r"/>
              </a:tabLst>
              <a:defRPr/>
            </a:pPr>
            <a:endParaRPr lang="en-US" sz="1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504" defTabSz="685800">
              <a:tabLst>
                <a:tab pos="8788004" algn="r"/>
              </a:tabLst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Shannon White-USGS</a:t>
            </a:r>
          </a:p>
          <a:p>
            <a:pPr marL="215504" defTabSz="685800">
              <a:tabLst>
                <a:tab pos="8788004" algn="r"/>
              </a:tabLst>
              <a:defRPr/>
            </a:pP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504" defTabSz="685800">
              <a:tabLst>
                <a:tab pos="8788004" algn="r"/>
              </a:tabLs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59562-A603-4A7F-BD81-E0386D6DB2C4}"/>
              </a:ext>
            </a:extLst>
          </p:cNvPr>
          <p:cNvSpPr txBox="1"/>
          <p:nvPr/>
        </p:nvSpPr>
        <p:spPr>
          <a:xfrm>
            <a:off x="8847589" y="5751635"/>
            <a:ext cx="292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504" defTabSz="685800">
              <a:tabLst>
                <a:tab pos="8788004" algn="r"/>
              </a:tabLst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HRES October 8, 2024</a:t>
            </a:r>
          </a:p>
        </p:txBody>
      </p:sp>
    </p:spTree>
    <p:extLst>
      <p:ext uri="{BB962C8B-B14F-4D97-AF65-F5344CB8AC3E}">
        <p14:creationId xmlns:p14="http://schemas.microsoft.com/office/powerpoint/2010/main" val="67478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618868"/>
              </p:ext>
            </p:extLst>
          </p:nvPr>
        </p:nvGraphicFramePr>
        <p:xfrm>
          <a:off x="203200" y="533400"/>
          <a:ext cx="392588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7" r:id="rId2" imgW="3438095" imgH="5609524" progId="CorelPhotoPaint.Image.7">
                  <p:embed/>
                </p:oleObj>
              </mc:Choice>
              <mc:Fallback>
                <p:oleObj name="CorelPhotoPaint.Image.7" r:id="rId2" imgW="3438095" imgH="5609524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533400"/>
                        <a:ext cx="3925888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361688" y="381000"/>
            <a:ext cx="7909560" cy="1143000"/>
          </a:xfrm>
        </p:spPr>
        <p:txBody>
          <a:bodyPr/>
          <a:lstStyle/>
          <a:p>
            <a:pPr algn="l" eaLnBrk="1" hangingPunct="1"/>
            <a:r>
              <a:rPr lang="en-US" sz="4000" dirty="0"/>
              <a:t>Coast wide data management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0" y="1460500"/>
            <a:ext cx="7797800" cy="4445000"/>
          </a:xfrm>
        </p:spPr>
        <p:txBody>
          <a:bodyPr/>
          <a:lstStyle/>
          <a:p>
            <a:pPr lvl="1" eaLnBrk="1" hangingPunct="1">
              <a:buClr>
                <a:srgbClr val="FFFFCC"/>
              </a:buClr>
              <a:buFontTx/>
              <a:buChar char="-"/>
            </a:pPr>
            <a:endParaRPr lang="en-US" sz="2800" b="1" dirty="0">
              <a:solidFill>
                <a:srgbClr val="002060"/>
              </a:solidFill>
            </a:endParaRPr>
          </a:p>
          <a:p>
            <a:pPr lvl="1" eaLnBrk="1" hangingPunct="1">
              <a:buClr>
                <a:srgbClr val="FFFFCC"/>
              </a:buClr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</a:rPr>
              <a:t>- MATOS (Mid-Atlantic Telemetry Observing System)</a:t>
            </a:r>
          </a:p>
          <a:p>
            <a:pPr lvl="1" eaLnBrk="1" hangingPunct="1">
              <a:buClr>
                <a:srgbClr val="FFFFCC"/>
              </a:buClr>
              <a:buFontTx/>
              <a:buChar char="-"/>
            </a:pPr>
            <a:endParaRPr lang="en-US" sz="2800" b="1" dirty="0">
              <a:solidFill>
                <a:srgbClr val="002060"/>
              </a:solidFill>
            </a:endParaRPr>
          </a:p>
          <a:p>
            <a:pPr lvl="1" eaLnBrk="1" hangingPunct="1">
              <a:buClr>
                <a:srgbClr val="FFFFCC"/>
              </a:buClr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</a:rPr>
              <a:t>- Data sharing and management of detections</a:t>
            </a:r>
          </a:p>
          <a:p>
            <a:pPr marL="0" lvl="1" indent="0" eaLnBrk="1" hangingPunct="1">
              <a:buClr>
                <a:srgbClr val="FFFFCC"/>
              </a:buClr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lvl="1" eaLnBrk="1" hangingPunct="1">
              <a:buClr>
                <a:srgbClr val="FFFFCC"/>
              </a:buClr>
              <a:buFontTx/>
              <a:buChar char="-"/>
            </a:pPr>
            <a:endParaRPr lang="en-US" b="1" dirty="0">
              <a:solidFill>
                <a:srgbClr val="002060"/>
              </a:solidFill>
            </a:endParaRPr>
          </a:p>
          <a:p>
            <a:pPr lvl="1" algn="r" eaLnBrk="1" hangingPunct="1">
              <a:buClr>
                <a:srgbClr val="FFFFCC"/>
              </a:buClr>
            </a:pP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" name="Picture 2" descr="A blue fish with text&#10;&#10;Description automatically generated with medium confidence">
            <a:extLst>
              <a:ext uri="{FF2B5EF4-FFF2-40B4-BE49-F238E27FC236}">
                <a16:creationId xmlns:a16="http://schemas.microsoft.com/office/drawing/2014/main" id="{DAED27F1-0F8A-F041-16B9-1D837BD3E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88" y="4512196"/>
            <a:ext cx="4879848" cy="22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6E01-8943-4EFD-AA64-31FD66BB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we doing with these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CDC9-FF1D-CBF0-09CF-3F921B94E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Published estimate of abundance for 2014 spawning 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Data used in the ASMFC ATS assessment, developed mortality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Published non-natal use of the ATS in Hudson/DE 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Develop work windows (internal NYSDEC)</a:t>
            </a:r>
          </a:p>
          <a:p>
            <a:pPr marL="514350" lvl="1" indent="-342900"/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B5DF-CA0F-BB88-E562-9ABBEB5B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Coming soon….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C5E01-E4BA-C68D-2324-241D4368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731265"/>
            <a:ext cx="11480800" cy="45804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Coast wide ATS telemetry project, results coming soon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Model ATS locations based on NASA satellite imagery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Juvenile ATS emigration rates and movement in </a:t>
            </a:r>
            <a:r>
              <a:rPr lang="en-US" b="1" dirty="0" err="1">
                <a:solidFill>
                  <a:srgbClr val="002060"/>
                </a:solidFill>
              </a:rPr>
              <a:t>Hav</a:t>
            </a:r>
            <a:r>
              <a:rPr lang="en-US" b="1" dirty="0">
                <a:solidFill>
                  <a:srgbClr val="002060"/>
                </a:solidFill>
              </a:rPr>
              <a:t> Bay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SNS/ATS residence time/seasonal use of NY Bay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3 year ATS Hudson/DE Rivers abundance estimates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BBH Mohawk River movement and influence of dams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American silver eel emigration and movement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Invasive grass carp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9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5494BB-CA6B-1DA4-A14E-452A27912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8600"/>
            <a:ext cx="8483302" cy="55033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2DED0A-EE46-9348-A68F-389A5D7AB811}"/>
              </a:ext>
            </a:extLst>
          </p:cNvPr>
          <p:cNvSpPr/>
          <p:nvPr/>
        </p:nvSpPr>
        <p:spPr>
          <a:xfrm>
            <a:off x="9354312" y="5778230"/>
            <a:ext cx="2562071" cy="887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40D2C-E23A-211F-8D59-A1A6FC6E4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945" y="286674"/>
            <a:ext cx="3496056" cy="6708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5EF575-50C3-D80E-7C8D-44D28C5B45FF}"/>
              </a:ext>
            </a:extLst>
          </p:cNvPr>
          <p:cNvSpPr txBox="1"/>
          <p:nvPr/>
        </p:nvSpPr>
        <p:spPr>
          <a:xfrm>
            <a:off x="6621978" y="6491932"/>
            <a:ext cx="259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*Potential spawning area</a:t>
            </a:r>
            <a:endParaRPr lang="en-US" sz="1600" i="1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9CFF5-85E6-0DBF-D813-48E100B3C159}"/>
              </a:ext>
            </a:extLst>
          </p:cNvPr>
          <p:cNvSpPr txBox="1"/>
          <p:nvPr/>
        </p:nvSpPr>
        <p:spPr>
          <a:xfrm>
            <a:off x="283464" y="465380"/>
            <a:ext cx="8422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Spawning Atlantic Sturgeon natal/non-natal movement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26AB6-3B92-7D68-F85C-B1DAF33A95F5}"/>
              </a:ext>
            </a:extLst>
          </p:cNvPr>
          <p:cNvSpPr txBox="1"/>
          <p:nvPr/>
        </p:nvSpPr>
        <p:spPr>
          <a:xfrm>
            <a:off x="10044442" y="5575772"/>
            <a:ext cx="102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6F4B0E-55BB-8F6C-2B8A-6E3DBE740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824" y="5935883"/>
            <a:ext cx="107908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D2D3B3-77AF-F15A-25E0-3F489DE08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83" y="813816"/>
            <a:ext cx="11639752" cy="6044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E5E03E-2B88-9A17-59CF-6A903C65E282}"/>
              </a:ext>
            </a:extLst>
          </p:cNvPr>
          <p:cNvSpPr txBox="1"/>
          <p:nvPr/>
        </p:nvSpPr>
        <p:spPr>
          <a:xfrm>
            <a:off x="290949" y="401372"/>
            <a:ext cx="5805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Adult </a:t>
            </a:r>
            <a:r>
              <a:rPr lang="en-US" sz="2800" b="1" dirty="0" err="1"/>
              <a:t>Shortnose</a:t>
            </a:r>
            <a:r>
              <a:rPr lang="en-US" sz="2800" b="1" dirty="0"/>
              <a:t>  Sturgeon movement</a:t>
            </a:r>
          </a:p>
        </p:txBody>
      </p:sp>
    </p:spTree>
    <p:extLst>
      <p:ext uri="{BB962C8B-B14F-4D97-AF65-F5344CB8AC3E}">
        <p14:creationId xmlns:p14="http://schemas.microsoft.com/office/powerpoint/2010/main" val="259171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AE39F-A99C-8B1C-7BFE-F39698FD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70" t="76864" r="41685" b="114"/>
          <a:stretch/>
        </p:blipFill>
        <p:spPr>
          <a:xfrm>
            <a:off x="1621409" y="2039112"/>
            <a:ext cx="8622233" cy="3986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D0BAC-A568-04C2-F79C-420A3E8696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46" t="77198" r="96302"/>
          <a:stretch/>
        </p:blipFill>
        <p:spPr>
          <a:xfrm>
            <a:off x="146304" y="2039112"/>
            <a:ext cx="1566641" cy="4447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5E6A4D-254B-87B1-3D0E-A7162C31F879}"/>
              </a:ext>
            </a:extLst>
          </p:cNvPr>
          <p:cNvSpPr txBox="1"/>
          <p:nvPr/>
        </p:nvSpPr>
        <p:spPr>
          <a:xfrm>
            <a:off x="2432304" y="1316407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All males….</a:t>
            </a:r>
          </a:p>
        </p:txBody>
      </p:sp>
    </p:spTree>
    <p:extLst>
      <p:ext uri="{BB962C8B-B14F-4D97-AF65-F5344CB8AC3E}">
        <p14:creationId xmlns:p14="http://schemas.microsoft.com/office/powerpoint/2010/main" val="415300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149">
            <a:extLst>
              <a:ext uri="{FF2B5EF4-FFF2-40B4-BE49-F238E27FC236}">
                <a16:creationId xmlns:a16="http://schemas.microsoft.com/office/drawing/2014/main" id="{350E9CA5-4E92-4286-ADD5-C628EB03BB1E}"/>
              </a:ext>
            </a:extLst>
          </p:cNvPr>
          <p:cNvGrpSpPr/>
          <p:nvPr/>
        </p:nvGrpSpPr>
        <p:grpSpPr>
          <a:xfrm>
            <a:off x="275906" y="894864"/>
            <a:ext cx="6618514" cy="5386114"/>
            <a:chOff x="23925228" y="10100111"/>
            <a:chExt cx="14214441" cy="10866155"/>
          </a:xfrm>
          <a:solidFill>
            <a:schemeClr val="bg1"/>
          </a:solidFill>
        </p:grpSpPr>
        <p:pic>
          <p:nvPicPr>
            <p:cNvPr id="6151" name="Picture 6150" descr="Map&#10;&#10;Description automatically generated with medium confidence">
              <a:extLst>
                <a:ext uri="{FF2B5EF4-FFF2-40B4-BE49-F238E27FC236}">
                  <a16:creationId xmlns:a16="http://schemas.microsoft.com/office/drawing/2014/main" id="{05020AB6-8618-D1C2-B59D-5CBE62F86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63" t="9977" b="2406"/>
            <a:stretch/>
          </p:blipFill>
          <p:spPr>
            <a:xfrm>
              <a:off x="23925228" y="10100111"/>
              <a:ext cx="14214441" cy="10866155"/>
            </a:xfrm>
            <a:prstGeom prst="rect">
              <a:avLst/>
            </a:prstGeom>
            <a:grpFill/>
          </p:spPr>
        </p:pic>
        <p:pic>
          <p:nvPicPr>
            <p:cNvPr id="6152" name="Picture 8" descr="Logos - University of Georgia Brand Style Guide">
              <a:extLst>
                <a:ext uri="{FF2B5EF4-FFF2-40B4-BE49-F238E27FC236}">
                  <a16:creationId xmlns:a16="http://schemas.microsoft.com/office/drawing/2014/main" id="{56B79818-44C6-C675-058F-6F823AC3F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9203" y="17929989"/>
              <a:ext cx="3709690" cy="1600200"/>
            </a:xfrm>
            <a:prstGeom prst="rect">
              <a:avLst/>
            </a:prstGeom>
            <a:grpFill/>
          </p:spPr>
        </p:pic>
        <p:pic>
          <p:nvPicPr>
            <p:cNvPr id="6153" name="Picture 10" descr="South Carolina Department of Natural Resources">
              <a:extLst>
                <a:ext uri="{FF2B5EF4-FFF2-40B4-BE49-F238E27FC236}">
                  <a16:creationId xmlns:a16="http://schemas.microsoft.com/office/drawing/2014/main" id="{D7856629-FB2E-392A-6384-1426DDCDE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3809" y="16787350"/>
              <a:ext cx="1393369" cy="1393369"/>
            </a:xfrm>
            <a:prstGeom prst="rect">
              <a:avLst/>
            </a:prstGeom>
            <a:grpFill/>
          </p:spPr>
        </p:pic>
        <p:pic>
          <p:nvPicPr>
            <p:cNvPr id="6154" name="Picture 18" descr="OUR NETWORK | NCCAA">
              <a:extLst>
                <a:ext uri="{FF2B5EF4-FFF2-40B4-BE49-F238E27FC236}">
                  <a16:creationId xmlns:a16="http://schemas.microsoft.com/office/drawing/2014/main" id="{4FBFA643-0F24-3D7F-50CD-DA65892B0C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9" t="16676" r="5208" b="17434"/>
            <a:stretch/>
          </p:blipFill>
          <p:spPr bwMode="auto">
            <a:xfrm>
              <a:off x="29377177" y="15649116"/>
              <a:ext cx="1738359" cy="1412815"/>
            </a:xfrm>
            <a:prstGeom prst="rect">
              <a:avLst/>
            </a:prstGeom>
            <a:grpFill/>
          </p:spPr>
        </p:pic>
        <p:pic>
          <p:nvPicPr>
            <p:cNvPr id="6155" name="Picture 20" descr="VIMS Logo | Virginia Institute of Marine Science">
              <a:extLst>
                <a:ext uri="{FF2B5EF4-FFF2-40B4-BE49-F238E27FC236}">
                  <a16:creationId xmlns:a16="http://schemas.microsoft.com/office/drawing/2014/main" id="{A40A19A5-3EC7-AFE0-3C10-C54718345A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5495" y="15010155"/>
              <a:ext cx="2950849" cy="760528"/>
            </a:xfrm>
            <a:prstGeom prst="rect">
              <a:avLst/>
            </a:prstGeom>
            <a:grpFill/>
          </p:spPr>
        </p:pic>
        <p:pic>
          <p:nvPicPr>
            <p:cNvPr id="6156" name="Picture 28" descr="Home - SECRETARY OF THE NAVY">
              <a:extLst>
                <a:ext uri="{FF2B5EF4-FFF2-40B4-BE49-F238E27FC236}">
                  <a16:creationId xmlns:a16="http://schemas.microsoft.com/office/drawing/2014/main" id="{90CCD5A2-2295-829C-C234-C970BEFBF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7854" y="16783330"/>
              <a:ext cx="1538315" cy="1538315"/>
            </a:xfrm>
            <a:prstGeom prst="rect">
              <a:avLst/>
            </a:prstGeom>
            <a:grpFill/>
          </p:spPr>
        </p:pic>
        <p:pic>
          <p:nvPicPr>
            <p:cNvPr id="6157" name="Picture 30">
              <a:extLst>
                <a:ext uri="{FF2B5EF4-FFF2-40B4-BE49-F238E27FC236}">
                  <a16:creationId xmlns:a16="http://schemas.microsoft.com/office/drawing/2014/main" id="{CBC67262-25EE-C793-EA00-E1AFC6064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8834" y="13915585"/>
              <a:ext cx="2258167" cy="952665"/>
            </a:xfrm>
            <a:prstGeom prst="rect">
              <a:avLst/>
            </a:prstGeom>
            <a:grpFill/>
          </p:spPr>
        </p:pic>
        <p:pic>
          <p:nvPicPr>
            <p:cNvPr id="6158" name="Picture 32">
              <a:extLst>
                <a:ext uri="{FF2B5EF4-FFF2-40B4-BE49-F238E27FC236}">
                  <a16:creationId xmlns:a16="http://schemas.microsoft.com/office/drawing/2014/main" id="{9D164A8E-50DD-3FE4-8C40-4817099B2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5620" y="13911492"/>
              <a:ext cx="3059711" cy="1015920"/>
            </a:xfrm>
            <a:prstGeom prst="rect">
              <a:avLst/>
            </a:prstGeom>
            <a:grpFill/>
          </p:spPr>
        </p:pic>
        <p:pic>
          <p:nvPicPr>
            <p:cNvPr id="6159" name="Picture 34">
              <a:extLst>
                <a:ext uri="{FF2B5EF4-FFF2-40B4-BE49-F238E27FC236}">
                  <a16:creationId xmlns:a16="http://schemas.microsoft.com/office/drawing/2014/main" id="{99572DBE-5196-B080-161F-31CD68D4C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4294" y="13086779"/>
              <a:ext cx="1916181" cy="766473"/>
            </a:xfrm>
            <a:prstGeom prst="rect">
              <a:avLst/>
            </a:prstGeom>
            <a:grpFill/>
          </p:spPr>
        </p:pic>
        <p:pic>
          <p:nvPicPr>
            <p:cNvPr id="6160" name="Picture 36" descr="Department of Energy &amp; Environmental Protection">
              <a:extLst>
                <a:ext uri="{FF2B5EF4-FFF2-40B4-BE49-F238E27FC236}">
                  <a16:creationId xmlns:a16="http://schemas.microsoft.com/office/drawing/2014/main" id="{F9D52F63-E736-0615-4DCE-DADD6D4B2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1084" y="11840144"/>
              <a:ext cx="1005840" cy="1005840"/>
            </a:xfrm>
            <a:prstGeom prst="rect">
              <a:avLst/>
            </a:prstGeom>
            <a:grpFill/>
          </p:spPr>
        </p:pic>
        <p:pic>
          <p:nvPicPr>
            <p:cNvPr id="6161" name="Picture 38" descr="Logos - Branding Toolbox - University of Maine">
              <a:extLst>
                <a:ext uri="{FF2B5EF4-FFF2-40B4-BE49-F238E27FC236}">
                  <a16:creationId xmlns:a16="http://schemas.microsoft.com/office/drawing/2014/main" id="{623AFE33-305F-1EA8-0342-C4074B2A8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2747" y="10508589"/>
              <a:ext cx="2765294" cy="1451780"/>
            </a:xfrm>
            <a:prstGeom prst="rect">
              <a:avLst/>
            </a:prstGeom>
            <a:grpFill/>
          </p:spPr>
        </p:pic>
        <p:pic>
          <p:nvPicPr>
            <p:cNvPr id="6162" name="Picture 40" descr="Stony Brook University - Wikipedia">
              <a:extLst>
                <a:ext uri="{FF2B5EF4-FFF2-40B4-BE49-F238E27FC236}">
                  <a16:creationId xmlns:a16="http://schemas.microsoft.com/office/drawing/2014/main" id="{DCD95F4E-04D4-BD22-8EFD-A87A44608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6691" y="11786570"/>
              <a:ext cx="1097280" cy="1097280"/>
            </a:xfrm>
            <a:prstGeom prst="rect">
              <a:avLst/>
            </a:prstGeom>
            <a:grpFill/>
          </p:spPr>
        </p:pic>
        <p:pic>
          <p:nvPicPr>
            <p:cNvPr id="6163" name="Picture 42" descr="About DEC - NYS Dept. of Environmental Conservation">
              <a:extLst>
                <a:ext uri="{FF2B5EF4-FFF2-40B4-BE49-F238E27FC236}">
                  <a16:creationId xmlns:a16="http://schemas.microsoft.com/office/drawing/2014/main" id="{A335013A-7AAE-3BEA-06F1-8EAC483B4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9751" y="13038253"/>
              <a:ext cx="2857500" cy="1000125"/>
            </a:xfrm>
            <a:prstGeom prst="rect">
              <a:avLst/>
            </a:prstGeom>
            <a:grpFill/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EF6C66-24AF-120E-C769-B49055CB1F24}"/>
              </a:ext>
            </a:extLst>
          </p:cNvPr>
          <p:cNvSpPr txBox="1"/>
          <p:nvPr/>
        </p:nvSpPr>
        <p:spPr>
          <a:xfrm>
            <a:off x="6771382" y="1987939"/>
            <a:ext cx="514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2,658 acoustically tagged Atlantic sturgeon</a:t>
            </a:r>
            <a:endParaRPr lang="en-US" sz="2000" b="1" dirty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67C6A5-2326-4F26-0CF8-563FEEF7D3BA}"/>
              </a:ext>
            </a:extLst>
          </p:cNvPr>
          <p:cNvSpPr txBox="1"/>
          <p:nvPr/>
        </p:nvSpPr>
        <p:spPr>
          <a:xfrm>
            <a:off x="6936641" y="4155690"/>
            <a:ext cx="514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Genetic assignment tests to determine river and DPS of origin</a:t>
            </a:r>
            <a:endParaRPr lang="en-US" sz="2000" b="1" dirty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81838C6-AFC8-5356-3AC1-D92BF3E543E0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70" y="5841217"/>
            <a:ext cx="2380444" cy="879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9EF8E-EC3C-BF9B-20FD-4622F33EACD7}"/>
              </a:ext>
            </a:extLst>
          </p:cNvPr>
          <p:cNvSpPr txBox="1"/>
          <p:nvPr/>
        </p:nvSpPr>
        <p:spPr>
          <a:xfrm>
            <a:off x="6894420" y="3101654"/>
            <a:ext cx="5144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Over 32,000,000 </a:t>
            </a:r>
            <a:br>
              <a:rPr lang="en-US" sz="24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US" sz="24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from 2007 to 2021</a:t>
            </a:r>
            <a:endParaRPr lang="en-US" sz="2000" b="1" dirty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99873-1AFE-DF20-9FE2-B31ABE94819D}"/>
              </a:ext>
            </a:extLst>
          </p:cNvPr>
          <p:cNvSpPr txBox="1"/>
          <p:nvPr/>
        </p:nvSpPr>
        <p:spPr>
          <a:xfrm>
            <a:off x="6894420" y="5172554"/>
            <a:ext cx="514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Most individuals genetically sexed</a:t>
            </a:r>
            <a:endParaRPr lang="en-US" sz="2000" b="1" dirty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B2044-101E-C3E7-1108-0E38AEF1491F}"/>
              </a:ext>
            </a:extLst>
          </p:cNvPr>
          <p:cNvSpPr txBox="1"/>
          <p:nvPr/>
        </p:nvSpPr>
        <p:spPr>
          <a:xfrm>
            <a:off x="6771382" y="1217511"/>
            <a:ext cx="514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24 institutions contributing data</a:t>
            </a:r>
            <a:endParaRPr lang="en-US" sz="2000" b="1" dirty="0">
              <a:solidFill>
                <a:srgbClr val="00206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744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9103"/>
            <a:ext cx="11480800" cy="1227667"/>
          </a:xfrm>
        </p:spPr>
        <p:txBody>
          <a:bodyPr/>
          <a:lstStyle/>
          <a:p>
            <a:r>
              <a:rPr lang="en-US" sz="4000" dirty="0"/>
              <a:t>Thanks for your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94993"/>
            <a:ext cx="11480800" cy="4580467"/>
          </a:xfrm>
        </p:spPr>
        <p:txBody>
          <a:bodyPr/>
          <a:lstStyle/>
          <a:p>
            <a:pPr lvl="0"/>
            <a:r>
              <a:rPr lang="en-US" sz="3200" b="1" dirty="0">
                <a:solidFill>
                  <a:srgbClr val="002060"/>
                </a:solidFill>
              </a:rPr>
              <a:t>Contact: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Amanda Higgs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Cornell University/NYSDEC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</a:rPr>
              <a:t>amanda.higgs@dec.ny.gov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9AF64-C0B1-44A2-81DB-C361EB7CE5C8}"/>
              </a:ext>
            </a:extLst>
          </p:cNvPr>
          <p:cNvSpPr txBox="1"/>
          <p:nvPr/>
        </p:nvSpPr>
        <p:spPr>
          <a:xfrm>
            <a:off x="132164" y="4097290"/>
            <a:ext cx="11199348" cy="1610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Thanks to staff at HR Fish Unit for assisting with maintenance of the array </a:t>
            </a:r>
          </a:p>
          <a:p>
            <a:r>
              <a:rPr lang="en-US" sz="2800" b="1" dirty="0"/>
              <a:t>what is to come.</a:t>
            </a:r>
          </a:p>
          <a:p>
            <a:endParaRPr lang="en-US" sz="1467" b="1" dirty="0"/>
          </a:p>
          <a:p>
            <a:r>
              <a:rPr lang="en-US" sz="2800" b="1" dirty="0"/>
              <a:t>All fish and collected and tagged under NMFS ESA permit 20340</a:t>
            </a:r>
          </a:p>
        </p:txBody>
      </p:sp>
    </p:spTree>
    <p:extLst>
      <p:ext uri="{BB962C8B-B14F-4D97-AF65-F5344CB8AC3E}">
        <p14:creationId xmlns:p14="http://schemas.microsoft.com/office/powerpoint/2010/main" val="256598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D8FB-D0E1-B667-6FC7-81E00BC5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531030"/>
            <a:ext cx="11480800" cy="1227667"/>
          </a:xfrm>
        </p:spPr>
        <p:txBody>
          <a:bodyPr/>
          <a:lstStyle/>
          <a:p>
            <a:r>
              <a:rPr lang="en-US" dirty="0"/>
              <a:t>What is an “Acoustic Array”? </a:t>
            </a:r>
          </a:p>
        </p:txBody>
      </p:sp>
      <p:pic>
        <p:nvPicPr>
          <p:cNvPr id="5" name="Content Placeholder 4" descr="A person and person standing on a boat&#10;&#10;Description automatically generated">
            <a:extLst>
              <a:ext uri="{FF2B5EF4-FFF2-40B4-BE49-F238E27FC236}">
                <a16:creationId xmlns:a16="http://schemas.microsoft.com/office/drawing/2014/main" id="{FE0B89D9-79A2-F7AA-8386-C4F7DED18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7" y="1914314"/>
            <a:ext cx="4677437" cy="3508078"/>
          </a:xfrm>
        </p:spPr>
      </p:pic>
      <p:pic>
        <p:nvPicPr>
          <p:cNvPr id="9" name="Picture 8" descr="A person in a life jacket working on a boat&#10;&#10;Description automatically generated">
            <a:extLst>
              <a:ext uri="{FF2B5EF4-FFF2-40B4-BE49-F238E27FC236}">
                <a16:creationId xmlns:a16="http://schemas.microsoft.com/office/drawing/2014/main" id="{D025D44B-C80D-AE71-AFD3-5989EE1DF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48" y="165616"/>
            <a:ext cx="3458298" cy="4611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A48A41-4E55-F09B-4B88-963647E87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184" y="4069278"/>
            <a:ext cx="3606825" cy="2706228"/>
          </a:xfrm>
          <a:prstGeom prst="rect">
            <a:avLst/>
          </a:prstGeom>
        </p:spPr>
      </p:pic>
      <p:pic>
        <p:nvPicPr>
          <p:cNvPr id="4" name="Picture 3" descr="A hand holding a black cylinder&#10;&#10;Description automatically generated">
            <a:extLst>
              <a:ext uri="{FF2B5EF4-FFF2-40B4-BE49-F238E27FC236}">
                <a16:creationId xmlns:a16="http://schemas.microsoft.com/office/drawing/2014/main" id="{CE29DAB4-5F48-8C4B-35D7-CFFF81F05E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r="9911"/>
          <a:stretch/>
        </p:blipFill>
        <p:spPr>
          <a:xfrm>
            <a:off x="438912" y="1402079"/>
            <a:ext cx="2634583" cy="531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6DD04-CBD2-4D6F-8C63-38B44704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46" y="253661"/>
            <a:ext cx="5543062" cy="1227667"/>
          </a:xfrm>
        </p:spPr>
        <p:txBody>
          <a:bodyPr/>
          <a:lstStyle/>
          <a:p>
            <a:r>
              <a:rPr lang="en-US" dirty="0"/>
              <a:t>							Acoustic telemetry 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 descr="A large fish in a container&#10;&#10;Description automatically generated">
            <a:extLst>
              <a:ext uri="{FF2B5EF4-FFF2-40B4-BE49-F238E27FC236}">
                <a16:creationId xmlns:a16="http://schemas.microsoft.com/office/drawing/2014/main" id="{78D83832-CC8D-96A5-FB3B-8A2E29A49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83" y="466796"/>
            <a:ext cx="4724823" cy="6299764"/>
          </a:xfrm>
          <a:prstGeom prst="rect">
            <a:avLst/>
          </a:prstGeom>
        </p:spPr>
      </p:pic>
      <p:pic>
        <p:nvPicPr>
          <p:cNvPr id="2052" name="Picture 4" descr="A picture containing person, sky, outdoor, hand&#10;&#10;Description automatically generated">
            <a:extLst>
              <a:ext uri="{FF2B5EF4-FFF2-40B4-BE49-F238E27FC236}">
                <a16:creationId xmlns:a16="http://schemas.microsoft.com/office/drawing/2014/main" id="{24610344-1572-F701-6494-F102D9C2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9" y="120700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fish with sharp fins&#10;&#10;Description automatically generated">
            <a:extLst>
              <a:ext uri="{FF2B5EF4-FFF2-40B4-BE49-F238E27FC236}">
                <a16:creationId xmlns:a16="http://schemas.microsoft.com/office/drawing/2014/main" id="{A1126698-E309-36A0-DDC0-4DB5F0D28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44" y="758076"/>
            <a:ext cx="2730797" cy="36410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667902-2AC7-5106-74F9-07B5C7337099}"/>
              </a:ext>
            </a:extLst>
          </p:cNvPr>
          <p:cNvSpPr txBox="1"/>
          <p:nvPr/>
        </p:nvSpPr>
        <p:spPr>
          <a:xfrm>
            <a:off x="0" y="4279392"/>
            <a:ext cx="7589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Deploy tags in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Detections as the fish swims past the receiver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Can include depth of the fish at the time of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Positioning system: Triangulated locations with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     detections on 3 or more receivers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7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6346-C0C7-A484-AABB-818E8FFE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– getting better and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178AB-0183-39C0-A2E4-3B9F33F1E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Tags have a long battery life – lots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Detection data can be fed mark recapture models</a:t>
            </a:r>
          </a:p>
          <a:p>
            <a:pPr marL="514350" lvl="1" indent="-342900"/>
            <a:r>
              <a:rPr lang="en-US" b="1" dirty="0">
                <a:solidFill>
                  <a:srgbClr val="002060"/>
                </a:solidFill>
              </a:rPr>
              <a:t>Develop mortality rates</a:t>
            </a:r>
          </a:p>
          <a:p>
            <a:pPr marL="514350" lvl="1" indent="-342900"/>
            <a:r>
              <a:rPr lang="en-US" b="1" dirty="0">
                <a:solidFill>
                  <a:srgbClr val="002060"/>
                </a:solidFill>
              </a:rPr>
              <a:t>Develop abundance estimates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Learn about movement and use of the river	</a:t>
            </a:r>
          </a:p>
          <a:p>
            <a:pPr marL="514350" lvl="1" indent="-342900"/>
            <a:r>
              <a:rPr lang="en-US" b="1" dirty="0">
                <a:solidFill>
                  <a:srgbClr val="002060"/>
                </a:solidFill>
              </a:rPr>
              <a:t>Develop work windows</a:t>
            </a:r>
          </a:p>
          <a:p>
            <a:pPr marL="514350" lvl="1" indent="-342900"/>
            <a:r>
              <a:rPr lang="en-US" b="1" dirty="0">
                <a:solidFill>
                  <a:srgbClr val="002060"/>
                </a:solidFill>
              </a:rPr>
              <a:t>Areas of avoidance</a:t>
            </a:r>
          </a:p>
          <a:p>
            <a:endParaRPr lang="en-US" dirty="0"/>
          </a:p>
        </p:txBody>
      </p:sp>
      <p:pic>
        <p:nvPicPr>
          <p:cNvPr id="1026" name="Picture 2" descr="A picture containing fish, spiny-finned fish&#10;&#10;Description automatically generated">
            <a:extLst>
              <a:ext uri="{FF2B5EF4-FFF2-40B4-BE49-F238E27FC236}">
                <a16:creationId xmlns:a16="http://schemas.microsoft.com/office/drawing/2014/main" id="{008C34B0-8620-17BA-0FD6-676380FB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044" y="1291167"/>
            <a:ext cx="28289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picture containing fish, ray&#10;&#10;Description automatically generated">
            <a:extLst>
              <a:ext uri="{FF2B5EF4-FFF2-40B4-BE49-F238E27FC236}">
                <a16:creationId xmlns:a16="http://schemas.microsoft.com/office/drawing/2014/main" id="{69F1CFFF-3406-D020-0FD0-AD375C13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423" y="4301209"/>
            <a:ext cx="1086061" cy="14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5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716E-D827-CBA3-0270-E4A6CAF3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Hudson River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41EE1-5C3B-4E6D-3696-534BD6768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Maintained a portion since 2009, collaborated with others (DESU, SBU)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The locations have varied over time,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Receivers attached to USCG buoy, bridge abutments</a:t>
            </a:r>
          </a:p>
          <a:p>
            <a:pPr marL="514350" lvl="1" indent="-342900"/>
            <a:r>
              <a:rPr lang="en-US" b="1" dirty="0">
                <a:solidFill>
                  <a:srgbClr val="002060"/>
                </a:solidFill>
              </a:rPr>
              <a:t>Seasonal deployment (April-October)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4CC29A-64B2-8BB7-1ABF-0518C4D7F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201" y="2450591"/>
            <a:ext cx="3087743" cy="4115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98A59-E3B4-0E5E-4BE4-BB479DF7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689" y="4085617"/>
            <a:ext cx="2536087" cy="239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1B93-3EA1-E644-E241-E2551CE50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53DB2-E1AF-76BD-2979-652F1A69C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NY Bay aka NY Harbor</a:t>
            </a:r>
          </a:p>
          <a:p>
            <a:pPr marL="514350" lvl="1" indent="-342900"/>
            <a:r>
              <a:rPr lang="en-US" b="1" dirty="0">
                <a:solidFill>
                  <a:srgbClr val="002060"/>
                </a:solidFill>
              </a:rPr>
              <a:t>Historically deployed</a:t>
            </a:r>
          </a:p>
          <a:p>
            <a:pPr marL="514350" lvl="1" indent="-342900"/>
            <a:r>
              <a:rPr lang="en-US" b="1" dirty="0">
                <a:solidFill>
                  <a:srgbClr val="002060"/>
                </a:solidFill>
              </a:rPr>
              <a:t>March 2022, added receivers to NYH (AK, KVK)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Current array 68 receivers, NYH to Troy Dam, </a:t>
            </a:r>
            <a:r>
              <a:rPr lang="en-US" b="1" dirty="0" err="1">
                <a:solidFill>
                  <a:srgbClr val="002060"/>
                </a:solidFill>
              </a:rPr>
              <a:t>tribs</a:t>
            </a:r>
            <a:endParaRPr lang="en-US" b="1" dirty="0">
              <a:solidFill>
                <a:srgbClr val="002060"/>
              </a:solidFill>
            </a:endParaRPr>
          </a:p>
          <a:p>
            <a:pPr marL="514350" lvl="1" indent="-342900"/>
            <a:r>
              <a:rPr lang="en-US" b="1" dirty="0">
                <a:solidFill>
                  <a:srgbClr val="002060"/>
                </a:solidFill>
              </a:rPr>
              <a:t>2024- 24 Mohawk receivers, BBH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Winter 2024-2025, array</a:t>
            </a:r>
          </a:p>
          <a:p>
            <a:endParaRPr lang="en-US" dirty="0"/>
          </a:p>
        </p:txBody>
      </p:sp>
      <p:pic>
        <p:nvPicPr>
          <p:cNvPr id="6" name="Picture 5" descr="A person standing on a boat&#10;&#10;Description automatically generated">
            <a:extLst>
              <a:ext uri="{FF2B5EF4-FFF2-40B4-BE49-F238E27FC236}">
                <a16:creationId xmlns:a16="http://schemas.microsoft.com/office/drawing/2014/main" id="{7B184F00-5BB2-17FB-28DD-E31C27D9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55" y="492938"/>
            <a:ext cx="2940316" cy="62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ng line of blue dots&#10;&#10;Description automatically generated">
            <a:extLst>
              <a:ext uri="{FF2B5EF4-FFF2-40B4-BE49-F238E27FC236}">
                <a16:creationId xmlns:a16="http://schemas.microsoft.com/office/drawing/2014/main" id="{DE6FEF94-0866-E03A-5983-105FABEC9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52" y="128016"/>
            <a:ext cx="1868601" cy="673146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13104-5F23-7499-A3D8-34316A29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Map of Locations</a:t>
            </a:r>
          </a:p>
        </p:txBody>
      </p:sp>
    </p:spTree>
    <p:extLst>
      <p:ext uri="{BB962C8B-B14F-4D97-AF65-F5344CB8AC3E}">
        <p14:creationId xmlns:p14="http://schemas.microsoft.com/office/powerpoint/2010/main" val="63756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EED7-5E7D-FB50-048D-052D0055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4BF4F4D4-4FE9-B515-1083-FCDEDC35B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17905" r="38958" b="26097"/>
          <a:stretch/>
        </p:blipFill>
        <p:spPr>
          <a:xfrm>
            <a:off x="4600574" y="265176"/>
            <a:ext cx="3207770" cy="659282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D6E4B-8184-5CCB-B02B-710BD5A85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40" y="2391156"/>
            <a:ext cx="4322439" cy="2761727"/>
          </a:xfrm>
          <a:prstGeom prst="rect">
            <a:avLst/>
          </a:prstGeom>
        </p:spPr>
      </p:pic>
      <p:pic>
        <p:nvPicPr>
          <p:cNvPr id="10" name="Picture 9" descr="A person in a orange suit holding orange balls in a boat&#10;&#10;Description automatically generated">
            <a:extLst>
              <a:ext uri="{FF2B5EF4-FFF2-40B4-BE49-F238E27FC236}">
                <a16:creationId xmlns:a16="http://schemas.microsoft.com/office/drawing/2014/main" id="{03FCD62F-7F10-FE26-5FB0-0DC9F2B4E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718" y="2990088"/>
            <a:ext cx="2818638" cy="3758184"/>
          </a:xfrm>
          <a:prstGeom prst="rect">
            <a:avLst/>
          </a:prstGeom>
        </p:spPr>
      </p:pic>
      <p:pic>
        <p:nvPicPr>
          <p:cNvPr id="8" name="Picture 7" descr="A person in orange jumpsuit standing in water&#10;&#10;Description automatically generated">
            <a:extLst>
              <a:ext uri="{FF2B5EF4-FFF2-40B4-BE49-F238E27FC236}">
                <a16:creationId xmlns:a16="http://schemas.microsoft.com/office/drawing/2014/main" id="{295A7134-7F8C-97D7-3E63-D859F20AD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30" y="265176"/>
            <a:ext cx="3828288" cy="28712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F90412-1213-B1A6-A72A-88D1BFEFD0EF}"/>
              </a:ext>
            </a:extLst>
          </p:cNvPr>
          <p:cNvSpPr txBox="1"/>
          <p:nvPr/>
        </p:nvSpPr>
        <p:spPr>
          <a:xfrm>
            <a:off x="-11297" y="5230368"/>
            <a:ext cx="45656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Innovasea</a:t>
            </a:r>
            <a:r>
              <a:rPr lang="en-US" sz="900" dirty="0"/>
              <a:t> https://www.innovasea.com/wp-content/uploads/2023/12/Innovasea-ft-vr2ar.pdf</a:t>
            </a:r>
          </a:p>
        </p:txBody>
      </p:sp>
    </p:spTree>
    <p:extLst>
      <p:ext uri="{BB962C8B-B14F-4D97-AF65-F5344CB8AC3E}">
        <p14:creationId xmlns:p14="http://schemas.microsoft.com/office/powerpoint/2010/main" val="201043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A1CB-D40B-5813-EC22-6B848D2B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Challenges</a:t>
            </a:r>
            <a:r>
              <a:rPr lang="en-US" dirty="0"/>
              <a:t>	, </a:t>
            </a:r>
            <a:r>
              <a:rPr lang="en-US" sz="4000" dirty="0"/>
              <a:t>aren’t there always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3B568-712A-217B-A1B9-A775593C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Detection data belongs to the researcher that tagged the fish</a:t>
            </a:r>
          </a:p>
          <a:p>
            <a:pPr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Manuscript authorship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Data sharing</a:t>
            </a:r>
          </a:p>
        </p:txBody>
      </p:sp>
    </p:spTree>
    <p:extLst>
      <p:ext uri="{BB962C8B-B14F-4D97-AF65-F5344CB8AC3E}">
        <p14:creationId xmlns:p14="http://schemas.microsoft.com/office/powerpoint/2010/main" val="79908736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light-dec.potx" id="{68334329-E158-4329-A3CF-8276C1449787}" vid="{2E61F270-1ACB-4651-8C2E-7CD21D2553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17470</TotalTime>
  <Words>497</Words>
  <Application>Microsoft Office PowerPoint</Application>
  <PresentationFormat>Widescreen</PresentationFormat>
  <Paragraphs>99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Yu Gothic UI</vt:lpstr>
      <vt:lpstr>Arial</vt:lpstr>
      <vt:lpstr>Calibri</vt:lpstr>
      <vt:lpstr>Wingdings</vt:lpstr>
      <vt:lpstr>2_Office Theme</vt:lpstr>
      <vt:lpstr>CorelPhotoPaint.Image.7</vt:lpstr>
      <vt:lpstr>River-wide Acoustic Array:  Monitoring Fish Movement in the Hudson River</vt:lpstr>
      <vt:lpstr>What is an “Acoustic Array”? </vt:lpstr>
      <vt:lpstr>       Acoustic telemetry  </vt:lpstr>
      <vt:lpstr>Technology – getting better and better</vt:lpstr>
      <vt:lpstr>History of the Hudson River Array</vt:lpstr>
      <vt:lpstr>Array….</vt:lpstr>
      <vt:lpstr>     Map of Locations</vt:lpstr>
      <vt:lpstr>PowerPoint Presentation</vt:lpstr>
      <vt:lpstr>Challenges , aren’t there always</vt:lpstr>
      <vt:lpstr>Coast wide data management</vt:lpstr>
      <vt:lpstr>What are we doing with these data?</vt:lpstr>
      <vt:lpstr>Coming soon….</vt:lpstr>
      <vt:lpstr>PowerPoint Presentation</vt:lpstr>
      <vt:lpstr>PowerPoint Presentation</vt:lpstr>
      <vt:lpstr>PowerPoint Presentation</vt:lpstr>
      <vt:lpstr>PowerPoint Presentation</vt:lpstr>
      <vt:lpstr>Thanks for your time!</vt:lpstr>
    </vt:vector>
  </TitlesOfParts>
  <Company>NYSDEC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1- Fisheries</dc:title>
  <dc:creator>William Eakin</dc:creator>
  <cp:lastModifiedBy>Amanda L. Higgs</cp:lastModifiedBy>
  <cp:revision>222</cp:revision>
  <dcterms:created xsi:type="dcterms:W3CDTF">2015-01-07T21:08:11Z</dcterms:created>
  <dcterms:modified xsi:type="dcterms:W3CDTF">2024-10-07T19:51:01Z</dcterms:modified>
</cp:coreProperties>
</file>