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8" r:id="rId6"/>
    <p:sldId id="273" r:id="rId7"/>
    <p:sldId id="277" r:id="rId8"/>
    <p:sldId id="266" r:id="rId9"/>
    <p:sldId id="276" r:id="rId10"/>
    <p:sldId id="269" r:id="rId11"/>
    <p:sldId id="275" r:id="rId12"/>
    <p:sldId id="272" r:id="rId13"/>
    <p:sldId id="268" r:id="rId14"/>
    <p:sldId id="264" r:id="rId15"/>
    <p:sldId id="271" r:id="rId16"/>
    <p:sldId id="270" r:id="rId17"/>
    <p:sldId id="280" r:id="rId18"/>
    <p:sldId id="281" r:id="rId19"/>
    <p:sldId id="282" r:id="rId20"/>
    <p:sldId id="265" r:id="rId21"/>
    <p:sldId id="267" r:id="rId22"/>
    <p:sldId id="260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A8CF"/>
    <a:srgbClr val="DA5527"/>
    <a:srgbClr val="FFFFFF"/>
    <a:srgbClr val="0872B9"/>
    <a:srgbClr val="F91FDF"/>
    <a:srgbClr val="66CD00"/>
    <a:srgbClr val="0000EE"/>
    <a:srgbClr val="248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3" autoAdjust="0"/>
    <p:restoredTop sz="83537" autoAdjust="0"/>
  </p:normalViewPr>
  <p:slideViewPr>
    <p:cSldViewPr snapToGrid="0">
      <p:cViewPr varScale="1">
        <p:scale>
          <a:sx n="106" d="100"/>
          <a:sy n="106" d="100"/>
        </p:scale>
        <p:origin x="10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3ABB9-E151-44CA-8402-B45440D0EEA6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9E8A0-FB1C-4A6F-86A6-504D14E1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0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Funded by NOAA-NERRS to explore applications of bioacoustics for protected fish species &amp; ecosystem monitoring in the Hudson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 smaller spinoff projects funded by WRI</a:t>
            </a:r>
          </a:p>
          <a:p>
            <a:r>
              <a:rPr lang="en-US" dirty="0"/>
              <a:t>Species of interest</a:t>
            </a:r>
          </a:p>
          <a:p>
            <a:r>
              <a:rPr lang="en-US" dirty="0"/>
              <a:t>Why bioacoustics?</a:t>
            </a:r>
          </a:p>
          <a:p>
            <a:r>
              <a:rPr lang="en-US" dirty="0"/>
              <a:t>Marine background</a:t>
            </a:r>
          </a:p>
          <a:p>
            <a:r>
              <a:rPr lang="en-US" dirty="0"/>
              <a:t>Sound vs light</a:t>
            </a:r>
          </a:p>
          <a:p>
            <a:r>
              <a:rPr lang="en-US" dirty="0"/>
              <a:t>Non-invasive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06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Recorder just south of Poughkeepsie Yacht Club, started with few weeks of recording from 2021</a:t>
            </a:r>
          </a:p>
          <a:p>
            <a:r>
              <a:rPr lang="en-US" dirty="0"/>
              <a:t>Known site of </a:t>
            </a:r>
            <a:r>
              <a:rPr lang="en-US" dirty="0" err="1"/>
              <a:t>Atl</a:t>
            </a:r>
            <a:r>
              <a:rPr lang="en-US" dirty="0"/>
              <a:t> </a:t>
            </a:r>
            <a:r>
              <a:rPr lang="en-US" dirty="0" err="1"/>
              <a:t>Stur</a:t>
            </a:r>
            <a:r>
              <a:rPr lang="en-US" dirty="0"/>
              <a:t> spawning, </a:t>
            </a:r>
          </a:p>
          <a:p>
            <a:r>
              <a:rPr lang="en-US" dirty="0"/>
              <a:t>Looked for signals similar to lake sturgeon thunder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63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period of known </a:t>
            </a:r>
            <a:r>
              <a:rPr lang="en-US" dirty="0" err="1"/>
              <a:t>Atl</a:t>
            </a:r>
            <a:r>
              <a:rPr lang="en-US" dirty="0"/>
              <a:t> </a:t>
            </a:r>
            <a:r>
              <a:rPr lang="en-US" dirty="0" err="1"/>
              <a:t>stur</a:t>
            </a:r>
            <a:r>
              <a:rPr lang="en-US" dirty="0"/>
              <a:t> spawning (based on gill netting, acoustic telemetry tags, egg mats), found similar thunders</a:t>
            </a:r>
          </a:p>
          <a:p>
            <a:r>
              <a:rPr lang="en-US" dirty="0"/>
              <a:t>Visible on spectrogram (white boxes)</a:t>
            </a:r>
          </a:p>
          <a:p>
            <a:r>
              <a:rPr lang="en-US" dirty="0"/>
              <a:t>Average waveform and spectrum shown below (w noise spectrum for comparison)</a:t>
            </a:r>
          </a:p>
          <a:p>
            <a:r>
              <a:rPr lang="en-US" dirty="0"/>
              <a:t>Quite numerous throughout late May &amp; June, not present earlier in the spring or later in the summer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76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consistent diel pattern in sound production</a:t>
            </a:r>
          </a:p>
          <a:p>
            <a:r>
              <a:rPr lang="en-US" dirty="0"/>
              <a:t>Top left – date on y, hour of day on x, shaded regions show nighttime, blue shows presence of thunders in 1-min bins</a:t>
            </a:r>
          </a:p>
          <a:p>
            <a:r>
              <a:rPr lang="en-US" dirty="0"/>
              <a:t>Very episodic in occurrence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Collapsed across all days of the 2021 data collection period, histogram below shows counts of calls in each hour of the day</a:t>
            </a:r>
          </a:p>
          <a:p>
            <a:r>
              <a:rPr lang="en-US" dirty="0"/>
              <a:t>Slightly higher occurrence of calls in hours prior to and just after dawn, but again, not consistent across the recording period</a:t>
            </a:r>
          </a:p>
          <a:p>
            <a:r>
              <a:rPr lang="en-US" dirty="0"/>
              <a:t>Daily presence tightly correlated with presence of telemetry-tagged fish at nearest receiver (1.8km north; 26 tagged individuals detected during this time; max of 18 on any given day)</a:t>
            </a:r>
          </a:p>
          <a:p>
            <a:r>
              <a:rPr lang="en-US" dirty="0"/>
              <a:t>Going to look into correlation </a:t>
            </a:r>
            <a:r>
              <a:rPr lang="en-US" dirty="0" err="1"/>
              <a:t>btwn</a:t>
            </a:r>
            <a:r>
              <a:rPr lang="en-US" dirty="0"/>
              <a:t> thunder occurrence &amp; demographics, though sample size is small</a:t>
            </a:r>
          </a:p>
          <a:p>
            <a:r>
              <a:rPr lang="en-US" dirty="0"/>
              <a:t>This summer, recorded at Bears Bluff; one spawning event in our tank</a:t>
            </a:r>
          </a:p>
          <a:p>
            <a:r>
              <a:rPr lang="en-US" dirty="0"/>
              <a:t>Waiting to see that data to hopefully provide validation of this sound-species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4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have noticed another strong signal in the spectrogram with the putative Atlantic Sturgeon thunder</a:t>
            </a:r>
          </a:p>
          <a:p>
            <a:r>
              <a:rPr lang="en-US" dirty="0"/>
              <a:t>Known signal – chorusing of Freshwater Drum</a:t>
            </a:r>
          </a:p>
          <a:p>
            <a:r>
              <a:rPr lang="en-US" dirty="0"/>
              <a:t>Family </a:t>
            </a:r>
            <a:r>
              <a:rPr lang="en-US" dirty="0" err="1"/>
              <a:t>Sciaenidae</a:t>
            </a:r>
            <a:r>
              <a:rPr lang="en-US" dirty="0"/>
              <a:t>, many species commonly called Drums or Croakers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44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Chorusing is a daily event during spawning season (mid-May – Aug)</a:t>
            </a:r>
          </a:p>
          <a:p>
            <a:r>
              <a:rPr lang="en-US" dirty="0"/>
              <a:t>One week of data shown on LTSA to the right, daily drum chorus evident in the 200-400 Hz band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Non-native in the Hudson River, thought to have entered via NYS canal system in the 80’s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Extent of colonization not well characterized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Wanted to look at drum presence across our sites, which span ~100 mi (river mile 25 – 125)</a:t>
            </a:r>
          </a:p>
          <a:p>
            <a:endParaRPr lang="en-US" sz="1800" dirty="0">
              <a:effectLst/>
              <a:latin typeface="Calibri" panose="020F0502020204030204" pitchFamily="34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Rodney Rountree &amp; Francis </a:t>
            </a:r>
            <a:r>
              <a:rPr lang="en-US" dirty="0" err="1"/>
              <a:t>Juanes</a:t>
            </a:r>
            <a:r>
              <a:rPr lang="en-US" dirty="0"/>
              <a:t> observed that freshwater drum are likely the “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dominant biological contributors to the underwater soundscape throughout their range, with few other organisms producing sounds of similar magnitude of the drum chorus”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1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LTSAs from each river channel site for 6/15-6/21 period</a:t>
            </a:r>
          </a:p>
          <a:p>
            <a:r>
              <a:rPr lang="en-US" dirty="0"/>
              <a:t>Very different noise conditions across sites</a:t>
            </a:r>
          </a:p>
          <a:p>
            <a:r>
              <a:rPr lang="en-US" dirty="0"/>
              <a:t>Drum really dominate at Hyde Park (</a:t>
            </a:r>
            <a:r>
              <a:rPr lang="en-US" dirty="0" err="1"/>
              <a:t>Atl</a:t>
            </a:r>
            <a:r>
              <a:rPr lang="en-US" dirty="0"/>
              <a:t> </a:t>
            </a:r>
            <a:r>
              <a:rPr lang="en-US" dirty="0" err="1"/>
              <a:t>Stur</a:t>
            </a:r>
            <a:r>
              <a:rPr lang="en-US" dirty="0"/>
              <a:t> spawning site)</a:t>
            </a:r>
          </a:p>
          <a:p>
            <a:r>
              <a:rPr lang="en-US" dirty="0"/>
              <a:t>Surprisingly, still chorusing as far south as Piermont, which is typically below the salt front</a:t>
            </a:r>
          </a:p>
          <a:p>
            <a:r>
              <a:rPr lang="en-US" dirty="0"/>
              <a:t>Low levels of acoustic activity at Iona, not hearing them at all at Stockport</a:t>
            </a:r>
          </a:p>
          <a:p>
            <a:r>
              <a:rPr lang="en-US" dirty="0"/>
              <a:t>Next steps are to look at relationship between drum chorusing and environmental factors (e.g. salinity, depth, water temp, substrate)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03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un-</a:t>
            </a:r>
            <a:r>
              <a:rPr lang="en-US" dirty="0" err="1"/>
              <a:t>ID’d</a:t>
            </a:r>
            <a:r>
              <a:rPr lang="en-US" dirty="0"/>
              <a:t> weird </a:t>
            </a:r>
            <a:r>
              <a:rPr lang="en-US" dirty="0" err="1"/>
              <a:t>plinky</a:t>
            </a:r>
            <a:r>
              <a:rPr lang="en-US" dirty="0"/>
              <a:t> sounds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67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un-</a:t>
            </a:r>
            <a:r>
              <a:rPr lang="en-US" dirty="0" err="1"/>
              <a:t>ID’d</a:t>
            </a:r>
            <a:r>
              <a:rPr lang="en-US" dirty="0"/>
              <a:t> weird </a:t>
            </a:r>
            <a:r>
              <a:rPr lang="en-US" dirty="0" err="1"/>
              <a:t>plinky</a:t>
            </a:r>
            <a:r>
              <a:rPr lang="en-US" dirty="0"/>
              <a:t> sounds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6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un-</a:t>
            </a:r>
            <a:r>
              <a:rPr lang="en-US" dirty="0" err="1"/>
              <a:t>ID’d</a:t>
            </a:r>
            <a:r>
              <a:rPr lang="en-US" dirty="0"/>
              <a:t> weird </a:t>
            </a:r>
            <a:r>
              <a:rPr lang="en-US" dirty="0" err="1"/>
              <a:t>plinky</a:t>
            </a:r>
            <a:r>
              <a:rPr lang="en-US" dirty="0"/>
              <a:t> sounds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45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Staples 2022 herring splash paper</a:t>
            </a:r>
          </a:p>
          <a:p>
            <a:r>
              <a:rPr lang="en-US" dirty="0"/>
              <a:t>Challenges of identifying new sounds</a:t>
            </a:r>
          </a:p>
          <a:p>
            <a:r>
              <a:rPr lang="en-US" dirty="0"/>
              <a:t>Current work w GoPro footage in Black Creek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6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bioacoustics?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5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3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85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Sensitivity highly variable across frequencies and </a:t>
            </a:r>
            <a:r>
              <a:rPr lang="en-US" dirty="0" err="1"/>
              <a:t>Hydromoths</a:t>
            </a:r>
            <a:r>
              <a:rPr lang="en-US" dirty="0"/>
              <a:t>, but water chestnut device not noticeably lower sensitivity across the board than the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98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some pilot data from 2020-2022</a:t>
            </a:r>
          </a:p>
          <a:p>
            <a:r>
              <a:rPr lang="en-US" dirty="0"/>
              <a:t>Broadscale monitoring across region began April 2023</a:t>
            </a:r>
          </a:p>
          <a:p>
            <a:r>
              <a:rPr lang="en-US" dirty="0"/>
              <a:t>Last year and this year, recorded at NERRS component sites (plus Hyde Park </a:t>
            </a:r>
            <a:r>
              <a:rPr lang="en-US" dirty="0" err="1"/>
              <a:t>Atl</a:t>
            </a:r>
            <a:r>
              <a:rPr lang="en-US" dirty="0"/>
              <a:t> </a:t>
            </a:r>
            <a:r>
              <a:rPr lang="en-US" dirty="0" err="1"/>
              <a:t>Stur</a:t>
            </a:r>
            <a:r>
              <a:rPr lang="en-US" dirty="0"/>
              <a:t> spawning site) from April-Oct</a:t>
            </a:r>
          </a:p>
          <a:p>
            <a:r>
              <a:rPr lang="en-US" dirty="0"/>
              <a:t>Additional recording locations for each WRI project</a:t>
            </a:r>
          </a:p>
          <a:p>
            <a:r>
              <a:rPr lang="en-US" dirty="0"/>
              <a:t>Start w WRI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not include last leg of data collection this year</a:t>
            </a:r>
          </a:p>
          <a:p>
            <a:r>
              <a:rPr lang="en-US" dirty="0"/>
              <a:t>Start with a WRI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01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Estuarine habitats are dynamic, substantial fluctuations in temperature, salinity, vegetation, flow speed &amp; direction on seasonal &amp; tidal cycles</a:t>
            </a:r>
          </a:p>
          <a:p>
            <a:r>
              <a:rPr lang="en-US" dirty="0"/>
              <a:t>Exemplified by invasive water chestnut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72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that the chestnut changes physical &amp; chemical habitat, wondered how this affects the soundscape?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76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Long-term spectral average – spectrogram for long durations of data</a:t>
            </a:r>
          </a:p>
          <a:p>
            <a:r>
              <a:rPr lang="en-US" dirty="0"/>
              <a:t>Shown here are two weeks</a:t>
            </a:r>
          </a:p>
          <a:p>
            <a:r>
              <a:rPr lang="en-US" dirty="0"/>
              <a:t>Time on the x, frequency on the y, acoustic power given by color</a:t>
            </a:r>
          </a:p>
          <a:p>
            <a:r>
              <a:rPr lang="en-US" dirty="0"/>
              <a:t>Overall, much lower sound levels within chestnut bed, as compared to SAV beds</a:t>
            </a:r>
          </a:p>
          <a:p>
            <a:r>
              <a:rPr lang="en-US" dirty="0"/>
              <a:t>Data from all devices except the Chestnut one looked like the upper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8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also view this more simply as broadband power levels at each site versus time</a:t>
            </a:r>
          </a:p>
          <a:p>
            <a:r>
              <a:rPr lang="en-US" dirty="0"/>
              <a:t>dB is log scale, </a:t>
            </a:r>
          </a:p>
          <a:p>
            <a:r>
              <a:rPr lang="en-US" dirty="0"/>
              <a:t>Could be attributed to a few different things:</a:t>
            </a:r>
          </a:p>
          <a:p>
            <a:r>
              <a:rPr lang="en-US" dirty="0"/>
              <a:t>Physical dampening of sound propagation</a:t>
            </a:r>
          </a:p>
          <a:p>
            <a:r>
              <a:rPr lang="en-US" dirty="0"/>
              <a:t>	Tangled mess of roots and leaves throughout water column</a:t>
            </a:r>
          </a:p>
          <a:p>
            <a:r>
              <a:rPr lang="en-US" dirty="0"/>
              <a:t>Low O2 environment hostile towards native river species, diminished community within chestnut bed</a:t>
            </a:r>
          </a:p>
          <a:p>
            <a:endParaRPr lang="en-US" dirty="0"/>
          </a:p>
          <a:p>
            <a:r>
              <a:rPr lang="en-US" dirty="0"/>
              <a:t>Impacts:</a:t>
            </a:r>
          </a:p>
          <a:p>
            <a:r>
              <a:rPr lang="en-US" dirty="0"/>
              <a:t>If due to sound propagation conditions – could reduce acoustic communication space, essential ambient cues used to identify optimal habitat</a:t>
            </a:r>
          </a:p>
          <a:p>
            <a:r>
              <a:rPr lang="en-US" dirty="0"/>
              <a:t>Poor sound propagation could also provide acoustic refugia from acoustics-based predation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42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Priority species: </a:t>
            </a:r>
            <a:r>
              <a:rPr lang="en-US" dirty="0" err="1"/>
              <a:t>Atl</a:t>
            </a:r>
            <a:r>
              <a:rPr lang="en-US" dirty="0"/>
              <a:t> </a:t>
            </a:r>
            <a:r>
              <a:rPr lang="en-US" dirty="0" err="1"/>
              <a:t>Stur</a:t>
            </a:r>
            <a:endParaRPr lang="en-US" dirty="0"/>
          </a:p>
          <a:p>
            <a:r>
              <a:rPr lang="en-US" dirty="0"/>
              <a:t>4 of 5 DPS listed as endangered</a:t>
            </a:r>
          </a:p>
          <a:p>
            <a:r>
              <a:rPr lang="en-US" dirty="0"/>
              <a:t>Many data gaps due to difficulty of observing this highly mobile species, strict regulations on sampling due to protected status</a:t>
            </a:r>
          </a:p>
          <a:p>
            <a:r>
              <a:rPr lang="en-US" dirty="0"/>
              <a:t>Good candidate for bioacoustics monitoring, based on reports of sound production in closely-related species (mostly lake sturgeon, also pallid &amp; shovelnose, maybe 5 Russian species)</a:t>
            </a:r>
          </a:p>
          <a:p>
            <a:r>
              <a:rPr lang="en-US" dirty="0"/>
              <a:t>Spawning sounds reported for lake sturgeon, provided starting point</a:t>
            </a:r>
          </a:p>
          <a:p>
            <a:r>
              <a:rPr lang="en-US" dirty="0"/>
              <a:t>Spectrum, grayscale spectrogram, waveform, color spectrogram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9E8A0-FB1C-4A6F-86A6-504D14E12C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1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4E7F-46CA-B996-41F8-264EAF4F9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AC257-25CE-91FC-D76C-8088C0BF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C2715-FEDA-0A91-43A7-549BEA61B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05B0-8464-48D2-A8E0-252444D1CC46}" type="datetime1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AE73F-5792-1003-6644-ACB10457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B537B-5DBD-6DC8-1FD2-D741BF5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87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69E79-56B9-49C3-B203-534092C5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831E6-B4A9-CBBE-8658-E2342C794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CB79C-DDA1-AC90-E05E-D2E7A9A0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E79F-91CD-41A5-8B3F-4A6B32BDDF0D}" type="datetime1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567EC-2262-4A0E-51B4-8C42892E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D9F5F-9FF6-889F-C421-0C923C52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6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CC047-5159-4E10-8C80-8AAFAD9B1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81A19-453E-76D1-8E2B-DE14B9CAB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0F2F4-61DB-AD69-8D62-FE083CFD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129F-5336-46CE-826B-6008A17063A7}" type="datetime1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1A5E6-3B06-04DE-166A-ED8C79B9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30641-BC32-D6A5-8991-9DEE69D4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3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08306-C691-B647-2654-5BFFF8C82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9A1F1-F346-184A-5189-35580321C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6462B-622D-EB69-3255-F73246967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8998-967B-40FB-B8BE-55419B56BADA}" type="datetime1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ACC3D-8782-EF0F-58DE-2C62E400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7ABD4-99A7-7A0C-AD5D-112583EB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4C1DC-813A-2CCE-F55E-335E4930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FCAF-2FBE-646F-829F-1E35E1310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88300-0B8F-1750-52CB-6F682A61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66D8-DF92-4A14-A08F-A21D85149C40}" type="datetime1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9A011-6EAC-BA99-C93D-B824D6416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64E7C-3C2B-A036-046C-1E0B083FF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2BF1C-884B-46DE-34F5-974BE389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88251-7ACE-7018-2C3B-E4DE7B41E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72AB1-E774-F5F8-E2E6-170BB9F5A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B531F-E866-0B79-E321-4DED8855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DE77-9934-4146-A2DD-EF53A6C13952}" type="datetime1">
              <a:rPr lang="en-US" smtClean="0"/>
              <a:t>12/21/24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58230-77C4-B009-F73E-AFFD8078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4F7C7-20EA-AB22-11A1-7E57D038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9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FF5E-F32C-74EB-86EA-2A0AD2384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7F143-A923-F6E6-9A8B-FDFDAC824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86EBD-7FA2-821E-FBE1-178E18A23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4BABA7-5DEB-07FE-AB5E-A43E8796F7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670600-7FCF-117C-AF37-D116CBD56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E41F2-F1F1-086C-B073-C93688AA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7628-499F-4781-805E-10558766D3BC}" type="datetime1">
              <a:rPr lang="en-US" smtClean="0"/>
              <a:t>12/21/24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1D38E5-248F-67BA-CD2C-FA74EB6E3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33CF0-D483-BD80-A698-1909EA78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7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C547-AF77-9DEC-7E64-746579763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088D0-0A6C-1AA7-BE14-44B290136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9E31-5E6E-44C5-ABB0-64016A218ECB}" type="datetime1">
              <a:rPr lang="en-US" smtClean="0"/>
              <a:t>12/21/24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75790-ECBE-A805-90A8-E536928B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FFFAE-A600-DF9B-7615-3C4B64871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CD4127-2557-16F5-1B72-73AD2EA2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3FE6-6025-4C32-8473-BB720976F4D1}" type="datetime1">
              <a:rPr lang="en-US" smtClean="0"/>
              <a:t>12/21/24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7722EB-D1CB-CF05-5639-83FA93B7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72AC5-AB27-5CB6-7E2D-3FC1B374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59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723BD-AEF5-B24B-3F33-CA95C088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6B633-F23B-6717-1360-6276F69C8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557BD-05FC-649B-D1EE-F82E9E0F3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49B7A-348E-30D3-2DF9-41BDA36C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A2C97-4FA6-4797-87BE-5BB41A385F09}" type="datetime1">
              <a:rPr lang="en-US" smtClean="0"/>
              <a:t>12/21/24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C1113-A3BA-2DE3-67E2-ECBE812E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C54F1-F1A8-275E-5CB2-439DD75D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3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52C3-10ED-956D-E82F-05BECF3E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7DF5B-6DD9-9235-EE0C-51C4FEBF53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3EC3F-6A79-79A7-85B8-D2CD2CA1D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599B0-EA8B-F3B5-C6D6-449CBC832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6451-ADD3-4163-9C9B-CFA806D48CFB}" type="datetime1">
              <a:rPr lang="en-US" smtClean="0"/>
              <a:t>12/21/24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46279-58DB-7D0A-251B-4C3B7DC7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0AA95-97A5-52F8-4F7F-E6A1572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0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1E186-1491-C0F7-1004-240842BC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320B1-6E16-F9BD-3759-AC46DDF67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41E31-DCD0-F05D-2754-0E9CB8F5F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41CE17-4DE7-4E26-93AC-EA49BEA606EE}" type="datetime1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3AA4B-AE00-ED40-A52C-12C35B793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43340-6BD1-9B19-5E3B-4C098ACC4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E297A5-3E71-441C-B13F-8F03E8CD5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0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wav"/><Relationship Id="rId7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audio" Target="../media/media3.wav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9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29.jpeg"/><Relationship Id="rId4" Type="http://schemas.openxmlformats.org/officeDocument/2006/relationships/image" Target="../media/image7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6.wdp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1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11.wdp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ody of water with land in the distance&#10;&#10;Description automatically generated with low confidence">
            <a:extLst>
              <a:ext uri="{FF2B5EF4-FFF2-40B4-BE49-F238E27FC236}">
                <a16:creationId xmlns:a16="http://schemas.microsoft.com/office/drawing/2014/main" id="{4FC4F81C-3409-D810-5331-53B5BA839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-107" r="124" b="24789"/>
          <a:stretch/>
        </p:blipFill>
        <p:spPr>
          <a:xfrm rot="-60000">
            <a:off x="-107012" y="-153603"/>
            <a:ext cx="12436612" cy="71272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6B9CA8-ED82-EA46-E0EC-F86679BBA185}"/>
              </a:ext>
            </a:extLst>
          </p:cNvPr>
          <p:cNvSpPr/>
          <p:nvPr/>
        </p:nvSpPr>
        <p:spPr>
          <a:xfrm>
            <a:off x="0" y="-1"/>
            <a:ext cx="12192000" cy="909323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166D1-3FBD-437B-E8B7-37D29D52518B}"/>
              </a:ext>
            </a:extLst>
          </p:cNvPr>
          <p:cNvSpPr txBox="1"/>
          <p:nvPr/>
        </p:nvSpPr>
        <p:spPr>
          <a:xfrm>
            <a:off x="1318109" y="1585971"/>
            <a:ext cx="9419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Sounding the Hudson: Applications of Bioacoustics for Ecosystem Monitoring in the Hudson River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471A3F-42A9-B60E-0F03-C77F1DDD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8" y="5812805"/>
            <a:ext cx="934244" cy="93424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ECLogo.jpg">
            <a:extLst>
              <a:ext uri="{FF2B5EF4-FFF2-40B4-BE49-F238E27FC236}">
                <a16:creationId xmlns:a16="http://schemas.microsoft.com/office/drawing/2014/main" id="{DDA4D5D3-50FB-66B0-D59B-18BA0BDC13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52" y="5789970"/>
            <a:ext cx="958861" cy="979914"/>
          </a:xfrm>
          <a:prstGeom prst="ellipse">
            <a:avLst/>
          </a:prstGeom>
        </p:spPr>
      </p:pic>
      <p:pic>
        <p:nvPicPr>
          <p:cNvPr id="5" name="Picture 4" descr="Calendar&#10;&#10;Description automatically generated with low confidence">
            <a:extLst>
              <a:ext uri="{FF2B5EF4-FFF2-40B4-BE49-F238E27FC236}">
                <a16:creationId xmlns:a16="http://schemas.microsoft.com/office/drawing/2014/main" id="{5788B08E-EFE5-CED2-C0A6-569AE546F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473" y="5789970"/>
            <a:ext cx="1124184" cy="97991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8A7AAA2-027C-8B50-1C8A-C8EA635D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18" y="5880579"/>
            <a:ext cx="1806447" cy="79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DB738-C7D3-B20E-6D54-5837C2253AE7}"/>
              </a:ext>
            </a:extLst>
          </p:cNvPr>
          <p:cNvSpPr txBox="1"/>
          <p:nvPr/>
        </p:nvSpPr>
        <p:spPr>
          <a:xfrm>
            <a:off x="2763546" y="2793927"/>
            <a:ext cx="6495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Rebecca E. Cohen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Patrick Baker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Christopher Bowser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3,4,5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Matthew Breece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Alexander S. Flecker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Dewayne Fox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Amanda Higgs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4,5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Maija Niemistö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3,4,5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Richard Pendleton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4,5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Suresh A. Sethi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Shannon White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Aaron N. Rice</a:t>
            </a:r>
            <a:r>
              <a:rPr lang="en-US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8A5F8-3A42-8290-2555-1A0A55C9B98F}"/>
              </a:ext>
            </a:extLst>
          </p:cNvPr>
          <p:cNvSpPr txBox="1"/>
          <p:nvPr/>
        </p:nvSpPr>
        <p:spPr>
          <a:xfrm>
            <a:off x="6011242" y="4766638"/>
            <a:ext cx="61807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K. Lisa Yang Center for Conservation Bioacoustics, Cornell Lab of Ornithology, Cornell University</a:t>
            </a:r>
          </a:p>
          <a:p>
            <a:pPr algn="r"/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United States Military Academy</a:t>
            </a:r>
          </a:p>
          <a:p>
            <a:pPr algn="r"/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Hudson River National Estuarine Research Reserve</a:t>
            </a:r>
          </a:p>
          <a:p>
            <a:pPr algn="r"/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New York State Department of Environmental Conservation</a:t>
            </a:r>
          </a:p>
          <a:p>
            <a:pPr algn="r"/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Cornell Water Resources Institute</a:t>
            </a:r>
          </a:p>
          <a:p>
            <a:pPr algn="r"/>
            <a:r>
              <a:rPr 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Marine Science Department, St. Mary’s College of Maryland</a:t>
            </a:r>
          </a:p>
          <a:p>
            <a:pPr algn="r"/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Ecology &amp; Evolutionary Biology, Cornell University</a:t>
            </a:r>
          </a:p>
          <a:p>
            <a:pPr algn="r"/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Department of Agriculture &amp; Natural Resources, Delaware State University</a:t>
            </a:r>
          </a:p>
          <a:p>
            <a:pPr algn="r"/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Earth &amp; Environmental Sciences, CUNY Brooklyn College</a:t>
            </a:r>
          </a:p>
          <a:p>
            <a:pPr algn="r"/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United States Geological Survey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9967E5-81B8-3118-54A2-3589E25AE7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2" y="169019"/>
            <a:ext cx="4989360" cy="61719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74C4902-F97D-A247-F3AE-E7733030E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9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BDBB762-71F3-26E4-CE4E-235EDE273D64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C6DE295-92CE-C729-A280-A8C56E81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10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21C756-40FB-88A6-ACE0-70D2ADF20A2B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01ECBC-8609-E0D4-A8EA-A3A30D913C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EEB8C22C-2342-F4EF-E0F1-40DFE39B07ED}"/>
              </a:ext>
            </a:extLst>
          </p:cNvPr>
          <p:cNvSpPr txBox="1"/>
          <p:nvPr/>
        </p:nvSpPr>
        <p:spPr>
          <a:xfrm>
            <a:off x="352425" y="682346"/>
            <a:ext cx="2365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Atlantic Sturgeon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4DDCC05-68B9-B444-3853-5711301CD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" t="10296"/>
          <a:stretch/>
        </p:blipFill>
        <p:spPr>
          <a:xfrm>
            <a:off x="609600" y="1577042"/>
            <a:ext cx="3903686" cy="12275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6DAA657C-DB05-3297-4D74-BC422DF45131}"/>
              </a:ext>
            </a:extLst>
          </p:cNvPr>
          <p:cNvSpPr txBox="1"/>
          <p:nvPr/>
        </p:nvSpPr>
        <p:spPr>
          <a:xfrm>
            <a:off x="1512974" y="2760630"/>
            <a:ext cx="31342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Fig. 2, Higgs &amp; Beach (2021)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71CA319-0823-8CF5-1C9E-3DF9C9829EC6}"/>
              </a:ext>
            </a:extLst>
          </p:cNvPr>
          <p:cNvSpPr txBox="1"/>
          <p:nvPr/>
        </p:nvSpPr>
        <p:spPr>
          <a:xfrm>
            <a:off x="2367519" y="6152419"/>
            <a:ext cx="2121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shared by D. Higgs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499F7C-C0C5-12ED-7088-BF276F5A6880}"/>
              </a:ext>
            </a:extLst>
          </p:cNvPr>
          <p:cNvGrpSpPr/>
          <p:nvPr/>
        </p:nvGrpSpPr>
        <p:grpSpPr>
          <a:xfrm>
            <a:off x="641213" y="3132731"/>
            <a:ext cx="3740492" cy="3067544"/>
            <a:chOff x="7337588" y="3171483"/>
            <a:chExt cx="3759745" cy="3451995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70B819E-6DDD-916A-07B1-57F05F112D14}"/>
                </a:ext>
              </a:extLst>
            </p:cNvPr>
            <p:cNvSpPr/>
            <p:nvPr/>
          </p:nvSpPr>
          <p:spPr>
            <a:xfrm>
              <a:off x="7376615" y="3171483"/>
              <a:ext cx="3708780" cy="345199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5BFD28D8-9826-FE22-F082-C55770F4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9288" y="3268906"/>
              <a:ext cx="3329627" cy="30836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730460FD-CEAD-8506-24C3-9024B31B09F9}"/>
                </a:ext>
              </a:extLst>
            </p:cNvPr>
            <p:cNvGrpSpPr/>
            <p:nvPr/>
          </p:nvGrpSpPr>
          <p:grpSpPr>
            <a:xfrm>
              <a:off x="7337588" y="3206317"/>
              <a:ext cx="674797" cy="3174011"/>
              <a:chOff x="7337588" y="3206317"/>
              <a:chExt cx="674797" cy="3174011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0B7E78A-6DD3-EA08-9057-6007E8C101B4}"/>
                  </a:ext>
                </a:extLst>
              </p:cNvPr>
              <p:cNvSpPr/>
              <p:nvPr/>
            </p:nvSpPr>
            <p:spPr>
              <a:xfrm>
                <a:off x="7646158" y="3207224"/>
                <a:ext cx="255805" cy="31731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40609C3-5344-DE9C-27DC-0F87157DC352}"/>
                  </a:ext>
                </a:extLst>
              </p:cNvPr>
              <p:cNvSpPr txBox="1"/>
              <p:nvPr/>
            </p:nvSpPr>
            <p:spPr>
              <a:xfrm rot="16200000">
                <a:off x="6975077" y="3663030"/>
                <a:ext cx="1175905" cy="26247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Amplitude (</a:t>
                </a:r>
                <a:r>
                  <a:rPr lang="en-US" sz="1000" dirty="0" err="1"/>
                  <a:t>kU</a:t>
                </a:r>
                <a:r>
                  <a:rPr lang="en-US" sz="1000" dirty="0"/>
                  <a:t>)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94CB1D2C-266B-0483-A3BC-AE75C9BD3C5C}"/>
                  </a:ext>
                </a:extLst>
              </p:cNvPr>
              <p:cNvSpPr txBox="1"/>
              <p:nvPr/>
            </p:nvSpPr>
            <p:spPr>
              <a:xfrm rot="16200000">
                <a:off x="6962900" y="5112176"/>
                <a:ext cx="1175905" cy="42652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Frequency (kHz)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49AA1A48-740C-8547-41D9-3405CC8D1C06}"/>
                  </a:ext>
                </a:extLst>
              </p:cNvPr>
              <p:cNvSpPr txBox="1"/>
              <p:nvPr/>
            </p:nvSpPr>
            <p:spPr>
              <a:xfrm>
                <a:off x="7760806" y="3693919"/>
                <a:ext cx="134232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0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BFCC0F1D-B338-510E-28F5-191A49F09C75}"/>
                  </a:ext>
                </a:extLst>
              </p:cNvPr>
              <p:cNvSpPr txBox="1"/>
              <p:nvPr/>
            </p:nvSpPr>
            <p:spPr>
              <a:xfrm>
                <a:off x="7643458" y="3934526"/>
                <a:ext cx="368927" cy="45025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-10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DD6B71E0-8A43-D4BA-CF3B-CDCD0A1D81F5}"/>
                  </a:ext>
                </a:extLst>
              </p:cNvPr>
              <p:cNvSpPr txBox="1"/>
              <p:nvPr/>
            </p:nvSpPr>
            <p:spPr>
              <a:xfrm>
                <a:off x="7634221" y="4167439"/>
                <a:ext cx="368927" cy="45025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-20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F1E3FAE5-52D4-2FEC-68C3-3B9B37138F22}"/>
                  </a:ext>
                </a:extLst>
              </p:cNvPr>
              <p:cNvSpPr txBox="1"/>
              <p:nvPr/>
            </p:nvSpPr>
            <p:spPr>
              <a:xfrm>
                <a:off x="7634221" y="3461004"/>
                <a:ext cx="368927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10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B5E1F7C6-39F2-8AA9-B489-8B309597B312}"/>
                  </a:ext>
                </a:extLst>
              </p:cNvPr>
              <p:cNvSpPr txBox="1"/>
              <p:nvPr/>
            </p:nvSpPr>
            <p:spPr>
              <a:xfrm>
                <a:off x="7630540" y="3228090"/>
                <a:ext cx="368927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20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353072C5-DF94-9923-5599-D6A1C249BA7A}"/>
                  </a:ext>
                </a:extLst>
              </p:cNvPr>
              <p:cNvSpPr txBox="1"/>
              <p:nvPr/>
            </p:nvSpPr>
            <p:spPr>
              <a:xfrm>
                <a:off x="7584743" y="5698611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0.5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848CDE89-0CD5-DBCE-DF7F-AE5146B9A961}"/>
                  </a:ext>
                </a:extLst>
              </p:cNvPr>
              <p:cNvSpPr txBox="1"/>
              <p:nvPr/>
            </p:nvSpPr>
            <p:spPr>
              <a:xfrm>
                <a:off x="7584743" y="5323549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4056D29-322C-0355-7ABC-45A6D38C6DB0}"/>
                  </a:ext>
                </a:extLst>
              </p:cNvPr>
              <p:cNvSpPr txBox="1"/>
              <p:nvPr/>
            </p:nvSpPr>
            <p:spPr>
              <a:xfrm>
                <a:off x="7584743" y="4948487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1.5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E65C6BE0-428B-7A11-20E3-0AD53E4DDB6B}"/>
                  </a:ext>
                </a:extLst>
              </p:cNvPr>
              <p:cNvSpPr txBox="1"/>
              <p:nvPr/>
            </p:nvSpPr>
            <p:spPr>
              <a:xfrm>
                <a:off x="7584743" y="4573425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2</a:t>
                </a:r>
              </a:p>
            </p:txBody>
          </p:sp>
        </p:grp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CD780DE8-A899-4229-B642-31D9BD4DD2DA}"/>
                </a:ext>
              </a:extLst>
            </p:cNvPr>
            <p:cNvSpPr/>
            <p:nvPr/>
          </p:nvSpPr>
          <p:spPr>
            <a:xfrm>
              <a:off x="7901963" y="4382223"/>
              <a:ext cx="3124582" cy="1602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83FDC484-9C66-C282-C666-21D268671B74}"/>
                </a:ext>
              </a:extLst>
            </p:cNvPr>
            <p:cNvGrpSpPr/>
            <p:nvPr/>
          </p:nvGrpSpPr>
          <p:grpSpPr>
            <a:xfrm>
              <a:off x="7617383" y="6148755"/>
              <a:ext cx="3479950" cy="277080"/>
              <a:chOff x="7617383" y="6148755"/>
              <a:chExt cx="3479950" cy="27708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A3DC526F-0AF0-1666-47CE-402BE0256E70}"/>
                  </a:ext>
                </a:extLst>
              </p:cNvPr>
              <p:cNvSpPr/>
              <p:nvPr/>
            </p:nvSpPr>
            <p:spPr>
              <a:xfrm>
                <a:off x="7906116" y="6230730"/>
                <a:ext cx="3124582" cy="1602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9BD8565F-E073-8EFC-51A6-75E93D032EDB}"/>
                  </a:ext>
                </a:extLst>
              </p:cNvPr>
              <p:cNvGrpSpPr/>
              <p:nvPr/>
            </p:nvGrpSpPr>
            <p:grpSpPr>
              <a:xfrm>
                <a:off x="7617383" y="6148755"/>
                <a:ext cx="3479950" cy="277080"/>
                <a:chOff x="7617383" y="6148755"/>
                <a:chExt cx="3479950" cy="277080"/>
              </a:xfrm>
            </p:grpSpPr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9A859EDD-BAE3-A98F-96EA-6FA0669F0901}"/>
                    </a:ext>
                  </a:extLst>
                </p:cNvPr>
                <p:cNvSpPr txBox="1"/>
                <p:nvPr/>
              </p:nvSpPr>
              <p:spPr>
                <a:xfrm>
                  <a:off x="7617383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00:30</a:t>
                  </a: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1E1B8995-86DF-B465-874C-83C0C4AC6BF2}"/>
                    </a:ext>
                  </a:extLst>
                </p:cNvPr>
                <p:cNvSpPr txBox="1"/>
                <p:nvPr/>
              </p:nvSpPr>
              <p:spPr>
                <a:xfrm>
                  <a:off x="8345081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01:00</a:t>
                  </a:r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4BC1FA97-2117-19D1-27C7-D37B2E0CE5F3}"/>
                    </a:ext>
                  </a:extLst>
                </p:cNvPr>
                <p:cNvSpPr txBox="1"/>
                <p:nvPr/>
              </p:nvSpPr>
              <p:spPr>
                <a:xfrm>
                  <a:off x="9072779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01:30</a:t>
                  </a: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BB322F7B-EEA8-2887-8246-DBECA05B9E48}"/>
                    </a:ext>
                  </a:extLst>
                </p:cNvPr>
                <p:cNvSpPr txBox="1"/>
                <p:nvPr/>
              </p:nvSpPr>
              <p:spPr>
                <a:xfrm>
                  <a:off x="9800477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02:00</a:t>
                  </a:r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5084D65E-7B84-2AD9-CC82-E63EE4C5CC29}"/>
                    </a:ext>
                  </a:extLst>
                </p:cNvPr>
                <p:cNvSpPr txBox="1"/>
                <p:nvPr/>
              </p:nvSpPr>
              <p:spPr>
                <a:xfrm>
                  <a:off x="10528173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02:30</a:t>
                  </a:r>
                </a:p>
              </p:txBody>
            </p:sp>
          </p:grp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8AC00928-1FB7-1EAC-F9AB-4C04B4E32D2C}"/>
                </a:ext>
              </a:extLst>
            </p:cNvPr>
            <p:cNvSpPr txBox="1"/>
            <p:nvPr/>
          </p:nvSpPr>
          <p:spPr>
            <a:xfrm>
              <a:off x="8822638" y="6330318"/>
              <a:ext cx="1175905" cy="2770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Time (</a:t>
              </a:r>
              <a:r>
                <a:rPr lang="en-US" sz="1000" dirty="0" err="1"/>
                <a:t>mm:ss</a:t>
              </a:r>
              <a:r>
                <a:rPr lang="en-US" sz="1000" dirty="0"/>
                <a:t>)</a:t>
              </a:r>
            </a:p>
          </p:txBody>
        </p:sp>
      </p:grp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1AAC665-E090-B625-8105-DFABD904F822}"/>
              </a:ext>
            </a:extLst>
          </p:cNvPr>
          <p:cNvSpPr/>
          <p:nvPr/>
        </p:nvSpPr>
        <p:spPr>
          <a:xfrm>
            <a:off x="533400" y="1162050"/>
            <a:ext cx="4095345" cy="5267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98162E8-CC4D-37BF-A4B8-D9CF6365A6A8}"/>
              </a:ext>
            </a:extLst>
          </p:cNvPr>
          <p:cNvSpPr txBox="1"/>
          <p:nvPr/>
        </p:nvSpPr>
        <p:spPr>
          <a:xfrm>
            <a:off x="575372" y="1197150"/>
            <a:ext cx="379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Related Work – Lake Sturgeon Thunder </a:t>
            </a:r>
          </a:p>
        </p:txBody>
      </p:sp>
      <p:pic>
        <p:nvPicPr>
          <p:cNvPr id="3" name="Picture 2" descr="Premium Vector | Sturgeon icon Outline colorful icon of sturgeon fish on  white Vector illustration">
            <a:extLst>
              <a:ext uri="{FF2B5EF4-FFF2-40B4-BE49-F238E27FC236}">
                <a16:creationId xmlns:a16="http://schemas.microsoft.com/office/drawing/2014/main" id="{F9499050-B6E6-3A53-18B8-BBD44251E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617" b="59585" l="8946" r="90575">
                        <a14:foregroundMark x1="9265" y1="39776" x2="9265" y2="39776"/>
                        <a14:foregroundMark x1="68850" y1="59585" x2="68850" y2="59585"/>
                        <a14:foregroundMark x1="90575" y1="50160" x2="90575" y2="50160"/>
                        <a14:foregroundMark x1="87061" y1="52556" x2="87061" y2="52556"/>
                        <a14:foregroundMark x1="85783" y1="53514" x2="85783" y2="53514"/>
                        <a14:foregroundMark x1="86422" y1="54633" x2="86422" y2="54633"/>
                        <a14:backgroundMark x1="85942" y1="53355" x2="85942" y2="53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3" t="38449" r="8148" b="39074"/>
          <a:stretch/>
        </p:blipFill>
        <p:spPr bwMode="auto">
          <a:xfrm>
            <a:off x="10157377" y="501157"/>
            <a:ext cx="1895030" cy="5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75ED6-2CEE-3EFD-A98E-17BCEB5D3A63}"/>
              </a:ext>
            </a:extLst>
          </p:cNvPr>
          <p:cNvSpPr txBox="1"/>
          <p:nvPr/>
        </p:nvSpPr>
        <p:spPr>
          <a:xfrm>
            <a:off x="10359328" y="932704"/>
            <a:ext cx="173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Acipenser oxyrinchus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923697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BDBB762-71F3-26E4-CE4E-235EDE273D64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C6DE295-92CE-C729-A280-A8C56E81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11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21C756-40FB-88A6-ACE0-70D2ADF20A2B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01ECBC-8609-E0D4-A8EA-A3A30D913C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EEB8C22C-2342-F4EF-E0F1-40DFE39B07ED}"/>
              </a:ext>
            </a:extLst>
          </p:cNvPr>
          <p:cNvSpPr txBox="1"/>
          <p:nvPr/>
        </p:nvSpPr>
        <p:spPr>
          <a:xfrm>
            <a:off x="352425" y="682346"/>
            <a:ext cx="2365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Atlantic Sturgeon</a:t>
            </a:r>
          </a:p>
        </p:txBody>
      </p:sp>
      <p:pic>
        <p:nvPicPr>
          <p:cNvPr id="3" name="Picture 2" descr="Premium Vector | Sturgeon icon Outline colorful icon of sturgeon fish on  white Vector illustration">
            <a:extLst>
              <a:ext uri="{FF2B5EF4-FFF2-40B4-BE49-F238E27FC236}">
                <a16:creationId xmlns:a16="http://schemas.microsoft.com/office/drawing/2014/main" id="{F9499050-B6E6-3A53-18B8-BBD44251E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17" b="59585" l="8946" r="90575">
                        <a14:foregroundMark x1="9265" y1="39776" x2="9265" y2="39776"/>
                        <a14:foregroundMark x1="68850" y1="59585" x2="68850" y2="59585"/>
                        <a14:foregroundMark x1="90575" y1="50160" x2="90575" y2="50160"/>
                        <a14:foregroundMark x1="87061" y1="52556" x2="87061" y2="52556"/>
                        <a14:foregroundMark x1="85783" y1="53514" x2="85783" y2="53514"/>
                        <a14:foregroundMark x1="86422" y1="54633" x2="86422" y2="54633"/>
                        <a14:backgroundMark x1="85942" y1="53355" x2="85942" y2="53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3" t="38449" r="8148" b="39074"/>
          <a:stretch/>
        </p:blipFill>
        <p:spPr bwMode="auto">
          <a:xfrm>
            <a:off x="10157377" y="501157"/>
            <a:ext cx="1895030" cy="5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75ED6-2CEE-3EFD-A98E-17BCEB5D3A63}"/>
              </a:ext>
            </a:extLst>
          </p:cNvPr>
          <p:cNvSpPr txBox="1"/>
          <p:nvPr/>
        </p:nvSpPr>
        <p:spPr>
          <a:xfrm>
            <a:off x="10359328" y="932704"/>
            <a:ext cx="173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Acipenser oxyrinchus</a:t>
            </a:r>
          </a:p>
        </p:txBody>
      </p:sp>
      <p:pic>
        <p:nvPicPr>
          <p:cNvPr id="2" name="Picture 1" descr="A map with a red marker and a blue square&#10;&#10;Description automatically generated with medium confidence">
            <a:extLst>
              <a:ext uri="{FF2B5EF4-FFF2-40B4-BE49-F238E27FC236}">
                <a16:creationId xmlns:a16="http://schemas.microsoft.com/office/drawing/2014/main" id="{D7A86505-5FB3-2C2B-B087-86B9CEE1C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51" y="1162050"/>
            <a:ext cx="3646752" cy="51943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DF50F-EA45-C3C5-E04B-CBAA12CFE363}"/>
              </a:ext>
            </a:extLst>
          </p:cNvPr>
          <p:cNvSpPr txBox="1"/>
          <p:nvPr/>
        </p:nvSpPr>
        <p:spPr>
          <a:xfrm>
            <a:off x="9677089" y="4442729"/>
            <a:ext cx="1627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Recorder</a:t>
            </a:r>
          </a:p>
          <a:p>
            <a:pPr algn="ctr"/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E2584-179E-4848-F53C-7992A10158F8}"/>
              </a:ext>
            </a:extLst>
          </p:cNvPr>
          <p:cNvSpPr txBox="1"/>
          <p:nvPr/>
        </p:nvSpPr>
        <p:spPr>
          <a:xfrm>
            <a:off x="9772616" y="3616414"/>
            <a:ext cx="2323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Atlantic Sturgeon Spawning Aggregation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C562CC-0497-4A0B-4AA6-7B8BCB7C9DA6}"/>
              </a:ext>
            </a:extLst>
          </p:cNvPr>
          <p:cNvCxnSpPr>
            <a:cxnSpLocks/>
          </p:cNvCxnSpPr>
          <p:nvPr/>
        </p:nvCxnSpPr>
        <p:spPr>
          <a:xfrm flipH="1" flipV="1">
            <a:off x="8330518" y="4740093"/>
            <a:ext cx="1739605" cy="9892"/>
          </a:xfrm>
          <a:prstGeom prst="straightConnector1">
            <a:avLst/>
          </a:prstGeom>
          <a:ln w="38100">
            <a:solidFill>
              <a:srgbClr val="2BA8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52B57C-C266-8642-DD33-182098650079}"/>
              </a:ext>
            </a:extLst>
          </p:cNvPr>
          <p:cNvCxnSpPr>
            <a:cxnSpLocks/>
          </p:cNvCxnSpPr>
          <p:nvPr/>
        </p:nvCxnSpPr>
        <p:spPr>
          <a:xfrm flipH="1">
            <a:off x="8390021" y="4010849"/>
            <a:ext cx="1515839" cy="156088"/>
          </a:xfrm>
          <a:prstGeom prst="straightConnector1">
            <a:avLst/>
          </a:prstGeom>
          <a:ln w="38100">
            <a:solidFill>
              <a:srgbClr val="2BA8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6C9878FB-34A6-DE2B-01B5-93E4354EDACE}"/>
              </a:ext>
            </a:extLst>
          </p:cNvPr>
          <p:cNvSpPr/>
          <p:nvPr/>
        </p:nvSpPr>
        <p:spPr>
          <a:xfrm>
            <a:off x="8105613" y="4648698"/>
            <a:ext cx="182791" cy="1827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1E567F-391B-1DEB-7B3D-D881CCF7F2B8}"/>
              </a:ext>
            </a:extLst>
          </p:cNvPr>
          <p:cNvCxnSpPr>
            <a:cxnSpLocks/>
          </p:cNvCxnSpPr>
          <p:nvPr/>
        </p:nvCxnSpPr>
        <p:spPr>
          <a:xfrm flipV="1">
            <a:off x="7509477" y="3219304"/>
            <a:ext cx="267119" cy="502920"/>
          </a:xfrm>
          <a:prstGeom prst="line">
            <a:avLst/>
          </a:prstGeom>
          <a:ln w="28575">
            <a:solidFill>
              <a:srgbClr val="2BA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CEC274-CAAF-A96C-A07B-C08B661F7214}"/>
              </a:ext>
            </a:extLst>
          </p:cNvPr>
          <p:cNvCxnSpPr>
            <a:cxnSpLocks/>
          </p:cNvCxnSpPr>
          <p:nvPr/>
        </p:nvCxnSpPr>
        <p:spPr>
          <a:xfrm>
            <a:off x="7509477" y="4226095"/>
            <a:ext cx="267119" cy="1065246"/>
          </a:xfrm>
          <a:prstGeom prst="line">
            <a:avLst/>
          </a:prstGeom>
          <a:ln w="28575">
            <a:solidFill>
              <a:srgbClr val="2BA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DF9DFB3-03A2-61E4-A85F-3E7F2F0DF8E6}"/>
              </a:ext>
            </a:extLst>
          </p:cNvPr>
          <p:cNvSpPr/>
          <p:nvPr/>
        </p:nvSpPr>
        <p:spPr>
          <a:xfrm>
            <a:off x="7122120" y="3726818"/>
            <a:ext cx="387357" cy="502920"/>
          </a:xfrm>
          <a:prstGeom prst="rect">
            <a:avLst/>
          </a:prstGeom>
          <a:noFill/>
          <a:ln w="28575">
            <a:solidFill>
              <a:srgbClr val="2BA8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29D3EC3-7AA6-1896-3E62-9D2C6FEDF4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2" t="10296"/>
          <a:stretch/>
        </p:blipFill>
        <p:spPr>
          <a:xfrm>
            <a:off x="609600" y="1577042"/>
            <a:ext cx="3903686" cy="12275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7BB28C7-F5CE-F8C3-E67A-05FF5D6AEC17}"/>
              </a:ext>
            </a:extLst>
          </p:cNvPr>
          <p:cNvSpPr txBox="1"/>
          <p:nvPr/>
        </p:nvSpPr>
        <p:spPr>
          <a:xfrm>
            <a:off x="1497436" y="2760629"/>
            <a:ext cx="31498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Fig. 2, Higgs &amp; Beach (2021)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B5200D-F649-32CC-8659-48A95FC0E3FB}"/>
              </a:ext>
            </a:extLst>
          </p:cNvPr>
          <p:cNvSpPr txBox="1"/>
          <p:nvPr/>
        </p:nvSpPr>
        <p:spPr>
          <a:xfrm>
            <a:off x="2586789" y="6152418"/>
            <a:ext cx="1902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shared by D. Higgs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0EA2703-8F2F-25FF-414A-9FDFCB28C93D}"/>
              </a:ext>
            </a:extLst>
          </p:cNvPr>
          <p:cNvGrpSpPr/>
          <p:nvPr/>
        </p:nvGrpSpPr>
        <p:grpSpPr>
          <a:xfrm>
            <a:off x="641213" y="3132731"/>
            <a:ext cx="3740492" cy="3067544"/>
            <a:chOff x="7337588" y="3171483"/>
            <a:chExt cx="3759745" cy="345199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1B7CDFB-8D14-9378-F1A0-25DC42D32A22}"/>
                </a:ext>
              </a:extLst>
            </p:cNvPr>
            <p:cNvSpPr/>
            <p:nvPr/>
          </p:nvSpPr>
          <p:spPr>
            <a:xfrm>
              <a:off x="7376615" y="3171483"/>
              <a:ext cx="3708780" cy="345199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2D98F80-6B02-553E-B753-3DD615F84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9288" y="3268906"/>
              <a:ext cx="3329627" cy="30836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196A0DC-32CD-5753-96DF-D92269C82607}"/>
                </a:ext>
              </a:extLst>
            </p:cNvPr>
            <p:cNvGrpSpPr/>
            <p:nvPr/>
          </p:nvGrpSpPr>
          <p:grpSpPr>
            <a:xfrm>
              <a:off x="7337588" y="3206317"/>
              <a:ext cx="674797" cy="3174011"/>
              <a:chOff x="7337588" y="3206317"/>
              <a:chExt cx="674797" cy="3174011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B7F877C-9920-9C18-3E0E-5C7028D7DFB9}"/>
                  </a:ext>
                </a:extLst>
              </p:cNvPr>
              <p:cNvSpPr/>
              <p:nvPr/>
            </p:nvSpPr>
            <p:spPr>
              <a:xfrm>
                <a:off x="7646158" y="3207224"/>
                <a:ext cx="255805" cy="31731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1095F3A-2A12-F23A-EC32-08B96FDD7909}"/>
                  </a:ext>
                </a:extLst>
              </p:cNvPr>
              <p:cNvSpPr txBox="1"/>
              <p:nvPr/>
            </p:nvSpPr>
            <p:spPr>
              <a:xfrm rot="16200000">
                <a:off x="6975077" y="3663030"/>
                <a:ext cx="1175905" cy="26247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Amplitude (</a:t>
                </a:r>
                <a:r>
                  <a:rPr lang="en-US" sz="1000" dirty="0" err="1"/>
                  <a:t>kU</a:t>
                </a:r>
                <a:r>
                  <a:rPr lang="en-US" sz="1000" dirty="0"/>
                  <a:t>)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E218F21-D9A6-D144-2776-C0520901B234}"/>
                  </a:ext>
                </a:extLst>
              </p:cNvPr>
              <p:cNvSpPr txBox="1"/>
              <p:nvPr/>
            </p:nvSpPr>
            <p:spPr>
              <a:xfrm rot="16200000">
                <a:off x="6962900" y="5112176"/>
                <a:ext cx="1175905" cy="42652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Frequency (kHz)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1C5573A-6F80-6E02-8E88-C501FB4DE19F}"/>
                  </a:ext>
                </a:extLst>
              </p:cNvPr>
              <p:cNvSpPr txBox="1"/>
              <p:nvPr/>
            </p:nvSpPr>
            <p:spPr>
              <a:xfrm>
                <a:off x="7760806" y="3693919"/>
                <a:ext cx="134232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A112453-0CBA-FDAB-3B19-FFFA8162B0A3}"/>
                  </a:ext>
                </a:extLst>
              </p:cNvPr>
              <p:cNvSpPr txBox="1"/>
              <p:nvPr/>
            </p:nvSpPr>
            <p:spPr>
              <a:xfrm>
                <a:off x="7643458" y="3934526"/>
                <a:ext cx="368927" cy="45025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-10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F90DF1E-A835-8FAC-D165-09F420D90F6F}"/>
                  </a:ext>
                </a:extLst>
              </p:cNvPr>
              <p:cNvSpPr txBox="1"/>
              <p:nvPr/>
            </p:nvSpPr>
            <p:spPr>
              <a:xfrm>
                <a:off x="7634221" y="4167439"/>
                <a:ext cx="368927" cy="45025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-20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A03C0BD-466C-B3B9-F9A5-F6A46101872B}"/>
                  </a:ext>
                </a:extLst>
              </p:cNvPr>
              <p:cNvSpPr txBox="1"/>
              <p:nvPr/>
            </p:nvSpPr>
            <p:spPr>
              <a:xfrm>
                <a:off x="7634221" y="3461004"/>
                <a:ext cx="368927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10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39A65D4-6B5E-22B6-91EE-A93CD52EFA2A}"/>
                  </a:ext>
                </a:extLst>
              </p:cNvPr>
              <p:cNvSpPr txBox="1"/>
              <p:nvPr/>
            </p:nvSpPr>
            <p:spPr>
              <a:xfrm>
                <a:off x="7630540" y="3228090"/>
                <a:ext cx="368927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20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817C7A8-8560-B3C2-1703-EC7E7B6DF26D}"/>
                  </a:ext>
                </a:extLst>
              </p:cNvPr>
              <p:cNvSpPr txBox="1"/>
              <p:nvPr/>
            </p:nvSpPr>
            <p:spPr>
              <a:xfrm>
                <a:off x="7584743" y="5698611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0.5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C9DBDC4-0289-FE89-81B0-DF29961F6F9D}"/>
                  </a:ext>
                </a:extLst>
              </p:cNvPr>
              <p:cNvSpPr txBox="1"/>
              <p:nvPr/>
            </p:nvSpPr>
            <p:spPr>
              <a:xfrm>
                <a:off x="7584743" y="5323549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1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C1280BD-D2BA-DF22-9834-99C3F6DC32A4}"/>
                  </a:ext>
                </a:extLst>
              </p:cNvPr>
              <p:cNvSpPr txBox="1"/>
              <p:nvPr/>
            </p:nvSpPr>
            <p:spPr>
              <a:xfrm>
                <a:off x="7584743" y="4948487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1.5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2AA5B60-F600-80A5-D621-8D0FBA05AA5F}"/>
                  </a:ext>
                </a:extLst>
              </p:cNvPr>
              <p:cNvSpPr txBox="1"/>
              <p:nvPr/>
            </p:nvSpPr>
            <p:spPr>
              <a:xfrm>
                <a:off x="7584743" y="4573425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2</a:t>
                </a:r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402E883-D0A7-1721-A9C0-5F26B969E073}"/>
                </a:ext>
              </a:extLst>
            </p:cNvPr>
            <p:cNvSpPr/>
            <p:nvPr/>
          </p:nvSpPr>
          <p:spPr>
            <a:xfrm>
              <a:off x="7901963" y="4382223"/>
              <a:ext cx="3124582" cy="1602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E41F5A0-F46C-BAFC-A1E7-FBEF2B68BA05}"/>
                </a:ext>
              </a:extLst>
            </p:cNvPr>
            <p:cNvGrpSpPr/>
            <p:nvPr/>
          </p:nvGrpSpPr>
          <p:grpSpPr>
            <a:xfrm>
              <a:off x="7617383" y="6148755"/>
              <a:ext cx="3479950" cy="277080"/>
              <a:chOff x="7617383" y="6148755"/>
              <a:chExt cx="3479950" cy="27708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47D3F84-9E0A-B6D8-CA5F-E2B0630921FC}"/>
                  </a:ext>
                </a:extLst>
              </p:cNvPr>
              <p:cNvSpPr/>
              <p:nvPr/>
            </p:nvSpPr>
            <p:spPr>
              <a:xfrm>
                <a:off x="7906116" y="6230730"/>
                <a:ext cx="3124582" cy="1602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BECB8CEA-79E6-8E5D-3654-62977ED80BD0}"/>
                  </a:ext>
                </a:extLst>
              </p:cNvPr>
              <p:cNvGrpSpPr/>
              <p:nvPr/>
            </p:nvGrpSpPr>
            <p:grpSpPr>
              <a:xfrm>
                <a:off x="7617383" y="6148755"/>
                <a:ext cx="3479950" cy="277080"/>
                <a:chOff x="7617383" y="6148755"/>
                <a:chExt cx="3479950" cy="277080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F726877-56C8-FBD2-CC52-D32B7AFCA9FD}"/>
                    </a:ext>
                  </a:extLst>
                </p:cNvPr>
                <p:cNvSpPr txBox="1"/>
                <p:nvPr/>
              </p:nvSpPr>
              <p:spPr>
                <a:xfrm>
                  <a:off x="7617383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00:30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5559413D-E30B-23D1-0A1F-B35E09D1657B}"/>
                    </a:ext>
                  </a:extLst>
                </p:cNvPr>
                <p:cNvSpPr txBox="1"/>
                <p:nvPr/>
              </p:nvSpPr>
              <p:spPr>
                <a:xfrm>
                  <a:off x="8345081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01:00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2070255-ED29-723C-2A4C-D946BF0F9DEB}"/>
                    </a:ext>
                  </a:extLst>
                </p:cNvPr>
                <p:cNvSpPr txBox="1"/>
                <p:nvPr/>
              </p:nvSpPr>
              <p:spPr>
                <a:xfrm>
                  <a:off x="9072779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01:30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C5E2FC6B-2B14-6DB0-5DF9-1CA64754CCAC}"/>
                    </a:ext>
                  </a:extLst>
                </p:cNvPr>
                <p:cNvSpPr txBox="1"/>
                <p:nvPr/>
              </p:nvSpPr>
              <p:spPr>
                <a:xfrm>
                  <a:off x="9800477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02:00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99A50241-3A1F-CE44-512A-4466C1FED70E}"/>
                    </a:ext>
                  </a:extLst>
                </p:cNvPr>
                <p:cNvSpPr txBox="1"/>
                <p:nvPr/>
              </p:nvSpPr>
              <p:spPr>
                <a:xfrm>
                  <a:off x="10528173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02:30</a:t>
                  </a:r>
                </a:p>
              </p:txBody>
            </p:sp>
          </p:grp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BE5C78D-E314-AD6B-4A3E-A13C0A8147B6}"/>
                </a:ext>
              </a:extLst>
            </p:cNvPr>
            <p:cNvSpPr txBox="1"/>
            <p:nvPr/>
          </p:nvSpPr>
          <p:spPr>
            <a:xfrm>
              <a:off x="8822638" y="6330318"/>
              <a:ext cx="1175905" cy="2770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Time (</a:t>
              </a:r>
              <a:r>
                <a:rPr lang="en-US" sz="1000" dirty="0" err="1"/>
                <a:t>mm:ss</a:t>
              </a:r>
              <a:r>
                <a:rPr lang="en-US" sz="1000" dirty="0"/>
                <a:t>)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5282C82-2613-0F34-7C60-EE404722E602}"/>
              </a:ext>
            </a:extLst>
          </p:cNvPr>
          <p:cNvSpPr/>
          <p:nvPr/>
        </p:nvSpPr>
        <p:spPr>
          <a:xfrm>
            <a:off x="533400" y="1162050"/>
            <a:ext cx="4095345" cy="5267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0284949-71D9-987C-172F-0DDD994F31A6}"/>
              </a:ext>
            </a:extLst>
          </p:cNvPr>
          <p:cNvSpPr txBox="1"/>
          <p:nvPr/>
        </p:nvSpPr>
        <p:spPr>
          <a:xfrm>
            <a:off x="575372" y="1197150"/>
            <a:ext cx="379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Related Work – Lake Sturgeon Thunder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375516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C94525B-DF5A-0F04-E7AF-D951F1D7C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12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18C94B-8ED4-857D-EA91-64CE3E7C3798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58951A-E5BF-BC5D-60EA-59F1C87635F2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A0D09E-C935-29DE-5A01-837C4BDB9A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pic>
        <p:nvPicPr>
          <p:cNvPr id="17" name="Picture 2" descr="Premium Vector | Sturgeon icon Outline colorful icon of sturgeon fish on  white Vector illustration">
            <a:extLst>
              <a:ext uri="{FF2B5EF4-FFF2-40B4-BE49-F238E27FC236}">
                <a16:creationId xmlns:a16="http://schemas.microsoft.com/office/drawing/2014/main" id="{E48B69AB-00CA-21FB-66E7-D2563A1B1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617" b="59585" l="8946" r="90575">
                        <a14:foregroundMark x1="9265" y1="39776" x2="9265" y2="39776"/>
                        <a14:foregroundMark x1="68850" y1="59585" x2="68850" y2="59585"/>
                        <a14:foregroundMark x1="90575" y1="50160" x2="90575" y2="50160"/>
                        <a14:foregroundMark x1="87061" y1="52556" x2="87061" y2="52556"/>
                        <a14:foregroundMark x1="85783" y1="53514" x2="85783" y2="53514"/>
                        <a14:foregroundMark x1="86422" y1="54633" x2="86422" y2="54633"/>
                        <a14:backgroundMark x1="85942" y1="53355" x2="85942" y2="53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3" t="38449" r="8148" b="39074"/>
          <a:stretch/>
        </p:blipFill>
        <p:spPr bwMode="auto">
          <a:xfrm>
            <a:off x="10157377" y="501157"/>
            <a:ext cx="1895030" cy="5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6276A1-820F-4206-39EF-FA758972BFA8}"/>
              </a:ext>
            </a:extLst>
          </p:cNvPr>
          <p:cNvSpPr txBox="1"/>
          <p:nvPr/>
        </p:nvSpPr>
        <p:spPr>
          <a:xfrm>
            <a:off x="352425" y="682346"/>
            <a:ext cx="2365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Atlantic Sturgeon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58AD31-E1D3-2AD0-D56B-21AFF4482714}"/>
              </a:ext>
            </a:extLst>
          </p:cNvPr>
          <p:cNvGrpSpPr/>
          <p:nvPr/>
        </p:nvGrpSpPr>
        <p:grpSpPr>
          <a:xfrm>
            <a:off x="4943475" y="1216200"/>
            <a:ext cx="6746339" cy="5005140"/>
            <a:chOff x="4943475" y="1197150"/>
            <a:chExt cx="6746339" cy="500514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94AA0E6-CCCC-FAE4-179E-B846CEB0AC32}"/>
                </a:ext>
              </a:extLst>
            </p:cNvPr>
            <p:cNvGrpSpPr/>
            <p:nvPr/>
          </p:nvGrpSpPr>
          <p:grpSpPr>
            <a:xfrm>
              <a:off x="5066722" y="1577042"/>
              <a:ext cx="6623092" cy="2688144"/>
              <a:chOff x="2477549" y="1920209"/>
              <a:chExt cx="7132954" cy="3250081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2427A84-8A55-0B99-5A35-4D23BB176C52}"/>
                  </a:ext>
                </a:extLst>
              </p:cNvPr>
              <p:cNvSpPr/>
              <p:nvPr/>
            </p:nvSpPr>
            <p:spPr>
              <a:xfrm>
                <a:off x="2477549" y="1920209"/>
                <a:ext cx="7132954" cy="32496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2" name="Picture 61" descr="A blue and yellow gradient with white dots&#10;&#10;Description automatically generated with medium confidence">
                <a:extLst>
                  <a:ext uri="{FF2B5EF4-FFF2-40B4-BE49-F238E27FC236}">
                    <a16:creationId xmlns:a16="http://schemas.microsoft.com/office/drawing/2014/main" id="{50C669D2-6B61-1B41-8B8C-C2668FD45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273" y="2132615"/>
                <a:ext cx="6773453" cy="2750231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F0D37A81-8BB0-B849-2A46-343E30154671}"/>
                  </a:ext>
                </a:extLst>
              </p:cNvPr>
              <p:cNvGrpSpPr/>
              <p:nvPr/>
            </p:nvGrpSpPr>
            <p:grpSpPr>
              <a:xfrm>
                <a:off x="2965392" y="4681576"/>
                <a:ext cx="6645111" cy="298028"/>
                <a:chOff x="2965392" y="4681576"/>
                <a:chExt cx="6645111" cy="298028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9E744CC8-EACF-E475-2E63-1B4CFD766646}"/>
                    </a:ext>
                  </a:extLst>
                </p:cNvPr>
                <p:cNvSpPr/>
                <p:nvPr/>
              </p:nvSpPr>
              <p:spPr>
                <a:xfrm rot="5400000">
                  <a:off x="6082985" y="1606206"/>
                  <a:ext cx="255805" cy="649099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105A2F71-6BE1-F628-1076-0363EF50C5F2}"/>
                    </a:ext>
                  </a:extLst>
                </p:cNvPr>
                <p:cNvSpPr txBox="1"/>
                <p:nvPr/>
              </p:nvSpPr>
              <p:spPr>
                <a:xfrm>
                  <a:off x="3579104" y="4681576"/>
                  <a:ext cx="755813" cy="29769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27:32:00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7B601B8-5528-FC8F-B957-0C648DE5082D}"/>
                    </a:ext>
                  </a:extLst>
                </p:cNvPr>
                <p:cNvSpPr txBox="1"/>
                <p:nvPr/>
              </p:nvSpPr>
              <p:spPr>
                <a:xfrm>
                  <a:off x="4588834" y="4681576"/>
                  <a:ext cx="831691" cy="29769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27:32:10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1BC0F00-D882-826A-F7C0-A0EAB084F772}"/>
                    </a:ext>
                  </a:extLst>
                </p:cNvPr>
                <p:cNvSpPr txBox="1"/>
                <p:nvPr/>
              </p:nvSpPr>
              <p:spPr>
                <a:xfrm>
                  <a:off x="5671115" y="4681576"/>
                  <a:ext cx="761653" cy="29769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27:32:20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085E53CD-2998-EB12-665E-6F18843A0073}"/>
                    </a:ext>
                  </a:extLst>
                </p:cNvPr>
                <p:cNvSpPr txBox="1"/>
                <p:nvPr/>
              </p:nvSpPr>
              <p:spPr>
                <a:xfrm>
                  <a:off x="6695350" y="4681576"/>
                  <a:ext cx="761653" cy="29769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27:32:30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EE5356DC-8968-6908-680C-0B593CDA1377}"/>
                    </a:ext>
                  </a:extLst>
                </p:cNvPr>
                <p:cNvSpPr txBox="1"/>
                <p:nvPr/>
              </p:nvSpPr>
              <p:spPr>
                <a:xfrm>
                  <a:off x="7783246" y="4681576"/>
                  <a:ext cx="750506" cy="29769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27:32:40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C2C0548-32F8-1B94-CEA5-E39C541C0BEE}"/>
                    </a:ext>
                  </a:extLst>
                </p:cNvPr>
                <p:cNvSpPr txBox="1"/>
                <p:nvPr/>
              </p:nvSpPr>
              <p:spPr>
                <a:xfrm>
                  <a:off x="8859997" y="4681576"/>
                  <a:ext cx="750506" cy="18038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900" dirty="0"/>
                    <a:t>27:32:50</a:t>
                  </a: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A2A51A03-0808-B9CE-512D-BD2C299492ED}"/>
                  </a:ext>
                </a:extLst>
              </p:cNvPr>
              <p:cNvGrpSpPr/>
              <p:nvPr/>
            </p:nvGrpSpPr>
            <p:grpSpPr>
              <a:xfrm>
                <a:off x="2525473" y="2096408"/>
                <a:ext cx="541229" cy="2694423"/>
                <a:chOff x="2525473" y="2096408"/>
                <a:chExt cx="541229" cy="2694423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D2DBB693-C54B-A345-782F-A3110C11403E}"/>
                    </a:ext>
                  </a:extLst>
                </p:cNvPr>
                <p:cNvSpPr/>
                <p:nvPr/>
              </p:nvSpPr>
              <p:spPr>
                <a:xfrm>
                  <a:off x="2751151" y="2096408"/>
                  <a:ext cx="255805" cy="269442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99703F6-9C05-264C-0445-48096629AC46}"/>
                    </a:ext>
                  </a:extLst>
                </p:cNvPr>
                <p:cNvSpPr txBox="1"/>
                <p:nvPr/>
              </p:nvSpPr>
              <p:spPr>
                <a:xfrm rot="16200000">
                  <a:off x="1874454" y="3065839"/>
                  <a:ext cx="1567214" cy="265176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Frequency (kHz)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D29E30A7-1ABD-B365-1973-FCF25AEC927B}"/>
                    </a:ext>
                  </a:extLst>
                </p:cNvPr>
                <p:cNvSpPr txBox="1"/>
                <p:nvPr/>
              </p:nvSpPr>
              <p:spPr>
                <a:xfrm>
                  <a:off x="2651976" y="3972573"/>
                  <a:ext cx="414724" cy="29769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0.5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3D9CD6D-0B8B-F1D3-A850-6FA57CCFF382}"/>
                    </a:ext>
                  </a:extLst>
                </p:cNvPr>
                <p:cNvSpPr txBox="1"/>
                <p:nvPr/>
              </p:nvSpPr>
              <p:spPr>
                <a:xfrm>
                  <a:off x="2651978" y="3366023"/>
                  <a:ext cx="414724" cy="29769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D0D1A82-89D7-01A8-7421-E855AF8885C9}"/>
                    </a:ext>
                  </a:extLst>
                </p:cNvPr>
                <p:cNvSpPr txBox="1"/>
                <p:nvPr/>
              </p:nvSpPr>
              <p:spPr>
                <a:xfrm>
                  <a:off x="2651978" y="2759468"/>
                  <a:ext cx="414724" cy="29769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1.5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4F24461-3BEA-8C0A-B4FE-0D1F0183B804}"/>
                    </a:ext>
                  </a:extLst>
                </p:cNvPr>
                <p:cNvSpPr txBox="1"/>
                <p:nvPr/>
              </p:nvSpPr>
              <p:spPr>
                <a:xfrm>
                  <a:off x="2651978" y="2152916"/>
                  <a:ext cx="414724" cy="29769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2</a:t>
                  </a: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A57B0F0-C230-1635-A7BA-896F225FE2B8}"/>
                  </a:ext>
                </a:extLst>
              </p:cNvPr>
              <p:cNvSpPr txBox="1"/>
              <p:nvPr/>
            </p:nvSpPr>
            <p:spPr>
              <a:xfrm>
                <a:off x="5574645" y="4872598"/>
                <a:ext cx="1517032" cy="29769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Time (</a:t>
                </a:r>
                <a:r>
                  <a:rPr lang="en-US" sz="1000" dirty="0" err="1"/>
                  <a:t>hh:mm:ss</a:t>
                </a:r>
                <a:r>
                  <a:rPr lang="en-US" sz="1000" dirty="0"/>
                  <a:t>)</a:t>
                </a:r>
              </a:p>
            </p:txBody>
          </p:sp>
        </p:grpSp>
        <p:pic>
          <p:nvPicPr>
            <p:cNvPr id="9" name="Picture 8" descr="A graph of a sound wave&#10;&#10;Description automatically generated">
              <a:extLst>
                <a:ext uri="{FF2B5EF4-FFF2-40B4-BE49-F238E27FC236}">
                  <a16:creationId xmlns:a16="http://schemas.microsoft.com/office/drawing/2014/main" id="{7AA67E72-7905-E34C-E8A9-F07EADE05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6" r="6407" b="1"/>
            <a:stretch/>
          </p:blipFill>
          <p:spPr>
            <a:xfrm>
              <a:off x="8411140" y="4269752"/>
              <a:ext cx="3165321" cy="193253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1" name="Picture 10" descr="A blue sound wave graph&#10;&#10;Description automatically generated">
              <a:extLst>
                <a:ext uri="{FF2B5EF4-FFF2-40B4-BE49-F238E27FC236}">
                  <a16:creationId xmlns:a16="http://schemas.microsoft.com/office/drawing/2014/main" id="{388269E1-1E02-581D-9773-48D34233C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7" r="5288"/>
            <a:stretch/>
          </p:blipFill>
          <p:spPr>
            <a:xfrm>
              <a:off x="5286473" y="4269752"/>
              <a:ext cx="3110380" cy="192395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95F4F1-A1BF-4FD4-50B6-5F68FC4D7FAE}"/>
                </a:ext>
              </a:extLst>
            </p:cNvPr>
            <p:cNvSpPr txBox="1"/>
            <p:nvPr/>
          </p:nvSpPr>
          <p:spPr>
            <a:xfrm>
              <a:off x="4943475" y="1197150"/>
              <a:ext cx="47619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New Findings – Atlantic Sturgeon Thunder? 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DBC0A5D-1004-D851-1A32-03FF9E21AB0E}"/>
                </a:ext>
              </a:extLst>
            </p:cNvPr>
            <p:cNvGrpSpPr/>
            <p:nvPr/>
          </p:nvGrpSpPr>
          <p:grpSpPr>
            <a:xfrm>
              <a:off x="6920064" y="4459241"/>
              <a:ext cx="1236669" cy="204132"/>
              <a:chOff x="6953250" y="4474416"/>
              <a:chExt cx="1236669" cy="204132"/>
            </a:xfrm>
          </p:grpSpPr>
          <p:pic>
            <p:nvPicPr>
              <p:cNvPr id="25" name="Picture 24" descr="A graph of a sound wave&#10;&#10;Description automatically generated">
                <a:extLst>
                  <a:ext uri="{FF2B5EF4-FFF2-40B4-BE49-F238E27FC236}">
                    <a16:creationId xmlns:a16="http://schemas.microsoft.com/office/drawing/2014/main" id="{5DCF6691-C073-181C-C44B-8C01E55908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71" t="11962" r="24237" b="81190"/>
              <a:stretch/>
            </p:blipFill>
            <p:spPr>
              <a:xfrm>
                <a:off x="7027093" y="4524469"/>
                <a:ext cx="1125941" cy="136329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17B50-A58E-FAB8-117C-D806DE37A1AB}"/>
                  </a:ext>
                </a:extLst>
              </p:cNvPr>
              <p:cNvSpPr/>
              <p:nvPr/>
            </p:nvSpPr>
            <p:spPr>
              <a:xfrm>
                <a:off x="6953250" y="4474416"/>
                <a:ext cx="1236669" cy="204132"/>
              </a:xfrm>
              <a:prstGeom prst="rect">
                <a:avLst/>
              </a:prstGeom>
              <a:noFill/>
              <a:ln w="508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F04C924-EB10-39B6-D523-8DFE9CB0505A}"/>
              </a:ext>
            </a:extLst>
          </p:cNvPr>
          <p:cNvSpPr/>
          <p:nvPr/>
        </p:nvSpPr>
        <p:spPr>
          <a:xfrm>
            <a:off x="6505575" y="3670576"/>
            <a:ext cx="314326" cy="2249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FCB5E-3FE5-A035-DDFB-5BA4E11236F4}"/>
              </a:ext>
            </a:extLst>
          </p:cNvPr>
          <p:cNvSpPr/>
          <p:nvPr/>
        </p:nvSpPr>
        <p:spPr>
          <a:xfrm>
            <a:off x="7361170" y="3670576"/>
            <a:ext cx="256578" cy="2249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FBB984-4339-8E83-9359-E4A38424568E}"/>
              </a:ext>
            </a:extLst>
          </p:cNvPr>
          <p:cNvSpPr/>
          <p:nvPr/>
        </p:nvSpPr>
        <p:spPr>
          <a:xfrm>
            <a:off x="8009828" y="3670576"/>
            <a:ext cx="314326" cy="2249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A91AB2-A225-DFC1-F30D-D6A7F0B020D0}"/>
              </a:ext>
            </a:extLst>
          </p:cNvPr>
          <p:cNvSpPr/>
          <p:nvPr/>
        </p:nvSpPr>
        <p:spPr>
          <a:xfrm>
            <a:off x="8861829" y="3670576"/>
            <a:ext cx="314326" cy="2249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3ACF5B-C1F8-FA45-7810-87D258CD6655}"/>
              </a:ext>
            </a:extLst>
          </p:cNvPr>
          <p:cNvSpPr/>
          <p:nvPr/>
        </p:nvSpPr>
        <p:spPr>
          <a:xfrm>
            <a:off x="9961422" y="3670576"/>
            <a:ext cx="314326" cy="2249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AC4EF9-86F4-80CF-F6ED-6F926EE21462}"/>
              </a:ext>
            </a:extLst>
          </p:cNvPr>
          <p:cNvSpPr txBox="1"/>
          <p:nvPr/>
        </p:nvSpPr>
        <p:spPr>
          <a:xfrm>
            <a:off x="10359328" y="932704"/>
            <a:ext cx="173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Acipenser oxyrinchus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B96762-7ACC-E709-50E9-CEE8BDC2459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02" t="10296"/>
          <a:stretch/>
        </p:blipFill>
        <p:spPr>
          <a:xfrm>
            <a:off x="609600" y="1577042"/>
            <a:ext cx="3903686" cy="12275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69FD55F-2307-7A1A-3A5D-72E954390FDB}"/>
              </a:ext>
            </a:extLst>
          </p:cNvPr>
          <p:cNvSpPr txBox="1"/>
          <p:nvPr/>
        </p:nvSpPr>
        <p:spPr>
          <a:xfrm>
            <a:off x="1434045" y="2760629"/>
            <a:ext cx="3213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Fig. 2, Higgs &amp; Beach (2021)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3BB25-F5EA-BC3C-328A-E977E293C786}"/>
              </a:ext>
            </a:extLst>
          </p:cNvPr>
          <p:cNvSpPr txBox="1"/>
          <p:nvPr/>
        </p:nvSpPr>
        <p:spPr>
          <a:xfrm>
            <a:off x="2562727" y="6152418"/>
            <a:ext cx="19264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shared by D. Higgs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E32D60-E1AE-E617-EDD6-5876E860F317}"/>
              </a:ext>
            </a:extLst>
          </p:cNvPr>
          <p:cNvGrpSpPr/>
          <p:nvPr/>
        </p:nvGrpSpPr>
        <p:grpSpPr>
          <a:xfrm>
            <a:off x="641213" y="3132731"/>
            <a:ext cx="3740492" cy="3067544"/>
            <a:chOff x="7337588" y="3171483"/>
            <a:chExt cx="3759745" cy="3451995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F7D0F65-284E-ACB6-233F-70364D8DBC33}"/>
                </a:ext>
              </a:extLst>
            </p:cNvPr>
            <p:cNvSpPr/>
            <p:nvPr/>
          </p:nvSpPr>
          <p:spPr>
            <a:xfrm>
              <a:off x="7376615" y="3171483"/>
              <a:ext cx="3708780" cy="345199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ADF9FA6-550F-65AF-7985-FC28BAB59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9288" y="3268906"/>
              <a:ext cx="3329627" cy="30836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E528110-E4E4-2806-79C1-11B3B18024B1}"/>
                </a:ext>
              </a:extLst>
            </p:cNvPr>
            <p:cNvGrpSpPr/>
            <p:nvPr/>
          </p:nvGrpSpPr>
          <p:grpSpPr>
            <a:xfrm>
              <a:off x="7337588" y="3206317"/>
              <a:ext cx="674797" cy="3174011"/>
              <a:chOff x="7337588" y="3206317"/>
              <a:chExt cx="674797" cy="3174011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10AB08D-3098-BC1A-C18B-6B9FD51B4BAD}"/>
                  </a:ext>
                </a:extLst>
              </p:cNvPr>
              <p:cNvSpPr/>
              <p:nvPr/>
            </p:nvSpPr>
            <p:spPr>
              <a:xfrm>
                <a:off x="7646158" y="3207224"/>
                <a:ext cx="255805" cy="31731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9F67DDE-DD16-3FE3-3A44-7D1CFCBEFA2A}"/>
                  </a:ext>
                </a:extLst>
              </p:cNvPr>
              <p:cNvSpPr txBox="1"/>
              <p:nvPr/>
            </p:nvSpPr>
            <p:spPr>
              <a:xfrm rot="16200000">
                <a:off x="6975077" y="3663030"/>
                <a:ext cx="1175905" cy="26247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Amplitude (</a:t>
                </a:r>
                <a:r>
                  <a:rPr lang="en-US" sz="1000" dirty="0" err="1"/>
                  <a:t>kU</a:t>
                </a:r>
                <a:r>
                  <a:rPr lang="en-US" sz="1000" dirty="0"/>
                  <a:t>)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68FECC7-6226-75ED-B304-3C17294D84E3}"/>
                  </a:ext>
                </a:extLst>
              </p:cNvPr>
              <p:cNvSpPr txBox="1"/>
              <p:nvPr/>
            </p:nvSpPr>
            <p:spPr>
              <a:xfrm rot="16200000">
                <a:off x="6962900" y="5112176"/>
                <a:ext cx="1175905" cy="42652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Frequency (kHz)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6CB196E-AED5-92D5-B11F-7F9A3EA4AA07}"/>
                  </a:ext>
                </a:extLst>
              </p:cNvPr>
              <p:cNvSpPr txBox="1"/>
              <p:nvPr/>
            </p:nvSpPr>
            <p:spPr>
              <a:xfrm>
                <a:off x="7760806" y="3693919"/>
                <a:ext cx="134232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0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C088393-1A0E-3C6D-B2EC-535004701E85}"/>
                  </a:ext>
                </a:extLst>
              </p:cNvPr>
              <p:cNvSpPr txBox="1"/>
              <p:nvPr/>
            </p:nvSpPr>
            <p:spPr>
              <a:xfrm>
                <a:off x="7643458" y="3934526"/>
                <a:ext cx="368927" cy="45025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-10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07B27AB-A5CC-7D9C-AAF1-45978686D306}"/>
                  </a:ext>
                </a:extLst>
              </p:cNvPr>
              <p:cNvSpPr txBox="1"/>
              <p:nvPr/>
            </p:nvSpPr>
            <p:spPr>
              <a:xfrm>
                <a:off x="7634221" y="4167439"/>
                <a:ext cx="368927" cy="45025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-20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3AAFD40-D2BD-E77A-3FAA-AC29FB84DBBA}"/>
                  </a:ext>
                </a:extLst>
              </p:cNvPr>
              <p:cNvSpPr txBox="1"/>
              <p:nvPr/>
            </p:nvSpPr>
            <p:spPr>
              <a:xfrm>
                <a:off x="7634221" y="3461004"/>
                <a:ext cx="368927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10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1B6B2C25-C844-1973-AAC4-9D2CFE405CF6}"/>
                  </a:ext>
                </a:extLst>
              </p:cNvPr>
              <p:cNvSpPr txBox="1"/>
              <p:nvPr/>
            </p:nvSpPr>
            <p:spPr>
              <a:xfrm>
                <a:off x="7630540" y="3228090"/>
                <a:ext cx="368927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20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0F5E11D-8C6B-5EAB-5520-720D51A5E9ED}"/>
                  </a:ext>
                </a:extLst>
              </p:cNvPr>
              <p:cNvSpPr txBox="1"/>
              <p:nvPr/>
            </p:nvSpPr>
            <p:spPr>
              <a:xfrm>
                <a:off x="7584743" y="5698611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0.5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18F4F04E-02C7-2CD9-E095-9965037234BC}"/>
                  </a:ext>
                </a:extLst>
              </p:cNvPr>
              <p:cNvSpPr txBox="1"/>
              <p:nvPr/>
            </p:nvSpPr>
            <p:spPr>
              <a:xfrm>
                <a:off x="7584743" y="5323549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1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B662EBE-A2BA-C270-C412-5CDE4BEBD825}"/>
                  </a:ext>
                </a:extLst>
              </p:cNvPr>
              <p:cNvSpPr txBox="1"/>
              <p:nvPr/>
            </p:nvSpPr>
            <p:spPr>
              <a:xfrm>
                <a:off x="7584743" y="4948487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1.5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B03CE84-64E0-5E87-E992-562D0D022D62}"/>
                  </a:ext>
                </a:extLst>
              </p:cNvPr>
              <p:cNvSpPr txBox="1"/>
              <p:nvPr/>
            </p:nvSpPr>
            <p:spPr>
              <a:xfrm>
                <a:off x="7584743" y="4573425"/>
                <a:ext cx="414724" cy="27708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/>
                  <a:t>2</a:t>
                </a: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52F89AE-C507-0A81-767F-85BAACC6EC88}"/>
                </a:ext>
              </a:extLst>
            </p:cNvPr>
            <p:cNvSpPr/>
            <p:nvPr/>
          </p:nvSpPr>
          <p:spPr>
            <a:xfrm>
              <a:off x="7901963" y="4382223"/>
              <a:ext cx="3124582" cy="1602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54284E1-1CA7-B1C8-AE3A-4CC0281C462A}"/>
                </a:ext>
              </a:extLst>
            </p:cNvPr>
            <p:cNvGrpSpPr/>
            <p:nvPr/>
          </p:nvGrpSpPr>
          <p:grpSpPr>
            <a:xfrm>
              <a:off x="7617383" y="6148755"/>
              <a:ext cx="3479950" cy="277080"/>
              <a:chOff x="7617383" y="6148755"/>
              <a:chExt cx="3479950" cy="27708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89395F3-8AEA-136E-A4F9-22120E0C5E86}"/>
                  </a:ext>
                </a:extLst>
              </p:cNvPr>
              <p:cNvSpPr/>
              <p:nvPr/>
            </p:nvSpPr>
            <p:spPr>
              <a:xfrm>
                <a:off x="7906116" y="6230730"/>
                <a:ext cx="3124582" cy="1602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2461F37-2C7B-F267-B393-2A772D6C15BD}"/>
                  </a:ext>
                </a:extLst>
              </p:cNvPr>
              <p:cNvGrpSpPr/>
              <p:nvPr/>
            </p:nvGrpSpPr>
            <p:grpSpPr>
              <a:xfrm>
                <a:off x="7617383" y="6148755"/>
                <a:ext cx="3479950" cy="277080"/>
                <a:chOff x="7617383" y="6148755"/>
                <a:chExt cx="3479950" cy="277080"/>
              </a:xfrm>
            </p:grpSpPr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BE76BF86-B19C-147E-FBB3-96F05CC26E79}"/>
                    </a:ext>
                  </a:extLst>
                </p:cNvPr>
                <p:cNvSpPr txBox="1"/>
                <p:nvPr/>
              </p:nvSpPr>
              <p:spPr>
                <a:xfrm>
                  <a:off x="7617383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00:30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FC773E7-7C73-C4CF-C522-80F4A907336E}"/>
                    </a:ext>
                  </a:extLst>
                </p:cNvPr>
                <p:cNvSpPr txBox="1"/>
                <p:nvPr/>
              </p:nvSpPr>
              <p:spPr>
                <a:xfrm>
                  <a:off x="8345081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01:00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CACBA98-666E-061C-3797-E0B58F265B82}"/>
                    </a:ext>
                  </a:extLst>
                </p:cNvPr>
                <p:cNvSpPr txBox="1"/>
                <p:nvPr/>
              </p:nvSpPr>
              <p:spPr>
                <a:xfrm>
                  <a:off x="9072779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01:30</a:t>
                  </a: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D94CD85C-E1AF-D6D9-F68D-5BB04BD619A3}"/>
                    </a:ext>
                  </a:extLst>
                </p:cNvPr>
                <p:cNvSpPr txBox="1"/>
                <p:nvPr/>
              </p:nvSpPr>
              <p:spPr>
                <a:xfrm>
                  <a:off x="9800477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02:00</a:t>
                  </a: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BDA46B17-C9DC-7580-6EB6-B554152C4E5C}"/>
                    </a:ext>
                  </a:extLst>
                </p:cNvPr>
                <p:cNvSpPr txBox="1"/>
                <p:nvPr/>
              </p:nvSpPr>
              <p:spPr>
                <a:xfrm>
                  <a:off x="10528173" y="6148755"/>
                  <a:ext cx="569160" cy="27708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02:30</a:t>
                  </a:r>
                </a:p>
              </p:txBody>
            </p:sp>
          </p:grp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E7A81DA-C388-209E-2281-F3006849CFF0}"/>
                </a:ext>
              </a:extLst>
            </p:cNvPr>
            <p:cNvSpPr txBox="1"/>
            <p:nvPr/>
          </p:nvSpPr>
          <p:spPr>
            <a:xfrm>
              <a:off x="8822638" y="6330318"/>
              <a:ext cx="1175905" cy="2770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Time (</a:t>
              </a:r>
              <a:r>
                <a:rPr lang="en-US" sz="1000" dirty="0" err="1"/>
                <a:t>mm:ss</a:t>
              </a:r>
              <a:r>
                <a:rPr lang="en-US" sz="1000" dirty="0"/>
                <a:t>)</a:t>
              </a:r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BA0E72A-48E6-26CE-3BD0-425942CC21A3}"/>
              </a:ext>
            </a:extLst>
          </p:cNvPr>
          <p:cNvSpPr/>
          <p:nvPr/>
        </p:nvSpPr>
        <p:spPr>
          <a:xfrm>
            <a:off x="533400" y="1162050"/>
            <a:ext cx="4095345" cy="5267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7A8397A-D669-A6E0-8C7C-2CE08008D0C1}"/>
              </a:ext>
            </a:extLst>
          </p:cNvPr>
          <p:cNvSpPr txBox="1"/>
          <p:nvPr/>
        </p:nvSpPr>
        <p:spPr>
          <a:xfrm>
            <a:off x="575372" y="1197150"/>
            <a:ext cx="379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Related Work – Lake Sturgeon Thunder </a:t>
            </a:r>
          </a:p>
        </p:txBody>
      </p:sp>
      <p:pic>
        <p:nvPicPr>
          <p:cNvPr id="106" name="AS03_20210610_104716_AtlStur_plus40dB">
            <a:hlinkClick r:id="" action="ppaction://media"/>
            <a:extLst>
              <a:ext uri="{FF2B5EF4-FFF2-40B4-BE49-F238E27FC236}">
                <a16:creationId xmlns:a16="http://schemas.microsoft.com/office/drawing/2014/main" id="{246E64D9-E7C9-5998-1BB8-00660E608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21850" y="6053455"/>
            <a:ext cx="609600" cy="60960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39151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6AA745E-7A2F-A732-C20A-EE64A634026A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D3A96FC-5E01-8E63-5172-CA275510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13</a:t>
            </a:fld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DC0FA47-5D79-D6DC-4A81-1746390D7E22}"/>
              </a:ext>
            </a:extLst>
          </p:cNvPr>
          <p:cNvGrpSpPr/>
          <p:nvPr/>
        </p:nvGrpSpPr>
        <p:grpSpPr>
          <a:xfrm>
            <a:off x="529152" y="1822802"/>
            <a:ext cx="4072379" cy="4191102"/>
            <a:chOff x="698404" y="1551692"/>
            <a:chExt cx="4072379" cy="4191102"/>
          </a:xfrm>
        </p:grpSpPr>
        <p:pic>
          <p:nvPicPr>
            <p:cNvPr id="15" name="Picture 14" descr="A graph of blue squares&#10;&#10;Description automatically generated with medium confidence">
              <a:extLst>
                <a:ext uri="{FF2B5EF4-FFF2-40B4-BE49-F238E27FC236}">
                  <a16:creationId xmlns:a16="http://schemas.microsoft.com/office/drawing/2014/main" id="{8B0B4B0D-6CA5-4A5E-7AE6-C57402524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" t="-137" r="148" b="-2632"/>
            <a:stretch/>
          </p:blipFill>
          <p:spPr>
            <a:xfrm>
              <a:off x="698404" y="4500403"/>
              <a:ext cx="4072379" cy="124239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3C5310B-ED84-45C6-1CEC-1BA4DE2C9DEF}"/>
                </a:ext>
              </a:extLst>
            </p:cNvPr>
            <p:cNvGrpSpPr/>
            <p:nvPr/>
          </p:nvGrpSpPr>
          <p:grpSpPr>
            <a:xfrm>
              <a:off x="698404" y="1551692"/>
              <a:ext cx="4072379" cy="3125816"/>
              <a:chOff x="698404" y="1551692"/>
              <a:chExt cx="4072379" cy="3125816"/>
            </a:xfrm>
          </p:grpSpPr>
          <p:pic>
            <p:nvPicPr>
              <p:cNvPr id="19" name="Picture 18" descr="A graph of a number of blue and white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5DF3C1E1-A9AB-40C6-5BE4-BAA81BD3B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404" y="1551692"/>
                <a:ext cx="4072379" cy="2948711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D996EDE-4CDF-C7D1-0387-65A3C30DA79F}"/>
                  </a:ext>
                </a:extLst>
              </p:cNvPr>
              <p:cNvSpPr/>
              <p:nvPr/>
            </p:nvSpPr>
            <p:spPr>
              <a:xfrm>
                <a:off x="971550" y="4556928"/>
                <a:ext cx="3638550" cy="1205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076523-5E1D-8C07-919B-CB97CE946372}"/>
                  </a:ext>
                </a:extLst>
              </p:cNvPr>
              <p:cNvSpPr/>
              <p:nvPr/>
            </p:nvSpPr>
            <p:spPr>
              <a:xfrm>
                <a:off x="855994" y="1635725"/>
                <a:ext cx="3638550" cy="1205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F43FA1-FDD7-D2B9-EC7A-273CF64A58FA}"/>
              </a:ext>
            </a:extLst>
          </p:cNvPr>
          <p:cNvGrpSpPr/>
          <p:nvPr/>
        </p:nvGrpSpPr>
        <p:grpSpPr>
          <a:xfrm>
            <a:off x="4874677" y="2449526"/>
            <a:ext cx="7117654" cy="2157646"/>
            <a:chOff x="5139132" y="2236304"/>
            <a:chExt cx="6644833" cy="2014315"/>
          </a:xfrm>
        </p:grpSpPr>
        <p:pic>
          <p:nvPicPr>
            <p:cNvPr id="23" name="Picture 22" descr="A graph of a line graph&#10;&#10;Description automatically generated with medium confidence">
              <a:extLst>
                <a:ext uri="{FF2B5EF4-FFF2-40B4-BE49-F238E27FC236}">
                  <a16:creationId xmlns:a16="http://schemas.microsoft.com/office/drawing/2014/main" id="{928150B3-44B7-38A7-A060-B13B694F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9132" y="2236304"/>
              <a:ext cx="6644833" cy="20143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3437156-224B-DA4B-6D5E-AB14A2418F25}"/>
                </a:ext>
              </a:extLst>
            </p:cNvPr>
            <p:cNvSpPr/>
            <p:nvPr/>
          </p:nvSpPr>
          <p:spPr>
            <a:xfrm>
              <a:off x="8200825" y="2271473"/>
              <a:ext cx="808892" cy="120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E20B3C5-36C4-4863-A00A-BAA6A15E48FA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355F98D-CC98-5266-C96C-C56C22E597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554AAB85-2994-3BA3-3EF4-EA457FE956A9}"/>
              </a:ext>
            </a:extLst>
          </p:cNvPr>
          <p:cNvSpPr txBox="1"/>
          <p:nvPr/>
        </p:nvSpPr>
        <p:spPr>
          <a:xfrm>
            <a:off x="352425" y="682346"/>
            <a:ext cx="2365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Atlantic Sturgeon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DD0E324-359E-EC06-8C93-18E6642DFA01}"/>
              </a:ext>
            </a:extLst>
          </p:cNvPr>
          <p:cNvSpPr txBox="1"/>
          <p:nvPr/>
        </p:nvSpPr>
        <p:spPr>
          <a:xfrm>
            <a:off x="737130" y="1465865"/>
            <a:ext cx="3537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 Strong Diel Periodicity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F5D1847-062B-86F7-F167-4C169F9F6ED4}"/>
              </a:ext>
            </a:extLst>
          </p:cNvPr>
          <p:cNvSpPr txBox="1"/>
          <p:nvPr/>
        </p:nvSpPr>
        <p:spPr>
          <a:xfrm>
            <a:off x="5668729" y="4780442"/>
            <a:ext cx="5529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Thunder Occurrence Well-correlated with Presence of Telemetry Tagged Sturgeon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remium Vector | Sturgeon icon Outline colorful icon of sturgeon fish on  white Vector illustration">
            <a:extLst>
              <a:ext uri="{FF2B5EF4-FFF2-40B4-BE49-F238E27FC236}">
                <a16:creationId xmlns:a16="http://schemas.microsoft.com/office/drawing/2014/main" id="{BA518A80-8D83-77D3-8919-EC5F5D99F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617" b="59585" l="8946" r="90575">
                        <a14:foregroundMark x1="9265" y1="39776" x2="9265" y2="39776"/>
                        <a14:foregroundMark x1="68850" y1="59585" x2="68850" y2="59585"/>
                        <a14:foregroundMark x1="90575" y1="50160" x2="90575" y2="50160"/>
                        <a14:foregroundMark x1="87061" y1="52556" x2="87061" y2="52556"/>
                        <a14:foregroundMark x1="85783" y1="53514" x2="85783" y2="53514"/>
                        <a14:foregroundMark x1="86422" y1="54633" x2="86422" y2="54633"/>
                        <a14:backgroundMark x1="85942" y1="53355" x2="85942" y2="53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3" t="38449" r="8148" b="39074"/>
          <a:stretch/>
        </p:blipFill>
        <p:spPr bwMode="auto">
          <a:xfrm>
            <a:off x="10157377" y="501157"/>
            <a:ext cx="1895030" cy="5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4311C5-37D6-5709-4878-CFD3046323CE}"/>
              </a:ext>
            </a:extLst>
          </p:cNvPr>
          <p:cNvSpPr txBox="1"/>
          <p:nvPr/>
        </p:nvSpPr>
        <p:spPr>
          <a:xfrm>
            <a:off x="10359328" y="932704"/>
            <a:ext cx="173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Acipenser oxyrinchus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3814763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D72A784-0925-A65F-2231-16D5AC89DF56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D69AEC-01E2-33E3-6447-D6E4B17DF60D}"/>
              </a:ext>
            </a:extLst>
          </p:cNvPr>
          <p:cNvGrpSpPr/>
          <p:nvPr/>
        </p:nvGrpSpPr>
        <p:grpSpPr>
          <a:xfrm>
            <a:off x="595407" y="1334006"/>
            <a:ext cx="6623092" cy="3017382"/>
            <a:chOff x="2477549" y="1920209"/>
            <a:chExt cx="7132954" cy="32496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DEF354-D2ED-77C6-EBB1-04844BB7FFB0}"/>
                </a:ext>
              </a:extLst>
            </p:cNvPr>
            <p:cNvSpPr/>
            <p:nvPr/>
          </p:nvSpPr>
          <p:spPr>
            <a:xfrm>
              <a:off x="2477549" y="1920209"/>
              <a:ext cx="7132954" cy="32496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blue and yellow gradient with white dots&#10;&#10;Description automatically generated with medium confidence">
              <a:extLst>
                <a:ext uri="{FF2B5EF4-FFF2-40B4-BE49-F238E27FC236}">
                  <a16:creationId xmlns:a16="http://schemas.microsoft.com/office/drawing/2014/main" id="{6A5D0202-7694-BD99-7D9B-38676488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273" y="2132615"/>
              <a:ext cx="6773453" cy="27502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B750FB-34E5-C66C-183B-248BE3F44B61}"/>
                </a:ext>
              </a:extLst>
            </p:cNvPr>
            <p:cNvGrpSpPr/>
            <p:nvPr/>
          </p:nvGrpSpPr>
          <p:grpSpPr>
            <a:xfrm>
              <a:off x="2965392" y="4681576"/>
              <a:ext cx="6645111" cy="298028"/>
              <a:chOff x="2965392" y="4681576"/>
              <a:chExt cx="6645111" cy="29802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4BF059D-BF62-2D70-65FF-3AF30A6D63A4}"/>
                  </a:ext>
                </a:extLst>
              </p:cNvPr>
              <p:cNvSpPr/>
              <p:nvPr/>
            </p:nvSpPr>
            <p:spPr>
              <a:xfrm rot="5400000">
                <a:off x="6082985" y="1606206"/>
                <a:ext cx="255805" cy="64909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A5D0BA-7348-3222-06F6-B6AE2069092C}"/>
                  </a:ext>
                </a:extLst>
              </p:cNvPr>
              <p:cNvSpPr txBox="1"/>
              <p:nvPr/>
            </p:nvSpPr>
            <p:spPr>
              <a:xfrm>
                <a:off x="3579104" y="4681576"/>
                <a:ext cx="683486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27:32:00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2BEBD1-2C2F-80B8-3C9E-E027614F302E}"/>
                  </a:ext>
                </a:extLst>
              </p:cNvPr>
              <p:cNvSpPr txBox="1"/>
              <p:nvPr/>
            </p:nvSpPr>
            <p:spPr>
              <a:xfrm>
                <a:off x="4588834" y="4681576"/>
                <a:ext cx="756037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27:32:10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14B021-3130-9E9F-A198-691A0F3D433F}"/>
                  </a:ext>
                </a:extLst>
              </p:cNvPr>
              <p:cNvSpPr txBox="1"/>
              <p:nvPr/>
            </p:nvSpPr>
            <p:spPr>
              <a:xfrm>
                <a:off x="5671115" y="4681576"/>
                <a:ext cx="697990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27:32:20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D91B0C-ECBE-C093-21A2-4F3EA5FFE7BE}"/>
                  </a:ext>
                </a:extLst>
              </p:cNvPr>
              <p:cNvSpPr txBox="1"/>
              <p:nvPr/>
            </p:nvSpPr>
            <p:spPr>
              <a:xfrm>
                <a:off x="6695349" y="4681576"/>
                <a:ext cx="761653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27:32:30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D489EC-7EF2-DA8F-3746-A2B11B62763D}"/>
                  </a:ext>
                </a:extLst>
              </p:cNvPr>
              <p:cNvSpPr txBox="1"/>
              <p:nvPr/>
            </p:nvSpPr>
            <p:spPr>
              <a:xfrm>
                <a:off x="7783246" y="4681576"/>
                <a:ext cx="750506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27:32:40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2940BF-DD6B-494D-C710-54015EB30683}"/>
                  </a:ext>
                </a:extLst>
              </p:cNvPr>
              <p:cNvSpPr txBox="1"/>
              <p:nvPr/>
            </p:nvSpPr>
            <p:spPr>
              <a:xfrm>
                <a:off x="8859997" y="4681576"/>
                <a:ext cx="750506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27:32:50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97DE67-F08F-D67D-B677-C6E94B62457B}"/>
                </a:ext>
              </a:extLst>
            </p:cNvPr>
            <p:cNvGrpSpPr/>
            <p:nvPr/>
          </p:nvGrpSpPr>
          <p:grpSpPr>
            <a:xfrm>
              <a:off x="2564972" y="2096408"/>
              <a:ext cx="501729" cy="2694423"/>
              <a:chOff x="2564972" y="2096408"/>
              <a:chExt cx="501729" cy="269442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41FAAE-0658-529F-D7F3-0DE12CF405BA}"/>
                  </a:ext>
                </a:extLst>
              </p:cNvPr>
              <p:cNvSpPr/>
              <p:nvPr/>
            </p:nvSpPr>
            <p:spPr>
              <a:xfrm>
                <a:off x="2751151" y="2096408"/>
                <a:ext cx="255805" cy="26944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496410-A7CE-FA4E-0010-08D4907AE141}"/>
                  </a:ext>
                </a:extLst>
              </p:cNvPr>
              <p:cNvSpPr txBox="1"/>
              <p:nvPr/>
            </p:nvSpPr>
            <p:spPr>
              <a:xfrm rot="16200000">
                <a:off x="2067213" y="3303887"/>
                <a:ext cx="1175905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Frequency (kHz)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E371E0F-515A-88DC-5023-439692D0495E}"/>
                  </a:ext>
                </a:extLst>
              </p:cNvPr>
              <p:cNvSpPr txBox="1"/>
              <p:nvPr/>
            </p:nvSpPr>
            <p:spPr>
              <a:xfrm>
                <a:off x="2651977" y="3972573"/>
                <a:ext cx="414724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0.5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0E9CE9-6778-8EDC-5F65-BB7FD630F524}"/>
                  </a:ext>
                </a:extLst>
              </p:cNvPr>
              <p:cNvSpPr txBox="1"/>
              <p:nvPr/>
            </p:nvSpPr>
            <p:spPr>
              <a:xfrm>
                <a:off x="2651977" y="3366022"/>
                <a:ext cx="414724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29C4A8-75B0-911C-7F4D-1A33C19F4621}"/>
                  </a:ext>
                </a:extLst>
              </p:cNvPr>
              <p:cNvSpPr txBox="1"/>
              <p:nvPr/>
            </p:nvSpPr>
            <p:spPr>
              <a:xfrm>
                <a:off x="2651977" y="2759468"/>
                <a:ext cx="414724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1.5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5B1C520-EB5D-99D8-C076-B9A2907040BE}"/>
                  </a:ext>
                </a:extLst>
              </p:cNvPr>
              <p:cNvSpPr txBox="1"/>
              <p:nvPr/>
            </p:nvSpPr>
            <p:spPr>
              <a:xfrm>
                <a:off x="2651977" y="2152916"/>
                <a:ext cx="414724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7FDFA0-E91D-9870-0566-370339F757F6}"/>
                </a:ext>
              </a:extLst>
            </p:cNvPr>
            <p:cNvSpPr txBox="1"/>
            <p:nvPr/>
          </p:nvSpPr>
          <p:spPr>
            <a:xfrm>
              <a:off x="5574646" y="4872598"/>
              <a:ext cx="1175905" cy="18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Time (</a:t>
              </a:r>
              <a:r>
                <a:rPr lang="en-US" sz="900" dirty="0" err="1"/>
                <a:t>hh:mm:ss</a:t>
              </a:r>
              <a:r>
                <a:rPr lang="en-US" sz="900" dirty="0"/>
                <a:t>)</a:t>
              </a:r>
            </a:p>
          </p:txBody>
        </p:sp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C50A6CD3-19E1-2DE0-2064-14A253E11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14</a:t>
            </a:fld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0D7FCF-6938-2A88-5FAF-0AFEE999CEB8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01C4FC0-1990-5EEC-DE46-8C90B12E08A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BD7EBD6-D47B-958F-3E91-D35825D78D50}"/>
              </a:ext>
            </a:extLst>
          </p:cNvPr>
          <p:cNvSpPr txBox="1"/>
          <p:nvPr/>
        </p:nvSpPr>
        <p:spPr>
          <a:xfrm>
            <a:off x="352425" y="682346"/>
            <a:ext cx="2365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Freshwater Drum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37EFE8-4A69-E9F2-4997-6D3FD5EE0D3F}"/>
              </a:ext>
            </a:extLst>
          </p:cNvPr>
          <p:cNvSpPr/>
          <p:nvPr/>
        </p:nvSpPr>
        <p:spPr>
          <a:xfrm>
            <a:off x="1161668" y="3324225"/>
            <a:ext cx="5894064" cy="4513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Best Fish Species | #1 List Of Freshwater Fish Species In US">
            <a:extLst>
              <a:ext uri="{FF2B5EF4-FFF2-40B4-BE49-F238E27FC236}">
                <a16:creationId xmlns:a16="http://schemas.microsoft.com/office/drawing/2014/main" id="{3E19C4B5-719A-DEAA-C31B-26831CE08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797" y="493708"/>
            <a:ext cx="1382903" cy="82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F3E76B-C2F2-50AF-F4A2-8C0CBC001A2B}"/>
              </a:ext>
            </a:extLst>
          </p:cNvPr>
          <p:cNvSpPr txBox="1"/>
          <p:nvPr/>
        </p:nvSpPr>
        <p:spPr>
          <a:xfrm>
            <a:off x="10464694" y="1155795"/>
            <a:ext cx="173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Aplodinotus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grunniens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B3D4-5D72-363E-CDB4-21B7C4701B92}"/>
              </a:ext>
            </a:extLst>
          </p:cNvPr>
          <p:cNvSpPr txBox="1"/>
          <p:nvPr/>
        </p:nvSpPr>
        <p:spPr>
          <a:xfrm>
            <a:off x="7789240" y="3068785"/>
            <a:ext cx="372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Continuous band of sound energy from many simultaneously-calling Freshwater Drum</a:t>
            </a:r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392C21CC-7148-8036-CFAD-3C491DC614EF}"/>
              </a:ext>
            </a:extLst>
          </p:cNvPr>
          <p:cNvSpPr/>
          <p:nvPr/>
        </p:nvSpPr>
        <p:spPr>
          <a:xfrm>
            <a:off x="7128963" y="3294185"/>
            <a:ext cx="251496" cy="481402"/>
          </a:xfrm>
          <a:prstGeom prst="rightBracket">
            <a:avLst/>
          </a:prstGeom>
          <a:ln w="28575">
            <a:solidFill>
              <a:srgbClr val="2BA8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98D886-47F8-E6A8-3701-D5A1A9EC1659}"/>
              </a:ext>
            </a:extLst>
          </p:cNvPr>
          <p:cNvCxnSpPr>
            <a:stCxn id="5" idx="2"/>
            <a:endCxn id="4" idx="1"/>
          </p:cNvCxnSpPr>
          <p:nvPr/>
        </p:nvCxnSpPr>
        <p:spPr>
          <a:xfrm flipV="1">
            <a:off x="7380459" y="3530450"/>
            <a:ext cx="408781" cy="4436"/>
          </a:xfrm>
          <a:prstGeom prst="line">
            <a:avLst/>
          </a:prstGeom>
          <a:ln w="28575">
            <a:solidFill>
              <a:srgbClr val="2BA8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AS03_DrumCalls_20210612_224157_plus30dBGain">
            <a:hlinkClick r:id="" action="ppaction://media"/>
            <a:extLst>
              <a:ext uri="{FF2B5EF4-FFF2-40B4-BE49-F238E27FC236}">
                <a16:creationId xmlns:a16="http://schemas.microsoft.com/office/drawing/2014/main" id="{B8EC9871-5735-00E4-2776-103985E3E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97353" y="5446699"/>
            <a:ext cx="609600" cy="609600"/>
          </a:xfrm>
          <a:prstGeom prst="rect">
            <a:avLst/>
          </a:prstGeom>
        </p:spPr>
      </p:pic>
      <p:pic>
        <p:nvPicPr>
          <p:cNvPr id="29" name="AS03_DrumChorus_20210612_194419_plus30dBGain">
            <a:hlinkClick r:id="" action="ppaction://media"/>
            <a:extLst>
              <a:ext uri="{FF2B5EF4-FFF2-40B4-BE49-F238E27FC236}">
                <a16:creationId xmlns:a16="http://schemas.microsoft.com/office/drawing/2014/main" id="{7020B545-5769-CC58-DC81-AA8F211013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9240" y="5486598"/>
            <a:ext cx="609600" cy="6096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175159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9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8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E3DFEE-3D1C-0D19-621F-2981C953B31E}"/>
              </a:ext>
            </a:extLst>
          </p:cNvPr>
          <p:cNvGrpSpPr/>
          <p:nvPr/>
        </p:nvGrpSpPr>
        <p:grpSpPr>
          <a:xfrm>
            <a:off x="595407" y="1334006"/>
            <a:ext cx="6623092" cy="3017382"/>
            <a:chOff x="2477549" y="1920209"/>
            <a:chExt cx="7132954" cy="32496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7B8B43-5574-3AA2-D49D-2F9C03D4A712}"/>
                </a:ext>
              </a:extLst>
            </p:cNvPr>
            <p:cNvSpPr/>
            <p:nvPr/>
          </p:nvSpPr>
          <p:spPr>
            <a:xfrm>
              <a:off x="2477549" y="1920209"/>
              <a:ext cx="7132954" cy="32496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blue and yellow gradient with white dots&#10;&#10;Description automatically generated with medium confidence">
              <a:extLst>
                <a:ext uri="{FF2B5EF4-FFF2-40B4-BE49-F238E27FC236}">
                  <a16:creationId xmlns:a16="http://schemas.microsoft.com/office/drawing/2014/main" id="{0FBEAE9B-D3DD-D228-E4DF-A02C5C0A6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273" y="2132615"/>
              <a:ext cx="6773453" cy="27502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D88600-FDB9-B4E4-B571-396BEC70A84B}"/>
                </a:ext>
              </a:extLst>
            </p:cNvPr>
            <p:cNvGrpSpPr/>
            <p:nvPr/>
          </p:nvGrpSpPr>
          <p:grpSpPr>
            <a:xfrm>
              <a:off x="2965392" y="4681576"/>
              <a:ext cx="6645111" cy="298028"/>
              <a:chOff x="2965392" y="4681576"/>
              <a:chExt cx="6645111" cy="298028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5079127-F7D0-F280-C14E-1F576F58CD9E}"/>
                  </a:ext>
                </a:extLst>
              </p:cNvPr>
              <p:cNvSpPr/>
              <p:nvPr/>
            </p:nvSpPr>
            <p:spPr>
              <a:xfrm rot="5400000">
                <a:off x="6082985" y="1606206"/>
                <a:ext cx="255805" cy="64909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06ADA2C-1849-5CDF-EB0A-6A910DE2D5C6}"/>
                  </a:ext>
                </a:extLst>
              </p:cNvPr>
              <p:cNvSpPr txBox="1"/>
              <p:nvPr/>
            </p:nvSpPr>
            <p:spPr>
              <a:xfrm>
                <a:off x="3579104" y="4681576"/>
                <a:ext cx="683486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27:32:00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BE5005B-7CBE-34BD-8E20-55EF49CDD9AE}"/>
                  </a:ext>
                </a:extLst>
              </p:cNvPr>
              <p:cNvSpPr txBox="1"/>
              <p:nvPr/>
            </p:nvSpPr>
            <p:spPr>
              <a:xfrm>
                <a:off x="4588834" y="4681576"/>
                <a:ext cx="756037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27:32:10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87DB5D-3710-C18F-52DF-DF2693D830D0}"/>
                  </a:ext>
                </a:extLst>
              </p:cNvPr>
              <p:cNvSpPr txBox="1"/>
              <p:nvPr/>
            </p:nvSpPr>
            <p:spPr>
              <a:xfrm>
                <a:off x="5671115" y="4681576"/>
                <a:ext cx="697990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27:32:20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08DE6EA-7DDF-F046-2434-D4780AC8669C}"/>
                  </a:ext>
                </a:extLst>
              </p:cNvPr>
              <p:cNvSpPr txBox="1"/>
              <p:nvPr/>
            </p:nvSpPr>
            <p:spPr>
              <a:xfrm>
                <a:off x="6695349" y="4681576"/>
                <a:ext cx="761653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27:32:30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E177F1E-C15D-B17F-203F-E5CF70896984}"/>
                  </a:ext>
                </a:extLst>
              </p:cNvPr>
              <p:cNvSpPr txBox="1"/>
              <p:nvPr/>
            </p:nvSpPr>
            <p:spPr>
              <a:xfrm>
                <a:off x="7783246" y="4681576"/>
                <a:ext cx="750506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27:32:40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834F163-6653-9960-EB69-54CF0D2E4C8D}"/>
                  </a:ext>
                </a:extLst>
              </p:cNvPr>
              <p:cNvSpPr txBox="1"/>
              <p:nvPr/>
            </p:nvSpPr>
            <p:spPr>
              <a:xfrm>
                <a:off x="8859997" y="4681576"/>
                <a:ext cx="750506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27:32:50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29CB60B-6745-EADA-1B5E-6B7FBCEEEAF8}"/>
                </a:ext>
              </a:extLst>
            </p:cNvPr>
            <p:cNvGrpSpPr/>
            <p:nvPr/>
          </p:nvGrpSpPr>
          <p:grpSpPr>
            <a:xfrm>
              <a:off x="2564972" y="2096408"/>
              <a:ext cx="501729" cy="2694423"/>
              <a:chOff x="2564972" y="2096408"/>
              <a:chExt cx="501729" cy="269442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CFD0BFF-06F5-3827-4C8F-C5C5CD6D8255}"/>
                  </a:ext>
                </a:extLst>
              </p:cNvPr>
              <p:cNvSpPr/>
              <p:nvPr/>
            </p:nvSpPr>
            <p:spPr>
              <a:xfrm>
                <a:off x="2751151" y="2096408"/>
                <a:ext cx="255805" cy="26944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B7A6154-8488-DA0A-755E-1C12277E361A}"/>
                  </a:ext>
                </a:extLst>
              </p:cNvPr>
              <p:cNvSpPr txBox="1"/>
              <p:nvPr/>
            </p:nvSpPr>
            <p:spPr>
              <a:xfrm rot="16200000">
                <a:off x="2067213" y="3303887"/>
                <a:ext cx="1175905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Frequency (kHz)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F8A9E20-38D3-0FED-DE0D-A533CD2C871D}"/>
                  </a:ext>
                </a:extLst>
              </p:cNvPr>
              <p:cNvSpPr txBox="1"/>
              <p:nvPr/>
            </p:nvSpPr>
            <p:spPr>
              <a:xfrm>
                <a:off x="2651977" y="3972573"/>
                <a:ext cx="414724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0.5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E216C46-B1C2-63B7-E6B2-B9B373B802D4}"/>
                  </a:ext>
                </a:extLst>
              </p:cNvPr>
              <p:cNvSpPr txBox="1"/>
              <p:nvPr/>
            </p:nvSpPr>
            <p:spPr>
              <a:xfrm>
                <a:off x="2651977" y="3366022"/>
                <a:ext cx="414724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3DD0A46-59F9-F3B0-5981-E444D6C55834}"/>
                  </a:ext>
                </a:extLst>
              </p:cNvPr>
              <p:cNvSpPr txBox="1"/>
              <p:nvPr/>
            </p:nvSpPr>
            <p:spPr>
              <a:xfrm>
                <a:off x="2651977" y="2759468"/>
                <a:ext cx="414724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1.5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207C56A-DEB3-8BE5-0939-442BC2E1139A}"/>
                  </a:ext>
                </a:extLst>
              </p:cNvPr>
              <p:cNvSpPr txBox="1"/>
              <p:nvPr/>
            </p:nvSpPr>
            <p:spPr>
              <a:xfrm>
                <a:off x="2651977" y="2152916"/>
                <a:ext cx="414724" cy="1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/>
                  <a:t>2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22F999-90F1-FF01-29C1-168B3F805996}"/>
                </a:ext>
              </a:extLst>
            </p:cNvPr>
            <p:cNvSpPr txBox="1"/>
            <p:nvPr/>
          </p:nvSpPr>
          <p:spPr>
            <a:xfrm>
              <a:off x="5574646" y="4872598"/>
              <a:ext cx="1175905" cy="18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Time (</a:t>
              </a:r>
              <a:r>
                <a:rPr lang="en-US" sz="900" dirty="0" err="1"/>
                <a:t>hh:mm:ss</a:t>
              </a:r>
              <a:r>
                <a:rPr lang="en-US" sz="900" dirty="0"/>
                <a:t>)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CEB36C9-9498-680F-FB83-9A0360611931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11AFF-54BB-96BE-F2D3-4D4B1E11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15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FBE686-90DB-1767-A4E6-9B56AAB3F03A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5EB7500-D1E6-9BD3-7406-849421D317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24B26F7-11DB-EE95-306A-B6CD841A9F64}"/>
              </a:ext>
            </a:extLst>
          </p:cNvPr>
          <p:cNvSpPr txBox="1"/>
          <p:nvPr/>
        </p:nvSpPr>
        <p:spPr>
          <a:xfrm>
            <a:off x="352425" y="682346"/>
            <a:ext cx="2365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Freshwater Drum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845676F-9861-F16A-1A46-4496037323E8}"/>
              </a:ext>
            </a:extLst>
          </p:cNvPr>
          <p:cNvSpPr/>
          <p:nvPr/>
        </p:nvSpPr>
        <p:spPr>
          <a:xfrm>
            <a:off x="1161668" y="3324225"/>
            <a:ext cx="5894064" cy="4513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6CB21C-9236-3D72-6087-3FDF3F32A124}"/>
              </a:ext>
            </a:extLst>
          </p:cNvPr>
          <p:cNvGrpSpPr/>
          <p:nvPr/>
        </p:nvGrpSpPr>
        <p:grpSpPr>
          <a:xfrm>
            <a:off x="5192339" y="2701154"/>
            <a:ext cx="6327452" cy="3390311"/>
            <a:chOff x="903388" y="699247"/>
            <a:chExt cx="5684037" cy="303903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B6D513D-D5CF-ABB2-094A-5121B96B8CA9}"/>
                </a:ext>
              </a:extLst>
            </p:cNvPr>
            <p:cNvSpPr/>
            <p:nvPr/>
          </p:nvSpPr>
          <p:spPr>
            <a:xfrm>
              <a:off x="903388" y="699247"/>
              <a:ext cx="5684037" cy="303903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F09AC6F-434D-81D7-9E1D-0E5F00869B98}"/>
                </a:ext>
              </a:extLst>
            </p:cNvPr>
            <p:cNvGrpSpPr/>
            <p:nvPr/>
          </p:nvGrpSpPr>
          <p:grpSpPr>
            <a:xfrm>
              <a:off x="951777" y="754944"/>
              <a:ext cx="5522746" cy="2936450"/>
              <a:chOff x="951777" y="754944"/>
              <a:chExt cx="5522746" cy="2936450"/>
            </a:xfrm>
          </p:grpSpPr>
          <p:pic>
            <p:nvPicPr>
              <p:cNvPr id="50" name="Picture 49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52F88934-F9FC-A79F-999A-C4BC9474D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9" t="3152" r="9090" b="5368"/>
              <a:stretch/>
            </p:blipFill>
            <p:spPr>
              <a:xfrm>
                <a:off x="1019703" y="867712"/>
                <a:ext cx="5442627" cy="2796567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D5FF472-94E4-CCFD-9F44-CB2DB8389C19}"/>
                  </a:ext>
                </a:extLst>
              </p:cNvPr>
              <p:cNvGrpSpPr/>
              <p:nvPr/>
            </p:nvGrpSpPr>
            <p:grpSpPr>
              <a:xfrm>
                <a:off x="951777" y="778144"/>
                <a:ext cx="5522746" cy="2913250"/>
                <a:chOff x="511605" y="915037"/>
                <a:chExt cx="4694873" cy="2476546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36BA595-E5EC-23B4-B2C2-E382DDF0EADD}"/>
                    </a:ext>
                  </a:extLst>
                </p:cNvPr>
                <p:cNvSpPr/>
                <p:nvPr/>
              </p:nvSpPr>
              <p:spPr>
                <a:xfrm>
                  <a:off x="921774" y="3295719"/>
                  <a:ext cx="929149" cy="9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59D14E9-D6D6-1DC1-A957-A998F22FC4D6}"/>
                    </a:ext>
                  </a:extLst>
                </p:cNvPr>
                <p:cNvSpPr/>
                <p:nvPr/>
              </p:nvSpPr>
              <p:spPr>
                <a:xfrm>
                  <a:off x="3886200" y="3293698"/>
                  <a:ext cx="1320277" cy="884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B2228CE-ACA7-87A0-3FCF-BB89BEBDED7E}"/>
                    </a:ext>
                  </a:extLst>
                </p:cNvPr>
                <p:cNvSpPr/>
                <p:nvPr/>
              </p:nvSpPr>
              <p:spPr>
                <a:xfrm>
                  <a:off x="921774" y="959634"/>
                  <a:ext cx="4284704" cy="482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B0A109A-61F1-75A1-7525-A47241FED80D}"/>
                    </a:ext>
                  </a:extLst>
                </p:cNvPr>
                <p:cNvSpPr/>
                <p:nvPr/>
              </p:nvSpPr>
              <p:spPr>
                <a:xfrm flipV="1">
                  <a:off x="511605" y="915037"/>
                  <a:ext cx="187876" cy="1769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885EB49-9905-2445-546A-EC92E1379E13}"/>
                  </a:ext>
                </a:extLst>
              </p:cNvPr>
              <p:cNvSpPr/>
              <p:nvPr/>
            </p:nvSpPr>
            <p:spPr>
              <a:xfrm flipV="1">
                <a:off x="1184975" y="754944"/>
                <a:ext cx="269394" cy="1127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3" name="Picture 2" descr="Best Fish Species | #1 List Of Freshwater Fish Species In US">
            <a:extLst>
              <a:ext uri="{FF2B5EF4-FFF2-40B4-BE49-F238E27FC236}">
                <a16:creationId xmlns:a16="http://schemas.microsoft.com/office/drawing/2014/main" id="{6898B646-7F1A-57CC-F03C-EB21B0AC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797" y="493708"/>
            <a:ext cx="1382903" cy="82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014AB97-A324-FE3B-9D7B-B9792241A350}"/>
              </a:ext>
            </a:extLst>
          </p:cNvPr>
          <p:cNvSpPr txBox="1"/>
          <p:nvPr/>
        </p:nvSpPr>
        <p:spPr>
          <a:xfrm>
            <a:off x="10464694" y="1155795"/>
            <a:ext cx="173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Aplodinotus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grunniens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BE580-7D87-EA29-7615-90D2C0F51BF0}"/>
              </a:ext>
            </a:extLst>
          </p:cNvPr>
          <p:cNvSpPr txBox="1"/>
          <p:nvPr/>
        </p:nvSpPr>
        <p:spPr>
          <a:xfrm>
            <a:off x="1859507" y="4978972"/>
            <a:ext cx="372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Chorusing events dominate the soundscape for hours each day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1383812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2F6CE0E-1B2C-FE1A-FE64-02BB264EBF89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B84F0C41-B3D2-A2CC-E762-84A3CF0E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16</a:t>
            </a:fld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CED5D4-B149-513E-1C9F-D57BAC028DD3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0B7A0B7-DA20-5111-DF21-D13490B1D2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1B273AD-8A31-B912-BCB6-6EF77CF68C1F}"/>
              </a:ext>
            </a:extLst>
          </p:cNvPr>
          <p:cNvSpPr txBox="1"/>
          <p:nvPr/>
        </p:nvSpPr>
        <p:spPr>
          <a:xfrm>
            <a:off x="373115" y="682346"/>
            <a:ext cx="2365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Freshwater Drum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2901FEE-0985-984B-8501-3DE36C457A9B}"/>
              </a:ext>
            </a:extLst>
          </p:cNvPr>
          <p:cNvGrpSpPr/>
          <p:nvPr/>
        </p:nvGrpSpPr>
        <p:grpSpPr>
          <a:xfrm>
            <a:off x="4165598" y="528525"/>
            <a:ext cx="4682427" cy="5867052"/>
            <a:chOff x="4165598" y="447840"/>
            <a:chExt cx="4682427" cy="586705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F0A4328-2012-61ED-CDDB-B4C5587E1256}"/>
                </a:ext>
              </a:extLst>
            </p:cNvPr>
            <p:cNvGrpSpPr/>
            <p:nvPr/>
          </p:nvGrpSpPr>
          <p:grpSpPr>
            <a:xfrm>
              <a:off x="4165598" y="447840"/>
              <a:ext cx="4660546" cy="1149335"/>
              <a:chOff x="3039540" y="1263677"/>
              <a:chExt cx="4600467" cy="118465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D3661A9-95D8-049C-D417-5818F1555E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4" t="1462" r="704" b="15419"/>
              <a:stretch/>
            </p:blipFill>
            <p:spPr>
              <a:xfrm>
                <a:off x="3039540" y="1273248"/>
                <a:ext cx="4563210" cy="117508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BD9563D-DE4D-C423-3AA6-3F24D3655F44}"/>
                  </a:ext>
                </a:extLst>
              </p:cNvPr>
              <p:cNvSpPr txBox="1"/>
              <p:nvPr/>
            </p:nvSpPr>
            <p:spPr>
              <a:xfrm>
                <a:off x="6394390" y="1263677"/>
                <a:ext cx="1245617" cy="380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Stockport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EDD28D7-5F79-E046-9F8A-CE83772875E7}"/>
                </a:ext>
              </a:extLst>
            </p:cNvPr>
            <p:cNvGrpSpPr/>
            <p:nvPr/>
          </p:nvGrpSpPr>
          <p:grpSpPr>
            <a:xfrm>
              <a:off x="4165598" y="1616088"/>
              <a:ext cx="4628512" cy="1140049"/>
              <a:chOff x="3043476" y="1228767"/>
              <a:chExt cx="4628512" cy="134931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68B337D-B1B9-2179-F699-9103DAA8A6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99" t="1376" r="1598" b="15725"/>
              <a:stretch/>
            </p:blipFill>
            <p:spPr>
              <a:xfrm>
                <a:off x="3043476" y="1228767"/>
                <a:ext cx="4622802" cy="134931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8F5637D-63C1-267F-320E-263E25DCCCA1}"/>
                  </a:ext>
                </a:extLst>
              </p:cNvPr>
              <p:cNvSpPr txBox="1"/>
              <p:nvPr/>
            </p:nvSpPr>
            <p:spPr>
              <a:xfrm>
                <a:off x="6888760" y="1263677"/>
                <a:ext cx="783228" cy="4371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Tivoli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6A0CF2F-CBE1-477B-58A6-E59296189B23}"/>
                </a:ext>
              </a:extLst>
            </p:cNvPr>
            <p:cNvGrpSpPr/>
            <p:nvPr/>
          </p:nvGrpSpPr>
          <p:grpSpPr>
            <a:xfrm>
              <a:off x="4165598" y="2801301"/>
              <a:ext cx="4657780" cy="1159620"/>
              <a:chOff x="3043476" y="2912404"/>
              <a:chExt cx="4657780" cy="13724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69A3646-4AAD-9B6C-099F-A7AF5B147E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99" t="1140" r="1598" b="14538"/>
              <a:stretch/>
            </p:blipFill>
            <p:spPr>
              <a:xfrm>
                <a:off x="3043476" y="2912404"/>
                <a:ext cx="4622802" cy="1372475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13B5818-4EB2-9095-A071-DDBAE04F0751}"/>
                  </a:ext>
                </a:extLst>
              </p:cNvPr>
              <p:cNvSpPr txBox="1"/>
              <p:nvPr/>
            </p:nvSpPr>
            <p:spPr>
              <a:xfrm>
                <a:off x="6388076" y="2941946"/>
                <a:ext cx="1313180" cy="4371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Hyde Park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B660FD9-1363-8789-E28F-DACD6A96D366}"/>
                </a:ext>
              </a:extLst>
            </p:cNvPr>
            <p:cNvGrpSpPr/>
            <p:nvPr/>
          </p:nvGrpSpPr>
          <p:grpSpPr>
            <a:xfrm>
              <a:off x="4165598" y="4003587"/>
              <a:ext cx="4657743" cy="1130124"/>
              <a:chOff x="3022977" y="4647491"/>
              <a:chExt cx="4657743" cy="133756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5108A93-0BCD-0F27-DE37-599D16428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5" t="2145" r="1289" b="15678"/>
              <a:stretch/>
            </p:blipFill>
            <p:spPr>
              <a:xfrm>
                <a:off x="3022977" y="4647491"/>
                <a:ext cx="4657743" cy="1337565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0C2203C-3E8E-9230-0797-B220D7D0A816}"/>
                  </a:ext>
                </a:extLst>
              </p:cNvPr>
              <p:cNvSpPr txBox="1"/>
              <p:nvPr/>
            </p:nvSpPr>
            <p:spPr>
              <a:xfrm>
                <a:off x="6888760" y="4666033"/>
                <a:ext cx="659155" cy="4371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Iona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FBEF2A-AF48-C383-0103-E86A4602095B}"/>
                </a:ext>
              </a:extLst>
            </p:cNvPr>
            <p:cNvGrpSpPr/>
            <p:nvPr/>
          </p:nvGrpSpPr>
          <p:grpSpPr>
            <a:xfrm>
              <a:off x="4165598" y="5179179"/>
              <a:ext cx="4682427" cy="1135713"/>
              <a:chOff x="4165598" y="5089836"/>
              <a:chExt cx="4682427" cy="101204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A343D0F-90F1-9A05-7D2D-90ECCB808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5" t="2144" r="1289" b="16208"/>
              <a:stretch/>
            </p:blipFill>
            <p:spPr>
              <a:xfrm>
                <a:off x="4165598" y="5101301"/>
                <a:ext cx="4657743" cy="1000579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31191E-C6B8-6549-8688-38E79AB209C1}"/>
                  </a:ext>
                </a:extLst>
              </p:cNvPr>
              <p:cNvSpPr txBox="1"/>
              <p:nvPr/>
            </p:nvSpPr>
            <p:spPr>
              <a:xfrm>
                <a:off x="7663085" y="5089836"/>
                <a:ext cx="1184940" cy="329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Piermont</a:t>
                </a:r>
              </a:p>
            </p:txBody>
          </p:sp>
        </p:grpSp>
      </p:grpSp>
      <p:pic>
        <p:nvPicPr>
          <p:cNvPr id="11" name="Picture 2" descr="Best Fish Species | #1 List Of Freshwater Fish Species In US">
            <a:extLst>
              <a:ext uri="{FF2B5EF4-FFF2-40B4-BE49-F238E27FC236}">
                <a16:creationId xmlns:a16="http://schemas.microsoft.com/office/drawing/2014/main" id="{B25C9E46-EC0B-7E1A-FE61-1E51C3CF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797" y="493708"/>
            <a:ext cx="1382903" cy="82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78847A-D6E7-C89A-FEC7-F1320E21F974}"/>
              </a:ext>
            </a:extLst>
          </p:cNvPr>
          <p:cNvSpPr txBox="1"/>
          <p:nvPr/>
        </p:nvSpPr>
        <p:spPr>
          <a:xfrm>
            <a:off x="10485384" y="1155795"/>
            <a:ext cx="173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Aplodinotus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grunniens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3E11C09-059A-9490-045A-AA3527F45034}"/>
              </a:ext>
            </a:extLst>
          </p:cNvPr>
          <p:cNvGrpSpPr/>
          <p:nvPr/>
        </p:nvGrpSpPr>
        <p:grpSpPr>
          <a:xfrm>
            <a:off x="4007327" y="742003"/>
            <a:ext cx="105833" cy="5766869"/>
            <a:chOff x="4007327" y="661318"/>
            <a:chExt cx="105833" cy="57668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12D2257-4F12-566D-9E05-43622FDB48EB}"/>
                </a:ext>
              </a:extLst>
            </p:cNvPr>
            <p:cNvGrpSpPr/>
            <p:nvPr/>
          </p:nvGrpSpPr>
          <p:grpSpPr>
            <a:xfrm>
              <a:off x="4007327" y="661318"/>
              <a:ext cx="105833" cy="1024385"/>
              <a:chOff x="4007327" y="661318"/>
              <a:chExt cx="105833" cy="102438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E5B2E9-6047-0449-EF45-B30BEC7E41D7}"/>
                  </a:ext>
                </a:extLst>
              </p:cNvPr>
              <p:cNvSpPr txBox="1"/>
              <p:nvPr/>
            </p:nvSpPr>
            <p:spPr>
              <a:xfrm>
                <a:off x="4007327" y="1424093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B26EDB-4FAC-EB3D-8BF3-036F155DDE26}"/>
                  </a:ext>
                </a:extLst>
              </p:cNvPr>
              <p:cNvSpPr txBox="1"/>
              <p:nvPr/>
            </p:nvSpPr>
            <p:spPr>
              <a:xfrm>
                <a:off x="4007327" y="1057347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E11275-DB41-038F-633D-60E8C16B2F8D}"/>
                  </a:ext>
                </a:extLst>
              </p:cNvPr>
              <p:cNvSpPr txBox="1"/>
              <p:nvPr/>
            </p:nvSpPr>
            <p:spPr>
              <a:xfrm>
                <a:off x="4007327" y="661318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4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727E840-2F61-3342-19D5-408069C277D5}"/>
                </a:ext>
              </a:extLst>
            </p:cNvPr>
            <p:cNvGrpSpPr/>
            <p:nvPr/>
          </p:nvGrpSpPr>
          <p:grpSpPr>
            <a:xfrm>
              <a:off x="4007327" y="1824021"/>
              <a:ext cx="105833" cy="1024583"/>
              <a:chOff x="4007327" y="669788"/>
              <a:chExt cx="105833" cy="102458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0C88A4-4B8F-046D-BC0F-96CE7E58E85E}"/>
                  </a:ext>
                </a:extLst>
              </p:cNvPr>
              <p:cNvSpPr txBox="1"/>
              <p:nvPr/>
            </p:nvSpPr>
            <p:spPr>
              <a:xfrm>
                <a:off x="4007327" y="1432761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7F0B1D-B7FB-2B34-6356-5574D87AD7ED}"/>
                  </a:ext>
                </a:extLst>
              </p:cNvPr>
              <p:cNvSpPr txBox="1"/>
              <p:nvPr/>
            </p:nvSpPr>
            <p:spPr>
              <a:xfrm>
                <a:off x="4007327" y="1065815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908B70-5842-5912-1F69-385EE2B01213}"/>
                  </a:ext>
                </a:extLst>
              </p:cNvPr>
              <p:cNvSpPr txBox="1"/>
              <p:nvPr/>
            </p:nvSpPr>
            <p:spPr>
              <a:xfrm>
                <a:off x="4007327" y="669788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4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CA723AF-3B52-0495-93B9-289C67277DA6}"/>
                </a:ext>
              </a:extLst>
            </p:cNvPr>
            <p:cNvGrpSpPr/>
            <p:nvPr/>
          </p:nvGrpSpPr>
          <p:grpSpPr>
            <a:xfrm>
              <a:off x="4007327" y="3021797"/>
              <a:ext cx="105833" cy="1015917"/>
              <a:chOff x="4007327" y="669788"/>
              <a:chExt cx="105833" cy="101591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4445AC-0394-000F-09DE-D36F51783648}"/>
                  </a:ext>
                </a:extLst>
              </p:cNvPr>
              <p:cNvSpPr txBox="1"/>
              <p:nvPr/>
            </p:nvSpPr>
            <p:spPr>
              <a:xfrm>
                <a:off x="4007327" y="1424095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6C835E-5DB2-408F-DD53-2392ECD6FC1F}"/>
                  </a:ext>
                </a:extLst>
              </p:cNvPr>
              <p:cNvSpPr txBox="1"/>
              <p:nvPr/>
            </p:nvSpPr>
            <p:spPr>
              <a:xfrm>
                <a:off x="4007327" y="1065815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7E7A98-F37E-32D9-1417-4C665468E065}"/>
                  </a:ext>
                </a:extLst>
              </p:cNvPr>
              <p:cNvSpPr txBox="1"/>
              <p:nvPr/>
            </p:nvSpPr>
            <p:spPr>
              <a:xfrm>
                <a:off x="4007327" y="669788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4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C463B9E-D801-B3C5-1F0D-46E1FFA40A05}"/>
                </a:ext>
              </a:extLst>
            </p:cNvPr>
            <p:cNvGrpSpPr/>
            <p:nvPr/>
          </p:nvGrpSpPr>
          <p:grpSpPr>
            <a:xfrm>
              <a:off x="4007327" y="4203724"/>
              <a:ext cx="105833" cy="1020250"/>
              <a:chOff x="4007327" y="669788"/>
              <a:chExt cx="105833" cy="102025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D98B1A-4DBA-F5D8-C001-59918193116B}"/>
                  </a:ext>
                </a:extLst>
              </p:cNvPr>
              <p:cNvSpPr txBox="1"/>
              <p:nvPr/>
            </p:nvSpPr>
            <p:spPr>
              <a:xfrm>
                <a:off x="4007327" y="1428428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D47733-22FA-8C1C-3A24-6506D98C3F5C}"/>
                  </a:ext>
                </a:extLst>
              </p:cNvPr>
              <p:cNvSpPr txBox="1"/>
              <p:nvPr/>
            </p:nvSpPr>
            <p:spPr>
              <a:xfrm>
                <a:off x="4007327" y="1065815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2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FBFEFF8-6EE7-087D-3A25-FFDF9AC2B3F7}"/>
                  </a:ext>
                </a:extLst>
              </p:cNvPr>
              <p:cNvSpPr txBox="1"/>
              <p:nvPr/>
            </p:nvSpPr>
            <p:spPr>
              <a:xfrm>
                <a:off x="4007327" y="669788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4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812CC0C-AC14-1D0C-F332-05DFB3A2C61C}"/>
                </a:ext>
              </a:extLst>
            </p:cNvPr>
            <p:cNvGrpSpPr/>
            <p:nvPr/>
          </p:nvGrpSpPr>
          <p:grpSpPr>
            <a:xfrm>
              <a:off x="4007327" y="5377600"/>
              <a:ext cx="105833" cy="1050587"/>
              <a:chOff x="4007327" y="669788"/>
              <a:chExt cx="105833" cy="1050587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144ED59-58B3-B9EC-E071-C5B9AA981A90}"/>
                  </a:ext>
                </a:extLst>
              </p:cNvPr>
              <p:cNvSpPr txBox="1"/>
              <p:nvPr/>
            </p:nvSpPr>
            <p:spPr>
              <a:xfrm>
                <a:off x="4007327" y="1458765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A02A81F-53D7-97E0-1C05-74935E764F05}"/>
                  </a:ext>
                </a:extLst>
              </p:cNvPr>
              <p:cNvSpPr txBox="1"/>
              <p:nvPr/>
            </p:nvSpPr>
            <p:spPr>
              <a:xfrm>
                <a:off x="4007327" y="1065815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B55662-31B2-A3F5-EE6E-CA767FA02908}"/>
                  </a:ext>
                </a:extLst>
              </p:cNvPr>
              <p:cNvSpPr txBox="1"/>
              <p:nvPr/>
            </p:nvSpPr>
            <p:spPr>
              <a:xfrm>
                <a:off x="4007327" y="669788"/>
                <a:ext cx="1058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4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973B11-3945-D536-DBDE-54CD117B29CD}"/>
              </a:ext>
            </a:extLst>
          </p:cNvPr>
          <p:cNvGrpSpPr/>
          <p:nvPr/>
        </p:nvGrpSpPr>
        <p:grpSpPr>
          <a:xfrm>
            <a:off x="4470783" y="6347305"/>
            <a:ext cx="4098865" cy="261610"/>
            <a:chOff x="4470783" y="6266620"/>
            <a:chExt cx="4098865" cy="2616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E0D31E2-16FB-8343-3581-6B91DB1A6AE4}"/>
                </a:ext>
              </a:extLst>
            </p:cNvPr>
            <p:cNvSpPr txBox="1"/>
            <p:nvPr/>
          </p:nvSpPr>
          <p:spPr>
            <a:xfrm>
              <a:off x="4470783" y="6266620"/>
              <a:ext cx="7458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16 Jun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225CD6A-7F10-DF6A-88E6-3CAEB271F8B7}"/>
                </a:ext>
              </a:extLst>
            </p:cNvPr>
            <p:cNvSpPr txBox="1"/>
            <p:nvPr/>
          </p:nvSpPr>
          <p:spPr>
            <a:xfrm>
              <a:off x="5136299" y="6266620"/>
              <a:ext cx="7458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17 Jun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378B02-6773-6321-9EC3-AF05013CCE19}"/>
                </a:ext>
              </a:extLst>
            </p:cNvPr>
            <p:cNvSpPr txBox="1"/>
            <p:nvPr/>
          </p:nvSpPr>
          <p:spPr>
            <a:xfrm>
              <a:off x="5801815" y="6266620"/>
              <a:ext cx="7458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18 Jun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B208E89-CF09-2B1A-015C-CE9921B4A473}"/>
                </a:ext>
              </a:extLst>
            </p:cNvPr>
            <p:cNvSpPr txBox="1"/>
            <p:nvPr/>
          </p:nvSpPr>
          <p:spPr>
            <a:xfrm>
              <a:off x="6495094" y="6266620"/>
              <a:ext cx="7458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19 Jun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1EEB7C6-F63F-DDA1-0234-B7E6CCF1AB75}"/>
                </a:ext>
              </a:extLst>
            </p:cNvPr>
            <p:cNvSpPr txBox="1"/>
            <p:nvPr/>
          </p:nvSpPr>
          <p:spPr>
            <a:xfrm>
              <a:off x="7147062" y="6266620"/>
              <a:ext cx="7458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20 Jun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FEAC9FC-8A5D-741A-9CA4-3EA93F509A74}"/>
                </a:ext>
              </a:extLst>
            </p:cNvPr>
            <p:cNvSpPr txBox="1"/>
            <p:nvPr/>
          </p:nvSpPr>
          <p:spPr>
            <a:xfrm>
              <a:off x="7823841" y="6266620"/>
              <a:ext cx="7458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21 Jun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3123A5E-EE54-53AD-7D44-90E7AC096747}"/>
              </a:ext>
            </a:extLst>
          </p:cNvPr>
          <p:cNvSpPr txBox="1"/>
          <p:nvPr/>
        </p:nvSpPr>
        <p:spPr>
          <a:xfrm rot="16200000">
            <a:off x="2697981" y="3524180"/>
            <a:ext cx="2166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Frequency (kHz)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407F0C-EF41-DB7E-C32D-EFDB5327FB63}"/>
              </a:ext>
            </a:extLst>
          </p:cNvPr>
          <p:cNvSpPr/>
          <p:nvPr/>
        </p:nvSpPr>
        <p:spPr>
          <a:xfrm>
            <a:off x="3543300" y="504595"/>
            <a:ext cx="5427445" cy="60764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3978789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2FE63FF-6167-71F5-7960-A1B6ED471F96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3,193 Sturgeon Fish Stock Vectors and Vector Art | Shutterstock">
            <a:extLst>
              <a:ext uri="{FF2B5EF4-FFF2-40B4-BE49-F238E27FC236}">
                <a16:creationId xmlns:a16="http://schemas.microsoft.com/office/drawing/2014/main" id="{D83EA679-5647-93F7-2A14-793EF5598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77" r="90278">
                        <a14:foregroundMark x1="90278" y1="21429" x2="90278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11398" r="8307" b="26669"/>
          <a:stretch/>
        </p:blipFill>
        <p:spPr bwMode="auto">
          <a:xfrm>
            <a:off x="10441563" y="450142"/>
            <a:ext cx="1653944" cy="5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F4707-9F6F-669A-3006-29B6AE69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48B1E-7220-2444-981C-EA69E8C5EDA5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508B5-AF5D-4919-87BB-D1CCBD321F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7C9E39-1E12-07A5-58A5-96DBCFA99AB3}"/>
              </a:ext>
            </a:extLst>
          </p:cNvPr>
          <p:cNvSpPr txBox="1"/>
          <p:nvPr/>
        </p:nvSpPr>
        <p:spPr>
          <a:xfrm>
            <a:off x="352425" y="682346"/>
            <a:ext cx="265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Shortnose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Sturgeon</a:t>
            </a:r>
          </a:p>
        </p:txBody>
      </p:sp>
      <p:pic>
        <p:nvPicPr>
          <p:cNvPr id="21" name="Picture 2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E12E109-571B-1985-3558-0F65EC873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271472"/>
            <a:ext cx="4644825" cy="40452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ABDD2-0C3B-8B16-B39F-0F0B237B9305}"/>
              </a:ext>
            </a:extLst>
          </p:cNvPr>
          <p:cNvSpPr txBox="1"/>
          <p:nvPr/>
        </p:nvSpPr>
        <p:spPr>
          <a:xfrm>
            <a:off x="10359327" y="932704"/>
            <a:ext cx="1792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Acipenser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brevirostrum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hittering_SS02_20211119_121310_plus30dBGain">
            <a:hlinkClick r:id="" action="ppaction://media"/>
            <a:extLst>
              <a:ext uri="{FF2B5EF4-FFF2-40B4-BE49-F238E27FC236}">
                <a16:creationId xmlns:a16="http://schemas.microsoft.com/office/drawing/2014/main" id="{7480A05A-D4AE-1269-062B-134345D5D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627" y="4864834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E03C93-C0B2-24D8-10EA-28C4131C08DB}"/>
              </a:ext>
            </a:extLst>
          </p:cNvPr>
          <p:cNvSpPr txBox="1"/>
          <p:nvPr/>
        </p:nvSpPr>
        <p:spPr>
          <a:xfrm>
            <a:off x="688502" y="6032162"/>
            <a:ext cx="451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Lots of funny sounds, no strong ID (yet!)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17082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2FE63FF-6167-71F5-7960-A1B6ED471F96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3,193 Sturgeon Fish Stock Vectors and Vector Art | Shutterstock">
            <a:extLst>
              <a:ext uri="{FF2B5EF4-FFF2-40B4-BE49-F238E27FC236}">
                <a16:creationId xmlns:a16="http://schemas.microsoft.com/office/drawing/2014/main" id="{D83EA679-5647-93F7-2A14-793EF5598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77" r="90278">
                        <a14:foregroundMark x1="90278" y1="21429" x2="90278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11398" r="8307" b="26669"/>
          <a:stretch/>
        </p:blipFill>
        <p:spPr bwMode="auto">
          <a:xfrm>
            <a:off x="10441563" y="450142"/>
            <a:ext cx="1653944" cy="5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F4707-9F6F-669A-3006-29B6AE69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48B1E-7220-2444-981C-EA69E8C5EDA5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508B5-AF5D-4919-87BB-D1CCBD321F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7C9E39-1E12-07A5-58A5-96DBCFA99AB3}"/>
              </a:ext>
            </a:extLst>
          </p:cNvPr>
          <p:cNvSpPr txBox="1"/>
          <p:nvPr/>
        </p:nvSpPr>
        <p:spPr>
          <a:xfrm>
            <a:off x="352425" y="682346"/>
            <a:ext cx="265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Shortnose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Sturgeon</a:t>
            </a:r>
          </a:p>
        </p:txBody>
      </p:sp>
      <p:pic>
        <p:nvPicPr>
          <p:cNvPr id="21" name="Picture 2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E12E109-571B-1985-3558-0F65EC873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271472"/>
            <a:ext cx="4644825" cy="40452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ABDD2-0C3B-8B16-B39F-0F0B237B9305}"/>
              </a:ext>
            </a:extLst>
          </p:cNvPr>
          <p:cNvSpPr txBox="1"/>
          <p:nvPr/>
        </p:nvSpPr>
        <p:spPr>
          <a:xfrm>
            <a:off x="10359328" y="932705"/>
            <a:ext cx="1816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Acipenser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brevirostrum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screenshot of a graph&#10;&#10;Description automatically generated">
            <a:extLst>
              <a:ext uri="{FF2B5EF4-FFF2-40B4-BE49-F238E27FC236}">
                <a16:creationId xmlns:a16="http://schemas.microsoft.com/office/drawing/2014/main" id="{5CCC9C6F-A73F-7D68-F07F-C36D31FAE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79" y="1801156"/>
            <a:ext cx="4644825" cy="40754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SS03_20220325_125350_MidPlinksTrain_plus30dBGain">
            <a:hlinkClick r:id="" action="ppaction://media"/>
            <a:extLst>
              <a:ext uri="{FF2B5EF4-FFF2-40B4-BE49-F238E27FC236}">
                <a16:creationId xmlns:a16="http://schemas.microsoft.com/office/drawing/2014/main" id="{20619407-198E-8A04-85AD-A70050B66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7181" y="5326516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45CA00-A335-6E14-4245-72F887D76446}"/>
              </a:ext>
            </a:extLst>
          </p:cNvPr>
          <p:cNvSpPr txBox="1"/>
          <p:nvPr/>
        </p:nvSpPr>
        <p:spPr>
          <a:xfrm>
            <a:off x="688502" y="6032162"/>
            <a:ext cx="451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Lots of funny sounds, no strong ID (yet!)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326258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2FE63FF-6167-71F5-7960-A1B6ED471F96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3,193 Sturgeon Fish Stock Vectors and Vector Art | Shutterstock">
            <a:extLst>
              <a:ext uri="{FF2B5EF4-FFF2-40B4-BE49-F238E27FC236}">
                <a16:creationId xmlns:a16="http://schemas.microsoft.com/office/drawing/2014/main" id="{D83EA679-5647-93F7-2A14-793EF5598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77" r="90278">
                        <a14:foregroundMark x1="90278" y1="21429" x2="90278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11398" r="8307" b="26669"/>
          <a:stretch/>
        </p:blipFill>
        <p:spPr bwMode="auto">
          <a:xfrm>
            <a:off x="10441563" y="450142"/>
            <a:ext cx="1653944" cy="5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F4707-9F6F-669A-3006-29B6AE69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19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48B1E-7220-2444-981C-EA69E8C5EDA5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508B5-AF5D-4919-87BB-D1CCBD321F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7C9E39-1E12-07A5-58A5-96DBCFA99AB3}"/>
              </a:ext>
            </a:extLst>
          </p:cNvPr>
          <p:cNvSpPr txBox="1"/>
          <p:nvPr/>
        </p:nvSpPr>
        <p:spPr>
          <a:xfrm>
            <a:off x="352425" y="682346"/>
            <a:ext cx="265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Shortnose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Sturgeon</a:t>
            </a:r>
          </a:p>
        </p:txBody>
      </p:sp>
      <p:pic>
        <p:nvPicPr>
          <p:cNvPr id="21" name="Picture 2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E12E109-571B-1985-3558-0F65EC873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271472"/>
            <a:ext cx="4644825" cy="40452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ABDD2-0C3B-8B16-B39F-0F0B237B9305}"/>
              </a:ext>
            </a:extLst>
          </p:cNvPr>
          <p:cNvSpPr txBox="1"/>
          <p:nvPr/>
        </p:nvSpPr>
        <p:spPr>
          <a:xfrm>
            <a:off x="10359328" y="932704"/>
            <a:ext cx="173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Acipenser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brevirostrum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screenshot of a graph&#10;&#10;Description automatically generated">
            <a:extLst>
              <a:ext uri="{FF2B5EF4-FFF2-40B4-BE49-F238E27FC236}">
                <a16:creationId xmlns:a16="http://schemas.microsoft.com/office/drawing/2014/main" id="{5CCC9C6F-A73F-7D68-F07F-C36D31FAE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79" y="1801156"/>
            <a:ext cx="4644825" cy="40754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E58338C3-F16E-9905-2FBB-5133381630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"/>
          <a:stretch/>
        </p:blipFill>
        <p:spPr>
          <a:xfrm>
            <a:off x="7362603" y="2444267"/>
            <a:ext cx="4476972" cy="40452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SS02_20211126_225252_CombBuzz_plus30dBGain">
            <a:hlinkClick r:id="" action="ppaction://media"/>
            <a:extLst>
              <a:ext uri="{FF2B5EF4-FFF2-40B4-BE49-F238E27FC236}">
                <a16:creationId xmlns:a16="http://schemas.microsoft.com/office/drawing/2014/main" id="{CFFF45FD-0A04-A711-8B71-36C94708A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63138" y="5976938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22AF8-A86B-265B-3B56-461750F5504E}"/>
              </a:ext>
            </a:extLst>
          </p:cNvPr>
          <p:cNvSpPr txBox="1"/>
          <p:nvPr/>
        </p:nvSpPr>
        <p:spPr>
          <a:xfrm>
            <a:off x="688502" y="6032162"/>
            <a:ext cx="451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Lots of funny sounds, no strong ID (yet!)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22740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467512-F36E-FDC0-4F5B-643F42FB8154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446E3-C8AC-0FEC-CE12-DCFD4FE5D02D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C272B7-5964-007F-D2E8-929783344022}"/>
              </a:ext>
            </a:extLst>
          </p:cNvPr>
          <p:cNvSpPr txBox="1"/>
          <p:nvPr/>
        </p:nvSpPr>
        <p:spPr>
          <a:xfrm>
            <a:off x="352425" y="685808"/>
            <a:ext cx="176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2CFC3-16CC-B8F1-331C-B9D30DD4C3A4}"/>
              </a:ext>
            </a:extLst>
          </p:cNvPr>
          <p:cNvSpPr txBox="1"/>
          <p:nvPr/>
        </p:nvSpPr>
        <p:spPr>
          <a:xfrm>
            <a:off x="1109941" y="3764690"/>
            <a:ext cx="67926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how key fish species use Hudson River and HRNERR component site habitats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protected species in a cost-effective manner while minimizing harm, physical stress, or behavioral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Foster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public engagement and stewardship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via science outreach and education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63A63-86DC-CC53-8802-A78E2642A1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ED40F2-F14D-E7F6-370A-ABC37132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B3D014-3DD9-6717-2BF1-19CCB6ED96ED}"/>
              </a:ext>
            </a:extLst>
          </p:cNvPr>
          <p:cNvGrpSpPr/>
          <p:nvPr/>
        </p:nvGrpSpPr>
        <p:grpSpPr>
          <a:xfrm>
            <a:off x="8484527" y="1085918"/>
            <a:ext cx="2291153" cy="4871085"/>
            <a:chOff x="7186241" y="1313034"/>
            <a:chExt cx="2291153" cy="4871085"/>
          </a:xfrm>
        </p:grpSpPr>
        <p:pic>
          <p:nvPicPr>
            <p:cNvPr id="11" name="Picture 2" descr="Premium Vector | Sturgeon icon Outline colorful icon of sturgeon fish on  white Vector illustration">
              <a:extLst>
                <a:ext uri="{FF2B5EF4-FFF2-40B4-BE49-F238E27FC236}">
                  <a16:creationId xmlns:a16="http://schemas.microsoft.com/office/drawing/2014/main" id="{1FB7C034-BFF2-5C63-CE49-F742852E42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617" b="59585" l="8946" r="90575">
                          <a14:foregroundMark x1="9265" y1="39776" x2="9265" y2="39776"/>
                          <a14:foregroundMark x1="68850" y1="59585" x2="68850" y2="59585"/>
                          <a14:foregroundMark x1="90575" y1="50160" x2="90575" y2="50160"/>
                          <a14:foregroundMark x1="87061" y1="52556" x2="87061" y2="52556"/>
                          <a14:foregroundMark x1="85783" y1="53514" x2="85783" y2="53514"/>
                          <a14:foregroundMark x1="86422" y1="54633" x2="86422" y2="54633"/>
                          <a14:backgroundMark x1="85942" y1="53355" x2="85942" y2="53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3" t="38449" r="7675" b="39074"/>
            <a:stretch/>
          </p:blipFill>
          <p:spPr bwMode="auto">
            <a:xfrm>
              <a:off x="7186241" y="1313034"/>
              <a:ext cx="2291153" cy="610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3,193 Sturgeon Fish Stock Vectors and Vector Art | Shutterstock">
              <a:extLst>
                <a:ext uri="{FF2B5EF4-FFF2-40B4-BE49-F238E27FC236}">
                  <a16:creationId xmlns:a16="http://schemas.microsoft.com/office/drawing/2014/main" id="{63984B23-715D-5246-A24B-578D3AD221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877" r="90278">
                          <a14:foregroundMark x1="90278" y1="21429" x2="90278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7" t="17571" r="8307" b="26669"/>
            <a:stretch/>
          </p:blipFill>
          <p:spPr bwMode="auto">
            <a:xfrm>
              <a:off x="7406612" y="2170202"/>
              <a:ext cx="1850410" cy="535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Best Fish Species | #1 List Of Freshwater Fish Species In US">
              <a:extLst>
                <a:ext uri="{FF2B5EF4-FFF2-40B4-BE49-F238E27FC236}">
                  <a16:creationId xmlns:a16="http://schemas.microsoft.com/office/drawing/2014/main" id="{AF9CEFCD-D949-2C27-2F3C-C71E943A11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" t="5940" r="8602" b="11972"/>
            <a:stretch/>
          </p:blipFill>
          <p:spPr bwMode="auto">
            <a:xfrm>
              <a:off x="7614445" y="3930035"/>
              <a:ext cx="1434744" cy="818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20+ North Sea Market Stock Illustrations, Royalty-Free Vector Graphics &amp;  Clip Art - iStock | Aberdeen scotland">
              <a:extLst>
                <a:ext uri="{FF2B5EF4-FFF2-40B4-BE49-F238E27FC236}">
                  <a16:creationId xmlns:a16="http://schemas.microsoft.com/office/drawing/2014/main" id="{8D3BB1F1-3475-8B8C-5A16-DBCE9A1BC7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863" b="64216" l="10131" r="92157">
                          <a14:foregroundMark x1="11111" y1="46895" x2="11111" y2="46895"/>
                          <a14:foregroundMark x1="10294" y1="48203" x2="10294" y2="48203"/>
                          <a14:foregroundMark x1="48529" y1="32026" x2="48529" y2="32026"/>
                          <a14:foregroundMark x1="48856" y1="35458" x2="48856" y2="35458"/>
                          <a14:foregroundMark x1="33497" y1="52941" x2="33497" y2="52941"/>
                          <a14:foregroundMark x1="45588" y1="63235" x2="45588" y2="63235"/>
                          <a14:foregroundMark x1="45098" y1="64216" x2="45098" y2="64216"/>
                          <a14:foregroundMark x1="66013" y1="58824" x2="66013" y2="58824"/>
                          <a14:foregroundMark x1="91830" y1="59314" x2="91830" y2="59314"/>
                          <a14:foregroundMark x1="92157" y1="39052" x2="92157" y2="39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" t="29994" r="4191" b="34063"/>
            <a:stretch/>
          </p:blipFill>
          <p:spPr bwMode="auto">
            <a:xfrm flipH="1">
              <a:off x="7737863" y="4995556"/>
              <a:ext cx="1187908" cy="486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for “herring clipart”. | Clipart Panda - Free Clipart Images">
              <a:extLst>
                <a:ext uri="{FF2B5EF4-FFF2-40B4-BE49-F238E27FC236}">
                  <a16:creationId xmlns:a16="http://schemas.microsoft.com/office/drawing/2014/main" id="{2AF31C7A-4B9D-F8A7-2996-D5650A552A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961" b="88889" l="6250" r="94922">
                          <a14:foregroundMark x1="94141" y1="15033" x2="94141" y2="15033"/>
                          <a14:foregroundMark x1="95117" y1="75817" x2="95117" y2="75817"/>
                          <a14:foregroundMark x1="52148" y1="1961" x2="52148" y2="1961"/>
                          <a14:foregroundMark x1="6250" y1="46405" x2="6250" y2="46405"/>
                        </a14:backgroundRemoval>
                      </a14:imgEffect>
                      <a14:imgEffect>
                        <a14:colorTemperature colorTemp="59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416" b="10683"/>
            <a:stretch/>
          </p:blipFill>
          <p:spPr bwMode="auto">
            <a:xfrm>
              <a:off x="7699638" y="5728525"/>
              <a:ext cx="1264358" cy="455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triped Bass Vector: Over 4,490 Royalty-Free Licensable Stock Illustrations  &amp; Drawings | Shutterstock">
              <a:extLst>
                <a:ext uri="{FF2B5EF4-FFF2-40B4-BE49-F238E27FC236}">
                  <a16:creationId xmlns:a16="http://schemas.microsoft.com/office/drawing/2014/main" id="{C544468F-AA39-BC1A-E5FA-A5752D365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571" b="91429" l="1087" r="99457">
                          <a14:foregroundMark x1="2355" y1="46429" x2="2355" y2="46429"/>
                          <a14:foregroundMark x1="1087" y1="53214" x2="1087" y2="53214"/>
                          <a14:foregroundMark x1="34964" y1="91429" x2="34964" y2="91429"/>
                          <a14:foregroundMark x1="34420" y1="91429" x2="28261" y2="77857"/>
                          <a14:foregroundMark x1="28261" y1="77857" x2="28080" y2="74286"/>
                          <a14:foregroundMark x1="65761" y1="82857" x2="61232" y2="70000"/>
                          <a14:foregroundMark x1="67210" y1="76429" x2="72645" y2="58929"/>
                          <a14:foregroundMark x1="72645" y1="58929" x2="73551" y2="58214"/>
                          <a14:foregroundMark x1="74819" y1="57500" x2="74819" y2="57500"/>
                          <a14:foregroundMark x1="99457" y1="14286" x2="99457" y2="14286"/>
                          <a14:foregroundMark x1="44203" y1="8571" x2="36594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"/>
            <a:stretch/>
          </p:blipFill>
          <p:spPr bwMode="auto">
            <a:xfrm flipH="1">
              <a:off x="7585367" y="2952110"/>
              <a:ext cx="1492900" cy="73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Welcome - Hudson River National Estuarine Research Reserve">
            <a:extLst>
              <a:ext uri="{FF2B5EF4-FFF2-40B4-BE49-F238E27FC236}">
                <a16:creationId xmlns:a16="http://schemas.microsoft.com/office/drawing/2014/main" id="{565BFD05-942D-A763-AF43-C9E345EBC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/>
          <a:stretch/>
        </p:blipFill>
        <p:spPr bwMode="auto">
          <a:xfrm>
            <a:off x="1815447" y="2433201"/>
            <a:ext cx="3735201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w York State Water Resources Institute">
            <a:extLst>
              <a:ext uri="{FF2B5EF4-FFF2-40B4-BE49-F238E27FC236}">
                <a16:creationId xmlns:a16="http://schemas.microsoft.com/office/drawing/2014/main" id="{94CE28AD-3E5C-EECD-540C-0BEBB822E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53" y="1374169"/>
            <a:ext cx="2885243" cy="93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RRS Science Collaborative Awards Over $2 Million for 17 New Projects |  NERRS Science Collaborative">
            <a:extLst>
              <a:ext uri="{FF2B5EF4-FFF2-40B4-BE49-F238E27FC236}">
                <a16:creationId xmlns:a16="http://schemas.microsoft.com/office/drawing/2014/main" id="{4449FB4C-B754-6871-FA22-E9E2F5A76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322698"/>
            <a:ext cx="4611756" cy="104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3708810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83984C-C7DF-0433-CE65-58354772970A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8F9A5C-DBF0-00DA-F322-73D53049C54D}"/>
              </a:ext>
            </a:extLst>
          </p:cNvPr>
          <p:cNvGrpSpPr/>
          <p:nvPr/>
        </p:nvGrpSpPr>
        <p:grpSpPr>
          <a:xfrm flipH="1">
            <a:off x="10868025" y="533400"/>
            <a:ext cx="1086117" cy="831844"/>
            <a:chOff x="10572678" y="467000"/>
            <a:chExt cx="1473350" cy="1164975"/>
          </a:xfrm>
        </p:grpSpPr>
        <p:pic>
          <p:nvPicPr>
            <p:cNvPr id="2052" name="Picture 4" descr="20+ North Sea Market Stock Illustrations, Royalty-Free Vector Graphics &amp;  Clip Art - iStock | Aberdeen scotland">
              <a:extLst>
                <a:ext uri="{FF2B5EF4-FFF2-40B4-BE49-F238E27FC236}">
                  <a16:creationId xmlns:a16="http://schemas.microsoft.com/office/drawing/2014/main" id="{1BDB4B4F-F9C4-892E-60B6-14E8955B5E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863" b="64216" l="10131" r="92157">
                          <a14:foregroundMark x1="11111" y1="46895" x2="11111" y2="46895"/>
                          <a14:foregroundMark x1="10294" y1="48203" x2="10294" y2="48203"/>
                          <a14:foregroundMark x1="48529" y1="32026" x2="48529" y2="32026"/>
                          <a14:foregroundMark x1="48856" y1="35458" x2="48856" y2="35458"/>
                          <a14:foregroundMark x1="33497" y1="52941" x2="33497" y2="52941"/>
                          <a14:foregroundMark x1="45588" y1="63235" x2="45588" y2="63235"/>
                          <a14:foregroundMark x1="45098" y1="64216" x2="45098" y2="64216"/>
                          <a14:foregroundMark x1="66013" y1="58824" x2="66013" y2="58824"/>
                          <a14:foregroundMark x1="91830" y1="59314" x2="91830" y2="59314"/>
                          <a14:foregroundMark x1="92157" y1="39052" x2="92157" y2="39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" t="29010" r="4191" b="33631"/>
            <a:stretch/>
          </p:blipFill>
          <p:spPr bwMode="auto">
            <a:xfrm>
              <a:off x="10572678" y="467000"/>
              <a:ext cx="1473350" cy="626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or “herring clipart”. | Clipart Panda - Free Clipart Images">
              <a:extLst>
                <a:ext uri="{FF2B5EF4-FFF2-40B4-BE49-F238E27FC236}">
                  <a16:creationId xmlns:a16="http://schemas.microsoft.com/office/drawing/2014/main" id="{33F34987-BA56-03A1-42B9-DEDEA5185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61" b="88889" l="6250" r="94922">
                          <a14:foregroundMark x1="94141" y1="15033" x2="94141" y2="15033"/>
                          <a14:foregroundMark x1="95117" y1="75817" x2="95117" y2="75817"/>
                          <a14:foregroundMark x1="52148" y1="1961" x2="52148" y2="1961"/>
                          <a14:foregroundMark x1="6250" y1="46405" x2="6250" y2="46405"/>
                        </a14:backgroundRemoval>
                      </a14:imgEffect>
                      <a14:imgEffect>
                        <a14:colorTemperature colorTemp="59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09744" y="1071632"/>
              <a:ext cx="1399220" cy="560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5A3E1-04FC-34F1-6402-EBFDCFB3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6DC6F2-2A91-1065-F4AD-52C86EE80224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40139-0059-E84E-2F83-326F19BD74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E333EA-8884-7202-9263-A4A2929792DF}"/>
              </a:ext>
            </a:extLst>
          </p:cNvPr>
          <p:cNvSpPr txBox="1"/>
          <p:nvPr/>
        </p:nvSpPr>
        <p:spPr>
          <a:xfrm>
            <a:off x="352425" y="682346"/>
            <a:ext cx="2365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River Herring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562947-C77D-AAB4-89DF-09D6E0BFD72B}"/>
              </a:ext>
            </a:extLst>
          </p:cNvPr>
          <p:cNvSpPr txBox="1"/>
          <p:nvPr/>
        </p:nvSpPr>
        <p:spPr>
          <a:xfrm>
            <a:off x="10455168" y="1296357"/>
            <a:ext cx="173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Alosa pseudoharengus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Alosa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aestivalis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54F9D0-E0C7-0FBE-2A8D-237E2BEDBC51}"/>
              </a:ext>
            </a:extLst>
          </p:cNvPr>
          <p:cNvSpPr txBox="1"/>
          <p:nvPr/>
        </p:nvSpPr>
        <p:spPr>
          <a:xfrm>
            <a:off x="449439" y="1997839"/>
            <a:ext cx="3668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Weir deployed in Black Creek in 2020 &amp; 2021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Damaged by high flow events in 2022 &amp; 2023, not deployed in 2024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Very little acoustic data overlap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EC8055-A4E9-6BF3-88FE-F97BA8B0E23C}"/>
              </a:ext>
            </a:extLst>
          </p:cNvPr>
          <p:cNvSpPr txBox="1"/>
          <p:nvPr/>
        </p:nvSpPr>
        <p:spPr>
          <a:xfrm>
            <a:off x="8406474" y="5790252"/>
            <a:ext cx="30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sounds yet, stay tuned..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2230DC-16AC-E822-975D-D69C6963C18A}"/>
              </a:ext>
            </a:extLst>
          </p:cNvPr>
          <p:cNvGrpSpPr/>
          <p:nvPr/>
        </p:nvGrpSpPr>
        <p:grpSpPr>
          <a:xfrm>
            <a:off x="4307542" y="1082456"/>
            <a:ext cx="5600775" cy="4200582"/>
            <a:chOff x="4307542" y="1082456"/>
            <a:chExt cx="5600775" cy="420058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FC0F055-730B-EBF7-FBBB-B2DF5E3FB7F1}"/>
                </a:ext>
              </a:extLst>
            </p:cNvPr>
            <p:cNvGrpSpPr/>
            <p:nvPr/>
          </p:nvGrpSpPr>
          <p:grpSpPr>
            <a:xfrm>
              <a:off x="4307542" y="1082456"/>
              <a:ext cx="5600775" cy="4200582"/>
              <a:chOff x="3793780" y="980991"/>
              <a:chExt cx="5600775" cy="420058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7B5DE07-CF9D-C272-CDF2-B64ED868B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93780" y="980991"/>
                <a:ext cx="5600775" cy="4200582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2583BED-AA86-FE97-5B0D-5A2F292CCE7B}"/>
                  </a:ext>
                </a:extLst>
              </p:cNvPr>
              <p:cNvSpPr txBox="1"/>
              <p:nvPr/>
            </p:nvSpPr>
            <p:spPr>
              <a:xfrm rot="16200000">
                <a:off x="3057109" y="2942782"/>
                <a:ext cx="18811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Hourly weir Counts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5A49A7-7CD2-EBEC-0315-1107547E940A}"/>
                </a:ext>
              </a:extLst>
            </p:cNvPr>
            <p:cNvSpPr txBox="1"/>
            <p:nvPr/>
          </p:nvSpPr>
          <p:spPr>
            <a:xfrm>
              <a:off x="9422287" y="4999044"/>
              <a:ext cx="4860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2021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3083361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37FF1-1C3E-DBF3-6223-0D197E5C8540}"/>
              </a:ext>
            </a:extLst>
          </p:cNvPr>
          <p:cNvSpPr txBox="1"/>
          <p:nvPr/>
        </p:nvSpPr>
        <p:spPr>
          <a:xfrm>
            <a:off x="5588809" y="849481"/>
            <a:ext cx="6267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Progress: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Atlantic Sturgeon thunder occurrence/phenology across sites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Hudson river soundscapes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Across salinity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 channel vs tributaries/wetlands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Atlantic Sturgeon &amp; Freshwater Drum sound mapping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C29E7-FCEA-96E2-79B9-7735F9C1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ACE46A-AC05-17D0-C607-B50994EBF4CB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4C1A62-53AF-D11F-B5EA-519B06E2BD60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63AECA-ED97-F4EA-EBAA-6EE21C2522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E0D3DA-FE79-CC9E-1C2D-FB3AA42EBA44}"/>
              </a:ext>
            </a:extLst>
          </p:cNvPr>
          <p:cNvSpPr txBox="1"/>
          <p:nvPr/>
        </p:nvSpPr>
        <p:spPr>
          <a:xfrm>
            <a:off x="352425" y="682346"/>
            <a:ext cx="2365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Ongoing Analysis</a:t>
            </a:r>
          </a:p>
        </p:txBody>
      </p:sp>
      <p:pic>
        <p:nvPicPr>
          <p:cNvPr id="2" name="Picture 1" descr="A screenshot of a map&#10;&#10;Description automatically generated">
            <a:extLst>
              <a:ext uri="{FF2B5EF4-FFF2-40B4-BE49-F238E27FC236}">
                <a16:creationId xmlns:a16="http://schemas.microsoft.com/office/drawing/2014/main" id="{69A54016-1B55-4B19-EFC7-CB264B2635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21" y="1387045"/>
            <a:ext cx="4022896" cy="4987268"/>
          </a:xfrm>
          <a:prstGeom prst="rect">
            <a:avLst/>
          </a:prstGeom>
        </p:spPr>
      </p:pic>
      <p:pic>
        <p:nvPicPr>
          <p:cNvPr id="18" name="Picture 17" descr="An aerial view of a body of water with trees and a map&#10;&#10;Description automatically generated">
            <a:extLst>
              <a:ext uri="{FF2B5EF4-FFF2-40B4-BE49-F238E27FC236}">
                <a16:creationId xmlns:a16="http://schemas.microsoft.com/office/drawing/2014/main" id="{BA43699B-F1AA-4E8D-781D-8EE8FBC0B0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000"/>
          <a:stretch/>
        </p:blipFill>
        <p:spPr>
          <a:xfrm>
            <a:off x="6421121" y="2995831"/>
            <a:ext cx="3708400" cy="3360519"/>
          </a:xfrm>
          <a:prstGeom prst="rect">
            <a:avLst/>
          </a:prstGeom>
        </p:spPr>
      </p:pic>
      <p:sp>
        <p:nvSpPr>
          <p:cNvPr id="3" name="Right Bracket 2">
            <a:extLst>
              <a:ext uri="{FF2B5EF4-FFF2-40B4-BE49-F238E27FC236}">
                <a16:creationId xmlns:a16="http://schemas.microsoft.com/office/drawing/2014/main" id="{763E52AB-4132-96DD-4AFD-5C0FCEFC0076}"/>
              </a:ext>
            </a:extLst>
          </p:cNvPr>
          <p:cNvSpPr/>
          <p:nvPr/>
        </p:nvSpPr>
        <p:spPr>
          <a:xfrm rot="5400000">
            <a:off x="9310938" y="5529061"/>
            <a:ext cx="114242" cy="1484285"/>
          </a:xfrm>
          <a:prstGeom prst="rightBracke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F9AD6-C1B2-A405-68BB-F6E592AB5DFF}"/>
              </a:ext>
            </a:extLst>
          </p:cNvPr>
          <p:cNvSpPr txBox="1"/>
          <p:nvPr/>
        </p:nvSpPr>
        <p:spPr>
          <a:xfrm>
            <a:off x="9172460" y="6098666"/>
            <a:ext cx="465192" cy="230832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500m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3920152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4B8E9-0FB6-BFE1-0695-7B651609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4DC02-D817-1340-DB4F-410D35873058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E59B75-1171-221D-3DAA-9AFED46D40F2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35B92-3596-AFE1-A290-9C8014F88B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4ADCC3-B2C9-C8EE-6BE1-65180AE30BAA}"/>
              </a:ext>
            </a:extLst>
          </p:cNvPr>
          <p:cNvSpPr txBox="1"/>
          <p:nvPr/>
        </p:nvSpPr>
        <p:spPr>
          <a:xfrm>
            <a:off x="352425" y="682346"/>
            <a:ext cx="258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3BB0A-0D3A-FA83-0D87-A78E3A8B0277}"/>
              </a:ext>
            </a:extLst>
          </p:cNvPr>
          <p:cNvSpPr txBox="1"/>
          <p:nvPr/>
        </p:nvSpPr>
        <p:spPr>
          <a:xfrm>
            <a:off x="6304721" y="1933202"/>
            <a:ext cx="46117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thanks to:</a:t>
            </a:r>
          </a:p>
          <a:p>
            <a:pPr marL="274320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Norrie Point Environmental Center</a:t>
            </a:r>
          </a:p>
          <a:p>
            <a:pPr marL="274320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Dan Miller (NYSDEC, HRNERR)</a:t>
            </a:r>
          </a:p>
          <a:p>
            <a:pPr marL="274320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Dennis Higgs (University of Windsor)</a:t>
            </a:r>
          </a:p>
          <a:p>
            <a:pPr marL="274320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Ella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Agoos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(Norrie Point)</a:t>
            </a:r>
          </a:p>
          <a:p>
            <a:pPr marL="274320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Nicholas Pauley (West Point)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EA0B8-5BE3-3680-9354-A2A1B136775A}"/>
              </a:ext>
            </a:extLst>
          </p:cNvPr>
          <p:cNvSpPr txBox="1"/>
          <p:nvPr/>
        </p:nvSpPr>
        <p:spPr>
          <a:xfrm>
            <a:off x="5253491" y="5032911"/>
            <a:ext cx="6714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Rebecca Cohen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r.cohen@cornell.edu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https://www.birds.cornell.edu/ccb/rebecca-cohen-ph-d/</a:t>
            </a:r>
          </a:p>
        </p:txBody>
      </p:sp>
      <p:pic>
        <p:nvPicPr>
          <p:cNvPr id="15" name="Picture 8" descr="New York State Water Resources Institute">
            <a:extLst>
              <a:ext uri="{FF2B5EF4-FFF2-40B4-BE49-F238E27FC236}">
                <a16:creationId xmlns:a16="http://schemas.microsoft.com/office/drawing/2014/main" id="{8A7F4C18-0C80-D0F2-65DA-734A6DB32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12" y="3813449"/>
            <a:ext cx="2885243" cy="93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NERRS Science Collaborative Awards Over $2 Million for 17 New Projects |  NERRS Science Collaborative">
            <a:extLst>
              <a:ext uri="{FF2B5EF4-FFF2-40B4-BE49-F238E27FC236}">
                <a16:creationId xmlns:a16="http://schemas.microsoft.com/office/drawing/2014/main" id="{94D2FC70-8F2F-FBD3-D919-0CEEFB66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55" y="2497753"/>
            <a:ext cx="4611756" cy="104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2E8BE6-C7F0-E577-08B5-8652915DD945}"/>
              </a:ext>
            </a:extLst>
          </p:cNvPr>
          <p:cNvSpPr txBox="1"/>
          <p:nvPr/>
        </p:nvSpPr>
        <p:spPr>
          <a:xfrm>
            <a:off x="633970" y="1969015"/>
            <a:ext cx="237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Funding Sources: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1678809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lue and yellow lines&#10;&#10;Description automatically generated">
            <a:extLst>
              <a:ext uri="{FF2B5EF4-FFF2-40B4-BE49-F238E27FC236}">
                <a16:creationId xmlns:a16="http://schemas.microsoft.com/office/drawing/2014/main" id="{59C8224E-B94A-7AEC-B8D5-0C517B6A17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4040" r="1102" b="3293"/>
          <a:stretch/>
        </p:blipFill>
        <p:spPr>
          <a:xfrm>
            <a:off x="4102787" y="1070356"/>
            <a:ext cx="7644025" cy="55496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1091F-D32E-C636-DF22-2ECD9C7E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23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839082-47AC-7C21-B589-FE4882BF3667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706F2-79E7-791F-8441-8A99B5EC73C7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076E9C-7710-B5E3-3787-E631BF04AC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E67DBF-9DAD-8BB3-B97C-A2F9F091F163}"/>
              </a:ext>
            </a:extLst>
          </p:cNvPr>
          <p:cNvSpPr txBox="1"/>
          <p:nvPr/>
        </p:nvSpPr>
        <p:spPr>
          <a:xfrm>
            <a:off x="352424" y="682346"/>
            <a:ext cx="8153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Water Chestnut vs. Submerged Aquatic Vegetation Soundscapes</a:t>
            </a:r>
          </a:p>
        </p:txBody>
      </p:sp>
      <p:pic>
        <p:nvPicPr>
          <p:cNvPr id="25" name="Picture 24" descr="Aerial view of a body of water with trees and a boat&#10;&#10;Description automatically generated">
            <a:extLst>
              <a:ext uri="{FF2B5EF4-FFF2-40B4-BE49-F238E27FC236}">
                <a16:creationId xmlns:a16="http://schemas.microsoft.com/office/drawing/2014/main" id="{12DFE34F-E8A5-AD51-02E3-09577B73CF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15784" r="36250" b="22083"/>
          <a:stretch/>
        </p:blipFill>
        <p:spPr>
          <a:xfrm>
            <a:off x="352425" y="2019139"/>
            <a:ext cx="3476571" cy="3253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A2333-9E07-F2E3-BAE6-19DA03F61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270" y="1268499"/>
            <a:ext cx="7508520" cy="711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A1672D-D07A-C14D-21E0-FB5ADC8AAD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274"/>
          <a:stretch/>
        </p:blipFill>
        <p:spPr>
          <a:xfrm>
            <a:off x="4102787" y="2370740"/>
            <a:ext cx="7519003" cy="713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AB6193-0F74-6F8D-1FF4-7225A1656D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937"/>
          <a:stretch/>
        </p:blipFill>
        <p:spPr>
          <a:xfrm>
            <a:off x="4113271" y="4559603"/>
            <a:ext cx="7508520" cy="713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7D0B7A-7BF8-F59F-E57F-15963792EC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265"/>
          <a:stretch/>
        </p:blipFill>
        <p:spPr>
          <a:xfrm>
            <a:off x="4102787" y="5686959"/>
            <a:ext cx="7519003" cy="713232"/>
          </a:xfrm>
          <a:prstGeom prst="rect">
            <a:avLst/>
          </a:prstGeom>
        </p:spPr>
      </p:pic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46E171F0-2C0E-B67C-994C-CEB1CFD41A20}"/>
              </a:ext>
            </a:extLst>
          </p:cNvPr>
          <p:cNvSpPr/>
          <p:nvPr/>
        </p:nvSpPr>
        <p:spPr>
          <a:xfrm>
            <a:off x="2247544" y="3376262"/>
            <a:ext cx="11485548" cy="711000"/>
          </a:xfrm>
          <a:prstGeom prst="mathMultiply">
            <a:avLst>
              <a:gd name="adj1" fmla="val 789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2612518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9FC952-1FC0-39B8-A0FE-85F024917A67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12929-81DC-AD95-BA09-D62982739046}"/>
              </a:ext>
            </a:extLst>
          </p:cNvPr>
          <p:cNvSpPr txBox="1"/>
          <p:nvPr/>
        </p:nvSpPr>
        <p:spPr>
          <a:xfrm>
            <a:off x="1033505" y="1218936"/>
            <a:ext cx="1015031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Entails collection of soundscape data to identify presence of species of interest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Active sound production documented in ~1000 fish species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Looby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2022) </a:t>
            </a:r>
          </a:p>
          <a:p>
            <a:pPr marL="800100" lvl="1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96% of species still uncharacterized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Sound production likely to be widespread in actinopterygian fish (Rice et al. 2022)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4E488-4C89-8CEF-927C-FD72F492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DBBEF1-B462-127D-9F4A-71D1B5753B5A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F30D6-4920-DD6A-82E0-DD027D9BC6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C272B7-5964-007F-D2E8-929783344022}"/>
              </a:ext>
            </a:extLst>
          </p:cNvPr>
          <p:cNvSpPr txBox="1"/>
          <p:nvPr/>
        </p:nvSpPr>
        <p:spPr>
          <a:xfrm>
            <a:off x="352424" y="682346"/>
            <a:ext cx="5352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Passive Acoustic Monitoring (PAM)</a:t>
            </a: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C6B3DC46-CA10-B709-C748-9413C124E6B9}"/>
              </a:ext>
            </a:extLst>
          </p:cNvPr>
          <p:cNvSpPr/>
          <p:nvPr/>
        </p:nvSpPr>
        <p:spPr>
          <a:xfrm>
            <a:off x="397276" y="4109368"/>
            <a:ext cx="11397448" cy="2258825"/>
          </a:xfrm>
          <a:custGeom>
            <a:avLst/>
            <a:gdLst>
              <a:gd name="connsiteX0" fmla="*/ 23248 w 8415580"/>
              <a:gd name="connsiteY0" fmla="*/ 1325105 h 1325105"/>
              <a:gd name="connsiteX1" fmla="*/ 8415580 w 8415580"/>
              <a:gd name="connsiteY1" fmla="*/ 1309607 h 1325105"/>
              <a:gd name="connsiteX2" fmla="*/ 8407831 w 8415580"/>
              <a:gd name="connsiteY2" fmla="*/ 0 h 1325105"/>
              <a:gd name="connsiteX3" fmla="*/ 8330339 w 8415580"/>
              <a:gd name="connsiteY3" fmla="*/ 7749 h 1325105"/>
              <a:gd name="connsiteX4" fmla="*/ 8268346 w 8415580"/>
              <a:gd name="connsiteY4" fmla="*/ 77491 h 1325105"/>
              <a:gd name="connsiteX5" fmla="*/ 8121112 w 8415580"/>
              <a:gd name="connsiteY5" fmla="*/ 92990 h 1325105"/>
              <a:gd name="connsiteX6" fmla="*/ 7966129 w 8415580"/>
              <a:gd name="connsiteY6" fmla="*/ 92990 h 1325105"/>
              <a:gd name="connsiteX7" fmla="*/ 7911885 w 8415580"/>
              <a:gd name="connsiteY7" fmla="*/ 69742 h 1325105"/>
              <a:gd name="connsiteX8" fmla="*/ 7811146 w 8415580"/>
              <a:gd name="connsiteY8" fmla="*/ 38746 h 1325105"/>
              <a:gd name="connsiteX9" fmla="*/ 7733655 w 8415580"/>
              <a:gd name="connsiteY9" fmla="*/ 15498 h 1325105"/>
              <a:gd name="connsiteX10" fmla="*/ 7648414 w 8415580"/>
              <a:gd name="connsiteY10" fmla="*/ 15498 h 1325105"/>
              <a:gd name="connsiteX11" fmla="*/ 7570923 w 8415580"/>
              <a:gd name="connsiteY11" fmla="*/ 23247 h 1325105"/>
              <a:gd name="connsiteX12" fmla="*/ 7462434 w 8415580"/>
              <a:gd name="connsiteY12" fmla="*/ 38746 h 1325105"/>
              <a:gd name="connsiteX13" fmla="*/ 7377194 w 8415580"/>
              <a:gd name="connsiteY13" fmla="*/ 85241 h 1325105"/>
              <a:gd name="connsiteX14" fmla="*/ 7253207 w 8415580"/>
              <a:gd name="connsiteY14" fmla="*/ 108488 h 1325105"/>
              <a:gd name="connsiteX15" fmla="*/ 7136970 w 8415580"/>
              <a:gd name="connsiteY15" fmla="*/ 108488 h 1325105"/>
              <a:gd name="connsiteX16" fmla="*/ 7036231 w 8415580"/>
              <a:gd name="connsiteY16" fmla="*/ 100739 h 1325105"/>
              <a:gd name="connsiteX17" fmla="*/ 6958739 w 8415580"/>
              <a:gd name="connsiteY17" fmla="*/ 69742 h 1325105"/>
              <a:gd name="connsiteX18" fmla="*/ 6896746 w 8415580"/>
              <a:gd name="connsiteY18" fmla="*/ 61993 h 1325105"/>
              <a:gd name="connsiteX19" fmla="*/ 6842502 w 8415580"/>
              <a:gd name="connsiteY19" fmla="*/ 54244 h 1325105"/>
              <a:gd name="connsiteX20" fmla="*/ 6710767 w 8415580"/>
              <a:gd name="connsiteY20" fmla="*/ 54244 h 1325105"/>
              <a:gd name="connsiteX21" fmla="*/ 6710767 w 8415580"/>
              <a:gd name="connsiteY21" fmla="*/ 54244 h 1325105"/>
              <a:gd name="connsiteX22" fmla="*/ 6633275 w 8415580"/>
              <a:gd name="connsiteY22" fmla="*/ 77491 h 1325105"/>
              <a:gd name="connsiteX23" fmla="*/ 6540285 w 8415580"/>
              <a:gd name="connsiteY23" fmla="*/ 123986 h 1325105"/>
              <a:gd name="connsiteX24" fmla="*/ 6447295 w 8415580"/>
              <a:gd name="connsiteY24" fmla="*/ 139485 h 1325105"/>
              <a:gd name="connsiteX25" fmla="*/ 6400800 w 8415580"/>
              <a:gd name="connsiteY25" fmla="*/ 139485 h 1325105"/>
              <a:gd name="connsiteX26" fmla="*/ 6276814 w 8415580"/>
              <a:gd name="connsiteY26" fmla="*/ 131736 h 1325105"/>
              <a:gd name="connsiteX27" fmla="*/ 6207072 w 8415580"/>
              <a:gd name="connsiteY27" fmla="*/ 108488 h 1325105"/>
              <a:gd name="connsiteX28" fmla="*/ 6160577 w 8415580"/>
              <a:gd name="connsiteY28" fmla="*/ 85241 h 1325105"/>
              <a:gd name="connsiteX29" fmla="*/ 6036590 w 8415580"/>
              <a:gd name="connsiteY29" fmla="*/ 69742 h 1325105"/>
              <a:gd name="connsiteX30" fmla="*/ 5920353 w 8415580"/>
              <a:gd name="connsiteY30" fmla="*/ 69742 h 1325105"/>
              <a:gd name="connsiteX31" fmla="*/ 5827363 w 8415580"/>
              <a:gd name="connsiteY31" fmla="*/ 85241 h 1325105"/>
              <a:gd name="connsiteX32" fmla="*/ 5773119 w 8415580"/>
              <a:gd name="connsiteY32" fmla="*/ 100739 h 1325105"/>
              <a:gd name="connsiteX33" fmla="*/ 5680129 w 8415580"/>
              <a:gd name="connsiteY33" fmla="*/ 116237 h 1325105"/>
              <a:gd name="connsiteX34" fmla="*/ 5656882 w 8415580"/>
              <a:gd name="connsiteY34" fmla="*/ 116237 h 1325105"/>
              <a:gd name="connsiteX35" fmla="*/ 5455404 w 8415580"/>
              <a:gd name="connsiteY35" fmla="*/ 85241 h 1325105"/>
              <a:gd name="connsiteX36" fmla="*/ 5323668 w 8415580"/>
              <a:gd name="connsiteY36" fmla="*/ 54244 h 1325105"/>
              <a:gd name="connsiteX37" fmla="*/ 5199682 w 8415580"/>
              <a:gd name="connsiteY37" fmla="*/ 46495 h 1325105"/>
              <a:gd name="connsiteX38" fmla="*/ 5060197 w 8415580"/>
              <a:gd name="connsiteY38" fmla="*/ 61993 h 1325105"/>
              <a:gd name="connsiteX39" fmla="*/ 4936211 w 8415580"/>
              <a:gd name="connsiteY39" fmla="*/ 77491 h 1325105"/>
              <a:gd name="connsiteX40" fmla="*/ 4874217 w 8415580"/>
              <a:gd name="connsiteY40" fmla="*/ 100739 h 1325105"/>
              <a:gd name="connsiteX41" fmla="*/ 4618495 w 8415580"/>
              <a:gd name="connsiteY41" fmla="*/ 116237 h 1325105"/>
              <a:gd name="connsiteX42" fmla="*/ 4510007 w 8415580"/>
              <a:gd name="connsiteY42" fmla="*/ 85241 h 1325105"/>
              <a:gd name="connsiteX43" fmla="*/ 4393770 w 8415580"/>
              <a:gd name="connsiteY43" fmla="*/ 61993 h 1325105"/>
              <a:gd name="connsiteX44" fmla="*/ 4192292 w 8415580"/>
              <a:gd name="connsiteY44" fmla="*/ 61993 h 1325105"/>
              <a:gd name="connsiteX45" fmla="*/ 4114800 w 8415580"/>
              <a:gd name="connsiteY45" fmla="*/ 69742 h 1325105"/>
              <a:gd name="connsiteX46" fmla="*/ 4114800 w 8415580"/>
              <a:gd name="connsiteY46" fmla="*/ 69742 h 1325105"/>
              <a:gd name="connsiteX47" fmla="*/ 4045058 w 8415580"/>
              <a:gd name="connsiteY47" fmla="*/ 92990 h 1325105"/>
              <a:gd name="connsiteX48" fmla="*/ 3897824 w 8415580"/>
              <a:gd name="connsiteY48" fmla="*/ 116237 h 1325105"/>
              <a:gd name="connsiteX49" fmla="*/ 3781587 w 8415580"/>
              <a:gd name="connsiteY49" fmla="*/ 116237 h 1325105"/>
              <a:gd name="connsiteX50" fmla="*/ 3781587 w 8415580"/>
              <a:gd name="connsiteY50" fmla="*/ 116237 h 1325105"/>
              <a:gd name="connsiteX51" fmla="*/ 3564611 w 8415580"/>
              <a:gd name="connsiteY51" fmla="*/ 85241 h 1325105"/>
              <a:gd name="connsiteX52" fmla="*/ 3487119 w 8415580"/>
              <a:gd name="connsiteY52" fmla="*/ 85241 h 1325105"/>
              <a:gd name="connsiteX53" fmla="*/ 3409628 w 8415580"/>
              <a:gd name="connsiteY53" fmla="*/ 77491 h 1325105"/>
              <a:gd name="connsiteX54" fmla="*/ 3347634 w 8415580"/>
              <a:gd name="connsiteY54" fmla="*/ 77491 h 1325105"/>
              <a:gd name="connsiteX55" fmla="*/ 3285641 w 8415580"/>
              <a:gd name="connsiteY55" fmla="*/ 100739 h 1325105"/>
              <a:gd name="connsiteX56" fmla="*/ 3262394 w 8415580"/>
              <a:gd name="connsiteY56" fmla="*/ 108488 h 1325105"/>
              <a:gd name="connsiteX57" fmla="*/ 3107411 w 8415580"/>
              <a:gd name="connsiteY57" fmla="*/ 139485 h 1325105"/>
              <a:gd name="connsiteX58" fmla="*/ 3006672 w 8415580"/>
              <a:gd name="connsiteY58" fmla="*/ 139485 h 1325105"/>
              <a:gd name="connsiteX59" fmla="*/ 2797445 w 8415580"/>
              <a:gd name="connsiteY59" fmla="*/ 54244 h 1325105"/>
              <a:gd name="connsiteX60" fmla="*/ 2688956 w 8415580"/>
              <a:gd name="connsiteY60" fmla="*/ 38746 h 1325105"/>
              <a:gd name="connsiteX61" fmla="*/ 2487478 w 8415580"/>
              <a:gd name="connsiteY61" fmla="*/ 38746 h 1325105"/>
              <a:gd name="connsiteX62" fmla="*/ 2417736 w 8415580"/>
              <a:gd name="connsiteY62" fmla="*/ 54244 h 1325105"/>
              <a:gd name="connsiteX63" fmla="*/ 2347994 w 8415580"/>
              <a:gd name="connsiteY63" fmla="*/ 85241 h 1325105"/>
              <a:gd name="connsiteX64" fmla="*/ 2316997 w 8415580"/>
              <a:gd name="connsiteY64" fmla="*/ 92990 h 1325105"/>
              <a:gd name="connsiteX65" fmla="*/ 2247255 w 8415580"/>
              <a:gd name="connsiteY65" fmla="*/ 108488 h 1325105"/>
              <a:gd name="connsiteX66" fmla="*/ 2177512 w 8415580"/>
              <a:gd name="connsiteY66" fmla="*/ 108488 h 1325105"/>
              <a:gd name="connsiteX67" fmla="*/ 1999282 w 8415580"/>
              <a:gd name="connsiteY67" fmla="*/ 108488 h 1325105"/>
              <a:gd name="connsiteX68" fmla="*/ 1952787 w 8415580"/>
              <a:gd name="connsiteY68" fmla="*/ 77491 h 1325105"/>
              <a:gd name="connsiteX69" fmla="*/ 1681567 w 8415580"/>
              <a:gd name="connsiteY69" fmla="*/ 30997 h 1325105"/>
              <a:gd name="connsiteX70" fmla="*/ 1611824 w 8415580"/>
              <a:gd name="connsiteY70" fmla="*/ 30997 h 1325105"/>
              <a:gd name="connsiteX71" fmla="*/ 1565329 w 8415580"/>
              <a:gd name="connsiteY71" fmla="*/ 30997 h 1325105"/>
              <a:gd name="connsiteX72" fmla="*/ 1534333 w 8415580"/>
              <a:gd name="connsiteY72" fmla="*/ 46495 h 1325105"/>
              <a:gd name="connsiteX73" fmla="*/ 1441343 w 8415580"/>
              <a:gd name="connsiteY73" fmla="*/ 77491 h 1325105"/>
              <a:gd name="connsiteX74" fmla="*/ 1348353 w 8415580"/>
              <a:gd name="connsiteY74" fmla="*/ 85241 h 1325105"/>
              <a:gd name="connsiteX75" fmla="*/ 1255363 w 8415580"/>
              <a:gd name="connsiteY75" fmla="*/ 100739 h 1325105"/>
              <a:gd name="connsiteX76" fmla="*/ 1185621 w 8415580"/>
              <a:gd name="connsiteY76" fmla="*/ 123986 h 1325105"/>
              <a:gd name="connsiteX77" fmla="*/ 1131377 w 8415580"/>
              <a:gd name="connsiteY77" fmla="*/ 139485 h 1325105"/>
              <a:gd name="connsiteX78" fmla="*/ 960895 w 8415580"/>
              <a:gd name="connsiteY78" fmla="*/ 108488 h 1325105"/>
              <a:gd name="connsiteX79" fmla="*/ 774916 w 8415580"/>
              <a:gd name="connsiteY79" fmla="*/ 46495 h 1325105"/>
              <a:gd name="connsiteX80" fmla="*/ 681926 w 8415580"/>
              <a:gd name="connsiteY80" fmla="*/ 46495 h 1325105"/>
              <a:gd name="connsiteX81" fmla="*/ 627682 w 8415580"/>
              <a:gd name="connsiteY81" fmla="*/ 30997 h 1325105"/>
              <a:gd name="connsiteX82" fmla="*/ 557939 w 8415580"/>
              <a:gd name="connsiteY82" fmla="*/ 30997 h 1325105"/>
              <a:gd name="connsiteX83" fmla="*/ 534692 w 8415580"/>
              <a:gd name="connsiteY83" fmla="*/ 38746 h 1325105"/>
              <a:gd name="connsiteX84" fmla="*/ 472699 w 8415580"/>
              <a:gd name="connsiteY84" fmla="*/ 77491 h 1325105"/>
              <a:gd name="connsiteX85" fmla="*/ 333214 w 8415580"/>
              <a:gd name="connsiteY85" fmla="*/ 108488 h 1325105"/>
              <a:gd name="connsiteX86" fmla="*/ 247973 w 8415580"/>
              <a:gd name="connsiteY86" fmla="*/ 116237 h 1325105"/>
              <a:gd name="connsiteX87" fmla="*/ 139485 w 8415580"/>
              <a:gd name="connsiteY87" fmla="*/ 131736 h 1325105"/>
              <a:gd name="connsiteX88" fmla="*/ 23248 w 8415580"/>
              <a:gd name="connsiteY88" fmla="*/ 100739 h 1325105"/>
              <a:gd name="connsiteX89" fmla="*/ 0 w 8415580"/>
              <a:gd name="connsiteY89" fmla="*/ 100739 h 1325105"/>
              <a:gd name="connsiteX90" fmla="*/ 23248 w 8415580"/>
              <a:gd name="connsiteY90" fmla="*/ 1325105 h 132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415580" h="1325105">
                <a:moveTo>
                  <a:pt x="23248" y="1325105"/>
                </a:moveTo>
                <a:lnTo>
                  <a:pt x="8415580" y="1309607"/>
                </a:lnTo>
                <a:lnTo>
                  <a:pt x="8407831" y="0"/>
                </a:lnTo>
                <a:lnTo>
                  <a:pt x="8330339" y="7749"/>
                </a:lnTo>
                <a:lnTo>
                  <a:pt x="8268346" y="77491"/>
                </a:lnTo>
                <a:lnTo>
                  <a:pt x="8121112" y="92990"/>
                </a:lnTo>
                <a:lnTo>
                  <a:pt x="7966129" y="92990"/>
                </a:lnTo>
                <a:lnTo>
                  <a:pt x="7911885" y="69742"/>
                </a:lnTo>
                <a:lnTo>
                  <a:pt x="7811146" y="38746"/>
                </a:lnTo>
                <a:lnTo>
                  <a:pt x="7733655" y="15498"/>
                </a:lnTo>
                <a:lnTo>
                  <a:pt x="7648414" y="15498"/>
                </a:lnTo>
                <a:lnTo>
                  <a:pt x="7570923" y="23247"/>
                </a:lnTo>
                <a:lnTo>
                  <a:pt x="7462434" y="38746"/>
                </a:lnTo>
                <a:lnTo>
                  <a:pt x="7377194" y="85241"/>
                </a:lnTo>
                <a:lnTo>
                  <a:pt x="7253207" y="108488"/>
                </a:lnTo>
                <a:lnTo>
                  <a:pt x="7136970" y="108488"/>
                </a:lnTo>
                <a:lnTo>
                  <a:pt x="7036231" y="100739"/>
                </a:lnTo>
                <a:lnTo>
                  <a:pt x="6958739" y="69742"/>
                </a:lnTo>
                <a:lnTo>
                  <a:pt x="6896746" y="61993"/>
                </a:lnTo>
                <a:lnTo>
                  <a:pt x="6842502" y="54244"/>
                </a:lnTo>
                <a:lnTo>
                  <a:pt x="6710767" y="54244"/>
                </a:lnTo>
                <a:lnTo>
                  <a:pt x="6710767" y="54244"/>
                </a:lnTo>
                <a:lnTo>
                  <a:pt x="6633275" y="77491"/>
                </a:lnTo>
                <a:lnTo>
                  <a:pt x="6540285" y="123986"/>
                </a:lnTo>
                <a:lnTo>
                  <a:pt x="6447295" y="139485"/>
                </a:lnTo>
                <a:lnTo>
                  <a:pt x="6400800" y="139485"/>
                </a:lnTo>
                <a:lnTo>
                  <a:pt x="6276814" y="131736"/>
                </a:lnTo>
                <a:lnTo>
                  <a:pt x="6207072" y="108488"/>
                </a:lnTo>
                <a:lnTo>
                  <a:pt x="6160577" y="85241"/>
                </a:lnTo>
                <a:lnTo>
                  <a:pt x="6036590" y="69742"/>
                </a:lnTo>
                <a:lnTo>
                  <a:pt x="5920353" y="69742"/>
                </a:lnTo>
                <a:cubicBezTo>
                  <a:pt x="5837796" y="86254"/>
                  <a:pt x="5869204" y="85241"/>
                  <a:pt x="5827363" y="85241"/>
                </a:cubicBezTo>
                <a:lnTo>
                  <a:pt x="5773119" y="100739"/>
                </a:lnTo>
                <a:lnTo>
                  <a:pt x="5680129" y="116237"/>
                </a:lnTo>
                <a:lnTo>
                  <a:pt x="5656882" y="116237"/>
                </a:lnTo>
                <a:lnTo>
                  <a:pt x="5455404" y="85241"/>
                </a:lnTo>
                <a:lnTo>
                  <a:pt x="5323668" y="54244"/>
                </a:lnTo>
                <a:lnTo>
                  <a:pt x="5199682" y="46495"/>
                </a:lnTo>
                <a:lnTo>
                  <a:pt x="5060197" y="61993"/>
                </a:lnTo>
                <a:lnTo>
                  <a:pt x="4936211" y="77491"/>
                </a:lnTo>
                <a:lnTo>
                  <a:pt x="4874217" y="100739"/>
                </a:lnTo>
                <a:lnTo>
                  <a:pt x="4618495" y="116237"/>
                </a:lnTo>
                <a:lnTo>
                  <a:pt x="4510007" y="85241"/>
                </a:lnTo>
                <a:lnTo>
                  <a:pt x="4393770" y="61993"/>
                </a:lnTo>
                <a:lnTo>
                  <a:pt x="4192292" y="61993"/>
                </a:lnTo>
                <a:lnTo>
                  <a:pt x="4114800" y="69742"/>
                </a:lnTo>
                <a:lnTo>
                  <a:pt x="4114800" y="69742"/>
                </a:lnTo>
                <a:lnTo>
                  <a:pt x="4045058" y="92990"/>
                </a:lnTo>
                <a:lnTo>
                  <a:pt x="3897824" y="116237"/>
                </a:lnTo>
                <a:lnTo>
                  <a:pt x="3781587" y="116237"/>
                </a:lnTo>
                <a:lnTo>
                  <a:pt x="3781587" y="116237"/>
                </a:lnTo>
                <a:lnTo>
                  <a:pt x="3564611" y="85241"/>
                </a:lnTo>
                <a:lnTo>
                  <a:pt x="3487119" y="85241"/>
                </a:lnTo>
                <a:lnTo>
                  <a:pt x="3409628" y="77491"/>
                </a:lnTo>
                <a:lnTo>
                  <a:pt x="3347634" y="77491"/>
                </a:lnTo>
                <a:lnTo>
                  <a:pt x="3285641" y="100739"/>
                </a:lnTo>
                <a:lnTo>
                  <a:pt x="3262394" y="108488"/>
                </a:lnTo>
                <a:lnTo>
                  <a:pt x="3107411" y="139485"/>
                </a:lnTo>
                <a:lnTo>
                  <a:pt x="3006672" y="139485"/>
                </a:lnTo>
                <a:lnTo>
                  <a:pt x="2797445" y="54244"/>
                </a:lnTo>
                <a:lnTo>
                  <a:pt x="2688956" y="38746"/>
                </a:lnTo>
                <a:lnTo>
                  <a:pt x="2487478" y="38746"/>
                </a:lnTo>
                <a:lnTo>
                  <a:pt x="2417736" y="54244"/>
                </a:lnTo>
                <a:lnTo>
                  <a:pt x="2347994" y="85241"/>
                </a:lnTo>
                <a:lnTo>
                  <a:pt x="2316997" y="92990"/>
                </a:lnTo>
                <a:lnTo>
                  <a:pt x="2247255" y="108488"/>
                </a:lnTo>
                <a:lnTo>
                  <a:pt x="2177512" y="108488"/>
                </a:lnTo>
                <a:lnTo>
                  <a:pt x="1999282" y="108488"/>
                </a:lnTo>
                <a:lnTo>
                  <a:pt x="1952787" y="77491"/>
                </a:lnTo>
                <a:lnTo>
                  <a:pt x="1681567" y="30997"/>
                </a:lnTo>
                <a:lnTo>
                  <a:pt x="1611824" y="30997"/>
                </a:lnTo>
                <a:lnTo>
                  <a:pt x="1565329" y="30997"/>
                </a:lnTo>
                <a:lnTo>
                  <a:pt x="1534333" y="46495"/>
                </a:lnTo>
                <a:lnTo>
                  <a:pt x="1441343" y="77491"/>
                </a:lnTo>
                <a:lnTo>
                  <a:pt x="1348353" y="85241"/>
                </a:lnTo>
                <a:lnTo>
                  <a:pt x="1255363" y="100739"/>
                </a:lnTo>
                <a:cubicBezTo>
                  <a:pt x="1190951" y="124893"/>
                  <a:pt x="1215439" y="123986"/>
                  <a:pt x="1185621" y="123986"/>
                </a:cubicBezTo>
                <a:lnTo>
                  <a:pt x="1131377" y="139485"/>
                </a:lnTo>
                <a:lnTo>
                  <a:pt x="960895" y="108488"/>
                </a:lnTo>
                <a:lnTo>
                  <a:pt x="774916" y="46495"/>
                </a:lnTo>
                <a:lnTo>
                  <a:pt x="681926" y="46495"/>
                </a:lnTo>
                <a:lnTo>
                  <a:pt x="627682" y="30997"/>
                </a:lnTo>
                <a:lnTo>
                  <a:pt x="557939" y="30997"/>
                </a:lnTo>
                <a:lnTo>
                  <a:pt x="534692" y="38746"/>
                </a:lnTo>
                <a:lnTo>
                  <a:pt x="472699" y="77491"/>
                </a:lnTo>
                <a:lnTo>
                  <a:pt x="333214" y="108488"/>
                </a:lnTo>
                <a:lnTo>
                  <a:pt x="247973" y="116237"/>
                </a:lnTo>
                <a:cubicBezTo>
                  <a:pt x="165140" y="125440"/>
                  <a:pt x="201167" y="119398"/>
                  <a:pt x="139485" y="131736"/>
                </a:cubicBezTo>
                <a:lnTo>
                  <a:pt x="23248" y="100739"/>
                </a:lnTo>
                <a:lnTo>
                  <a:pt x="0" y="100739"/>
                </a:lnTo>
                <a:lnTo>
                  <a:pt x="23248" y="1325105"/>
                </a:lnTo>
                <a:close/>
              </a:path>
            </a:pathLst>
          </a:custGeom>
          <a:gradFill flip="none" rotWithShape="1">
            <a:gsLst>
              <a:gs pos="83000">
                <a:srgbClr val="2E798E"/>
              </a:gs>
              <a:gs pos="33000">
                <a:srgbClr val="4DC0C3"/>
              </a:gs>
              <a:gs pos="0">
                <a:srgbClr val="B7E5E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6FB47F-E812-D5CA-06EF-9A4E6839A1C5}"/>
              </a:ext>
            </a:extLst>
          </p:cNvPr>
          <p:cNvGrpSpPr/>
          <p:nvPr/>
        </p:nvGrpSpPr>
        <p:grpSpPr>
          <a:xfrm>
            <a:off x="2793055" y="5059649"/>
            <a:ext cx="274169" cy="408708"/>
            <a:chOff x="1899899" y="2411869"/>
            <a:chExt cx="118872" cy="188425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F1570DE1-E9B9-980D-BFBE-6532D19EE42C}"/>
                </a:ext>
              </a:extLst>
            </p:cNvPr>
            <p:cNvSpPr/>
            <p:nvPr/>
          </p:nvSpPr>
          <p:spPr>
            <a:xfrm>
              <a:off x="1919991" y="2411869"/>
              <a:ext cx="78687" cy="137872"/>
            </a:xfrm>
            <a:prstGeom prst="roundRect">
              <a:avLst>
                <a:gd name="adj" fmla="val 50000"/>
              </a:avLst>
            </a:prstGeom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D6B7F0E8-5B1A-9F4C-EDFC-9E516420019F}"/>
                </a:ext>
              </a:extLst>
            </p:cNvPr>
            <p:cNvSpPr/>
            <p:nvPr/>
          </p:nvSpPr>
          <p:spPr>
            <a:xfrm rot="5400000">
              <a:off x="1903031" y="2456010"/>
              <a:ext cx="112607" cy="118872"/>
            </a:xfrm>
            <a:prstGeom prst="arc">
              <a:avLst>
                <a:gd name="adj1" fmla="val 16200000"/>
                <a:gd name="adj2" fmla="val 556594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48C12C9-FB46-9A6D-EEAD-255792307157}"/>
                </a:ext>
              </a:extLst>
            </p:cNvPr>
            <p:cNvCxnSpPr>
              <a:cxnSpLocks/>
            </p:cNvCxnSpPr>
            <p:nvPr/>
          </p:nvCxnSpPr>
          <p:spPr>
            <a:xfrm>
              <a:off x="1959334" y="2566246"/>
              <a:ext cx="0" cy="311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F91E006-DC8A-E2A7-7B48-91EB5686A3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59334" y="2575922"/>
              <a:ext cx="0" cy="487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3D0B1CC-9AD8-033D-A16F-9FEDE820B209}"/>
              </a:ext>
            </a:extLst>
          </p:cNvPr>
          <p:cNvGrpSpPr/>
          <p:nvPr/>
        </p:nvGrpSpPr>
        <p:grpSpPr>
          <a:xfrm>
            <a:off x="1665898" y="4663208"/>
            <a:ext cx="780698" cy="991308"/>
            <a:chOff x="968175" y="2172718"/>
            <a:chExt cx="652895" cy="829028"/>
          </a:xfrm>
        </p:grpSpPr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4245805C-5F94-17CD-B717-75428D9B299E}"/>
                </a:ext>
              </a:extLst>
            </p:cNvPr>
            <p:cNvSpPr/>
            <p:nvPr/>
          </p:nvSpPr>
          <p:spPr>
            <a:xfrm>
              <a:off x="968175" y="2502993"/>
              <a:ext cx="311381" cy="168478"/>
            </a:xfrm>
            <a:prstGeom prst="arc">
              <a:avLst>
                <a:gd name="adj1" fmla="val 20550208"/>
                <a:gd name="adj2" fmla="val 106443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D3F788AB-BCFB-9179-925C-2244A9E3A384}"/>
                </a:ext>
              </a:extLst>
            </p:cNvPr>
            <p:cNvSpPr/>
            <p:nvPr/>
          </p:nvSpPr>
          <p:spPr>
            <a:xfrm>
              <a:off x="1067762" y="2450072"/>
              <a:ext cx="274320" cy="274320"/>
            </a:xfrm>
            <a:prstGeom prst="arc">
              <a:avLst>
                <a:gd name="adj1" fmla="val 19176204"/>
                <a:gd name="adj2" fmla="val 2345706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52517D95-995F-02F0-6376-893F2A35D08E}"/>
                </a:ext>
              </a:extLst>
            </p:cNvPr>
            <p:cNvSpPr/>
            <p:nvPr/>
          </p:nvSpPr>
          <p:spPr>
            <a:xfrm>
              <a:off x="1145196" y="2383247"/>
              <a:ext cx="274320" cy="407970"/>
            </a:xfrm>
            <a:prstGeom prst="arc">
              <a:avLst>
                <a:gd name="adj1" fmla="val 18212333"/>
                <a:gd name="adj2" fmla="val 3593905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128C43AB-AF3F-2DA7-F34D-72DC574B92E0}"/>
                </a:ext>
              </a:extLst>
            </p:cNvPr>
            <p:cNvSpPr/>
            <p:nvPr/>
          </p:nvSpPr>
          <p:spPr>
            <a:xfrm>
              <a:off x="1201385" y="2303707"/>
              <a:ext cx="311366" cy="586309"/>
            </a:xfrm>
            <a:prstGeom prst="arc">
              <a:avLst>
                <a:gd name="adj1" fmla="val 17465629"/>
                <a:gd name="adj2" fmla="val 4231855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D063CBF2-F8BE-3420-657C-19107F9ADA5F}"/>
                </a:ext>
              </a:extLst>
            </p:cNvPr>
            <p:cNvSpPr/>
            <p:nvPr/>
          </p:nvSpPr>
          <p:spPr>
            <a:xfrm>
              <a:off x="1198018" y="2172718"/>
              <a:ext cx="423052" cy="829028"/>
            </a:xfrm>
            <a:prstGeom prst="arc">
              <a:avLst>
                <a:gd name="adj1" fmla="val 17393878"/>
                <a:gd name="adj2" fmla="val 4190767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4E56CFE-EBBA-3A6C-436D-54C34A9967DB}"/>
              </a:ext>
            </a:extLst>
          </p:cNvPr>
          <p:cNvGrpSpPr/>
          <p:nvPr/>
        </p:nvGrpSpPr>
        <p:grpSpPr>
          <a:xfrm>
            <a:off x="5273414" y="4907206"/>
            <a:ext cx="3228787" cy="595723"/>
            <a:chOff x="3259850" y="2010655"/>
            <a:chExt cx="2700225" cy="498199"/>
          </a:xfrm>
        </p:grpSpPr>
        <p:pic>
          <p:nvPicPr>
            <p:cNvPr id="97" name="Picture 22" descr="Environmental Monitor | NOAA deploys both static and dynamic audio  recorders in search for North Atlantic Right Whales">
              <a:extLst>
                <a:ext uri="{FF2B5EF4-FFF2-40B4-BE49-F238E27FC236}">
                  <a16:creationId xmlns:a16="http://schemas.microsoft.com/office/drawing/2014/main" id="{91A1E41E-0626-CD1D-17DA-B9655E15D0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5" t="35251" r="2745" b="14160"/>
            <a:stretch/>
          </p:blipFill>
          <p:spPr bwMode="auto">
            <a:xfrm>
              <a:off x="3259850" y="2038125"/>
              <a:ext cx="1554930" cy="45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D2A62120-AF21-4CE6-4DA0-D126F8AD2333}"/>
                </a:ext>
              </a:extLst>
            </p:cNvPr>
            <p:cNvGrpSpPr/>
            <p:nvPr/>
          </p:nvGrpSpPr>
          <p:grpSpPr>
            <a:xfrm>
              <a:off x="5023521" y="2027304"/>
              <a:ext cx="936554" cy="481550"/>
              <a:chOff x="5162086" y="2572168"/>
              <a:chExt cx="936554" cy="481550"/>
            </a:xfrm>
          </p:grpSpPr>
          <p:pic>
            <p:nvPicPr>
              <p:cNvPr id="103" name="Picture 102" descr="A group of whales in different poses&#10;&#10;Description automatically generated">
                <a:extLst>
                  <a:ext uri="{FF2B5EF4-FFF2-40B4-BE49-F238E27FC236}">
                    <a16:creationId xmlns:a16="http://schemas.microsoft.com/office/drawing/2014/main" id="{04BC70D8-ABA4-B3C4-006E-3B9B4F76F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750" b="84375" l="14063" r="46387">
                            <a14:foregroundMark x1="14941" y1="69063" x2="14941" y2="69063"/>
                            <a14:foregroundMark x1="14258" y1="64531" x2="14258" y2="64531"/>
                            <a14:foregroundMark x1="28418" y1="75156" x2="28418" y2="75156"/>
                            <a14:foregroundMark x1="26953" y1="74375" x2="26953" y2="74375"/>
                            <a14:foregroundMark x1="38184" y1="70469" x2="38184" y2="70469"/>
                            <a14:foregroundMark x1="45215" y1="66719" x2="45215" y2="66719"/>
                            <a14:foregroundMark x1="34375" y1="79531" x2="34375" y2="79531"/>
                            <a14:foregroundMark x1="14063" y1="71406" x2="14063" y2="71406"/>
                            <a14:foregroundMark x1="27441" y1="75000" x2="27441" y2="75000"/>
                            <a14:foregroundMark x1="36426" y1="84375" x2="36426" y2="84375"/>
                            <a14:foregroundMark x1="46484" y1="68906" x2="46484" y2="68906"/>
                            <a14:foregroundMark x1="24902" y1="63750" x2="24902" y2="63750"/>
                          </a14:backgroundRemoval>
                        </a14:imgEffect>
                      </a14:imgLayer>
                    </a14:imgProps>
                  </a:ext>
                </a:extLst>
              </a:blip>
              <a:srcRect l="12937" t="62549" r="52517" b="14632"/>
              <a:stretch/>
            </p:blipFill>
            <p:spPr>
              <a:xfrm>
                <a:off x="5162086" y="2864971"/>
                <a:ext cx="457200" cy="188747"/>
              </a:xfrm>
              <a:prstGeom prst="rect">
                <a:avLst/>
              </a:prstGeom>
            </p:spPr>
          </p:pic>
          <p:pic>
            <p:nvPicPr>
              <p:cNvPr id="104" name="Picture 103" descr="A group of whales in different poses&#10;&#10;Description automatically generated">
                <a:extLst>
                  <a:ext uri="{FF2B5EF4-FFF2-40B4-BE49-F238E27FC236}">
                    <a16:creationId xmlns:a16="http://schemas.microsoft.com/office/drawing/2014/main" id="{AF9B5D49-548F-93FC-5885-08A58A5AF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2969" b="25625" l="56738" r="83301">
                            <a14:foregroundMark x1="57324" y1="24219" x2="57324" y2="24219"/>
                            <a14:foregroundMark x1="71387" y1="23750" x2="71387" y2="23750"/>
                            <a14:foregroundMark x1="82422" y1="21563" x2="82422" y2="21563"/>
                            <a14:foregroundMark x1="83008" y1="19219" x2="83008" y2="19219"/>
                            <a14:foregroundMark x1="77441" y1="19219" x2="77441" y2="19219"/>
                            <a14:foregroundMark x1="78906" y1="18438" x2="78906" y2="18438"/>
                            <a14:foregroundMark x1="80762" y1="18906" x2="80762" y2="18906"/>
                            <a14:foregroundMark x1="83301" y1="20625" x2="83301" y2="20625"/>
                            <a14:foregroundMark x1="72070" y1="22813" x2="72070" y2="22813"/>
                            <a14:foregroundMark x1="71777" y1="23438" x2="71777" y2="23438"/>
                            <a14:foregroundMark x1="72266" y1="25625" x2="72266" y2="25625"/>
                            <a14:foregroundMark x1="70996" y1="24219" x2="70996" y2="24219"/>
                            <a14:foregroundMark x1="67578" y1="12969" x2="67578" y2="12969"/>
                            <a14:foregroundMark x1="56738" y1="24844" x2="56738" y2="24844"/>
                          </a14:backgroundRemoval>
                        </a14:imgEffect>
                      </a14:imgLayer>
                    </a14:imgProps>
                  </a:ext>
                </a:extLst>
              </a:blip>
              <a:srcRect l="55537" t="11754" r="15669" b="72944"/>
              <a:stretch/>
            </p:blipFill>
            <p:spPr>
              <a:xfrm>
                <a:off x="5641440" y="2621826"/>
                <a:ext cx="457200" cy="151860"/>
              </a:xfrm>
              <a:prstGeom prst="rect">
                <a:avLst/>
              </a:prstGeom>
            </p:spPr>
          </p:pic>
          <p:pic>
            <p:nvPicPr>
              <p:cNvPr id="105" name="Picture 104" descr="A group of whales in different poses&#10;&#10;Description automatically generated">
                <a:extLst>
                  <a:ext uri="{FF2B5EF4-FFF2-40B4-BE49-F238E27FC236}">
                    <a16:creationId xmlns:a16="http://schemas.microsoft.com/office/drawing/2014/main" id="{D4BE5CD2-69F3-7B84-D81C-0ADC876F6E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3750" b="38438" l="8887" r="38965">
                            <a14:foregroundMark x1="11133" y1="14531" x2="11133" y2="14531"/>
                            <a14:foregroundMark x1="9082" y1="14844" x2="9082" y2="14844"/>
                            <a14:foregroundMark x1="16602" y1="13906" x2="16602" y2="13906"/>
                            <a14:foregroundMark x1="38965" y1="20625" x2="38965" y2="20625"/>
                            <a14:foregroundMark x1="21875" y1="33750" x2="21875" y2="33750"/>
                            <a14:foregroundMark x1="19336" y1="34531" x2="19336" y2="34531"/>
                            <a14:foregroundMark x1="26172" y1="38438" x2="26172" y2="38438"/>
                          </a14:backgroundRemoval>
                        </a14:imgEffect>
                      </a14:imgLayer>
                    </a14:imgProps>
                  </a:ext>
                </a:extLst>
              </a:blip>
              <a:srcRect l="8678" t="12854" r="60270" b="59852"/>
              <a:stretch/>
            </p:blipFill>
            <p:spPr>
              <a:xfrm>
                <a:off x="5162086" y="2572168"/>
                <a:ext cx="457200" cy="251176"/>
              </a:xfrm>
              <a:prstGeom prst="rect">
                <a:avLst/>
              </a:prstGeom>
            </p:spPr>
          </p:pic>
          <p:pic>
            <p:nvPicPr>
              <p:cNvPr id="106" name="Picture 105" descr="A group of whales in different poses&#10;&#10;Description automatically generated">
                <a:extLst>
                  <a:ext uri="{FF2B5EF4-FFF2-40B4-BE49-F238E27FC236}">
                    <a16:creationId xmlns:a16="http://schemas.microsoft.com/office/drawing/2014/main" id="{DD897C79-767B-FCF6-7DC0-97D619EA55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2500" b="86875" l="56934" r="91016">
                            <a14:foregroundMark x1="59570" y1="72500" x2="59570" y2="72500"/>
                            <a14:foregroundMark x1="57031" y1="78906" x2="57031" y2="78906"/>
                            <a14:foregroundMark x1="89551" y1="76875" x2="89551" y2="76875"/>
                            <a14:foregroundMark x1="91016" y1="76094" x2="91016" y2="76094"/>
                            <a14:foregroundMark x1="88086" y1="82813" x2="88086" y2="82813"/>
                            <a14:foregroundMark x1="88770" y1="82656" x2="88770" y2="82656"/>
                            <a14:foregroundMark x1="79492" y1="86406" x2="79492" y2="86406"/>
                            <a14:foregroundMark x1="74707" y1="86875" x2="74707" y2="86875"/>
                            <a14:foregroundMark x1="78418" y1="85938" x2="78418" y2="85938"/>
                            <a14:foregroundMark x1="80566" y1="85625" x2="80566" y2="85625"/>
                            <a14:foregroundMark x1="78516" y1="86406" x2="78516" y2="86406"/>
                          </a14:backgroundRemoval>
                        </a14:imgEffect>
                      </a14:imgLayer>
                    </a14:imgProps>
                  </a:ext>
                </a:extLst>
              </a:blip>
              <a:srcRect l="55690" t="70984" r="8446" b="11743"/>
              <a:stretch/>
            </p:blipFill>
            <p:spPr>
              <a:xfrm>
                <a:off x="5641440" y="2890524"/>
                <a:ext cx="457200" cy="137633"/>
              </a:xfrm>
              <a:prstGeom prst="rect">
                <a:avLst/>
              </a:prstGeom>
            </p:spPr>
          </p:pic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AF9D01-5AC8-2B4A-756C-0546554967F3}"/>
                </a:ext>
              </a:extLst>
            </p:cNvPr>
            <p:cNvGrpSpPr/>
            <p:nvPr/>
          </p:nvGrpSpPr>
          <p:grpSpPr>
            <a:xfrm>
              <a:off x="3757259" y="2010655"/>
              <a:ext cx="1739332" cy="484137"/>
              <a:chOff x="3782578" y="2429414"/>
              <a:chExt cx="1739332" cy="484137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E2B7498-6A95-0B56-47D3-8143420AB112}"/>
                  </a:ext>
                </a:extLst>
              </p:cNvPr>
              <p:cNvSpPr/>
              <p:nvPr/>
            </p:nvSpPr>
            <p:spPr>
              <a:xfrm>
                <a:off x="3782578" y="2659467"/>
                <a:ext cx="211590" cy="254084"/>
              </a:xfrm>
              <a:prstGeom prst="rect">
                <a:avLst/>
              </a:prstGeom>
              <a:no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C8F33C8-8BAF-0ED9-3E34-5EAA9434B764}"/>
                  </a:ext>
                </a:extLst>
              </p:cNvPr>
              <p:cNvSpPr/>
              <p:nvPr/>
            </p:nvSpPr>
            <p:spPr>
              <a:xfrm>
                <a:off x="5028320" y="2429414"/>
                <a:ext cx="493590" cy="272791"/>
              </a:xfrm>
              <a:prstGeom prst="rect">
                <a:avLst/>
              </a:prstGeom>
              <a:no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Connector: Elbow 101">
                <a:extLst>
                  <a:ext uri="{FF2B5EF4-FFF2-40B4-BE49-F238E27FC236}">
                    <a16:creationId xmlns:a16="http://schemas.microsoft.com/office/drawing/2014/main" id="{8C55898F-EE06-2C4F-BE7C-3792C65A17EC}"/>
                  </a:ext>
                </a:extLst>
              </p:cNvPr>
              <p:cNvCxnSpPr>
                <a:cxnSpLocks/>
                <a:stCxn id="100" idx="0"/>
                <a:endCxn id="101" idx="1"/>
              </p:cNvCxnSpPr>
              <p:nvPr/>
            </p:nvCxnSpPr>
            <p:spPr>
              <a:xfrm rot="5400000" flipH="1" flipV="1">
                <a:off x="4411518" y="2042665"/>
                <a:ext cx="93657" cy="1139947"/>
              </a:xfrm>
              <a:prstGeom prst="bentConnector2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7" name="Picture 106" descr="A collection of boats and ships&#10;&#10;Description automatically generated">
            <a:extLst>
              <a:ext uri="{FF2B5EF4-FFF2-40B4-BE49-F238E27FC236}">
                <a16:creationId xmlns:a16="http://schemas.microsoft.com/office/drawing/2014/main" id="{DF98551D-B2DB-6740-FED1-7350B3A7AF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400" b="63511" l="6489" r="43689">
                        <a14:foregroundMark x1="6533" y1="59644" x2="6533" y2="59644"/>
                        <a14:foregroundMark x1="9867" y1="63533" x2="9867" y2="63533"/>
                        <a14:foregroundMark x1="33089" y1="62867" x2="33089" y2="62867"/>
                        <a14:foregroundMark x1="43689" y1="58089" x2="43689" y2="58089"/>
                        <a14:foregroundMark x1="13911" y1="51089" x2="13911" y2="51089"/>
                        <a14:foregroundMark x1="13467" y1="51711" x2="13467" y2="51711"/>
                        <a14:foregroundMark x1="13978" y1="49822" x2="13978" y2="49822"/>
                        <a14:foregroundMark x1="16756" y1="55711" x2="16756" y2="55711"/>
                        <a14:foregroundMark x1="15244" y1="55378" x2="15244" y2="55378"/>
                        <a14:foregroundMark x1="14200" y1="56978" x2="14200" y2="56978"/>
                        <a14:foregroundMark x1="13244" y1="55644" x2="13244" y2="55644"/>
                        <a14:foregroundMark x1="13533" y1="57089" x2="13533" y2="57089"/>
                        <a14:foregroundMark x1="14133" y1="57311" x2="14133" y2="57311"/>
                        <a14:foregroundMark x1="15311" y1="56978" x2="15311" y2="56978"/>
                        <a14:foregroundMark x1="15422" y1="56756" x2="15422" y2="56756"/>
                        <a14:foregroundMark x1="13978" y1="57489" x2="13978" y2="57489"/>
                        <a14:foregroundMark x1="15133" y1="57422" x2="15133" y2="57422"/>
                        <a14:foregroundMark x1="15978" y1="58489" x2="15978" y2="58489"/>
                        <a14:foregroundMark x1="14467" y1="58933" x2="14467" y2="58933"/>
                        <a14:foregroundMark x1="11533" y1="63422" x2="11533" y2="63422"/>
                        <a14:foregroundMark x1="13533" y1="62978" x2="13533" y2="62978"/>
                        <a14:foregroundMark x1="14422" y1="63267" x2="14422" y2="63267"/>
                        <a14:foregroundMark x1="18578" y1="63089" x2="18578" y2="63089"/>
                        <a14:foregroundMark x1="15133" y1="58644" x2="15133" y2="58644"/>
                      </a14:backgroundRemoval>
                    </a14:imgEffect>
                  </a14:imgLayer>
                </a14:imgProps>
              </a:ext>
            </a:extLst>
          </a:blip>
          <a:srcRect l="4039" t="47733" r="53439" b="35215"/>
          <a:stretch/>
        </p:blipFill>
        <p:spPr>
          <a:xfrm>
            <a:off x="703663" y="3723847"/>
            <a:ext cx="1651484" cy="66229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74352713-47B7-51D7-AB48-4C2A360B76C3}"/>
              </a:ext>
            </a:extLst>
          </p:cNvPr>
          <p:cNvSpPr txBox="1"/>
          <p:nvPr/>
        </p:nvSpPr>
        <p:spPr>
          <a:xfrm>
            <a:off x="580320" y="5907121"/>
            <a:ext cx="3668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 Soundscape Recording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5B4CB39-472D-BA04-CFC9-1E7CD4BF6F47}"/>
              </a:ext>
            </a:extLst>
          </p:cNvPr>
          <p:cNvGrpSpPr/>
          <p:nvPr/>
        </p:nvGrpSpPr>
        <p:grpSpPr>
          <a:xfrm>
            <a:off x="3276586" y="5003050"/>
            <a:ext cx="1782393" cy="469879"/>
            <a:chOff x="2022981" y="2088310"/>
            <a:chExt cx="1062884" cy="392958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8F40689-DCF1-DF2D-0F3B-A9BB1DF98ED0}"/>
                </a:ext>
              </a:extLst>
            </p:cNvPr>
            <p:cNvCxnSpPr>
              <a:cxnSpLocks/>
            </p:cNvCxnSpPr>
            <p:nvPr/>
          </p:nvCxnSpPr>
          <p:spPr>
            <a:xfrm>
              <a:off x="2216235" y="2252314"/>
              <a:ext cx="0" cy="64951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E87B049-0A76-BEA2-0AAA-ED30EE7C3908}"/>
                </a:ext>
              </a:extLst>
            </p:cNvPr>
            <p:cNvCxnSpPr>
              <a:cxnSpLocks/>
            </p:cNvCxnSpPr>
            <p:nvPr/>
          </p:nvCxnSpPr>
          <p:spPr>
            <a:xfrm>
              <a:off x="2248444" y="2224334"/>
              <a:ext cx="0" cy="120910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3C8F677-00A6-BCA4-D0A3-DD400D7A72E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53" y="2194107"/>
              <a:ext cx="0" cy="181365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ABAFEA1-AE3B-BEB7-C044-9A2D6CBB3893}"/>
                </a:ext>
              </a:extLst>
            </p:cNvPr>
            <p:cNvCxnSpPr>
              <a:cxnSpLocks/>
            </p:cNvCxnSpPr>
            <p:nvPr/>
          </p:nvCxnSpPr>
          <p:spPr>
            <a:xfrm>
              <a:off x="2312862" y="2224334"/>
              <a:ext cx="0" cy="120910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BAC3107-E2F7-2B60-28DD-14EBA639E67E}"/>
                </a:ext>
              </a:extLst>
            </p:cNvPr>
            <p:cNvCxnSpPr>
              <a:cxnSpLocks/>
            </p:cNvCxnSpPr>
            <p:nvPr/>
          </p:nvCxnSpPr>
          <p:spPr>
            <a:xfrm>
              <a:off x="2345071" y="2163879"/>
              <a:ext cx="0" cy="241820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69880A4-D863-BE60-3910-938B166A08A6}"/>
                </a:ext>
              </a:extLst>
            </p:cNvPr>
            <p:cNvCxnSpPr>
              <a:cxnSpLocks/>
            </p:cNvCxnSpPr>
            <p:nvPr/>
          </p:nvCxnSpPr>
          <p:spPr>
            <a:xfrm>
              <a:off x="2377280" y="2103424"/>
              <a:ext cx="0" cy="362730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0CDAEB1-FD22-CD02-56F4-946BB96CBF7C}"/>
                </a:ext>
              </a:extLst>
            </p:cNvPr>
            <p:cNvCxnSpPr>
              <a:cxnSpLocks/>
            </p:cNvCxnSpPr>
            <p:nvPr/>
          </p:nvCxnSpPr>
          <p:spPr>
            <a:xfrm>
              <a:off x="2184026" y="2269675"/>
              <a:ext cx="0" cy="30228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10F1539-EC58-7EFA-296B-5DAF240B0B01}"/>
                </a:ext>
              </a:extLst>
            </p:cNvPr>
            <p:cNvCxnSpPr>
              <a:cxnSpLocks/>
            </p:cNvCxnSpPr>
            <p:nvPr/>
          </p:nvCxnSpPr>
          <p:spPr>
            <a:xfrm>
              <a:off x="2409489" y="2133652"/>
              <a:ext cx="0" cy="302275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1302F4-B5D0-F5DE-EA24-4F591C01E404}"/>
                </a:ext>
              </a:extLst>
            </p:cNvPr>
            <p:cNvCxnSpPr>
              <a:cxnSpLocks/>
            </p:cNvCxnSpPr>
            <p:nvPr/>
          </p:nvCxnSpPr>
          <p:spPr>
            <a:xfrm>
              <a:off x="2441698" y="2163879"/>
              <a:ext cx="0" cy="241820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25331AB-EBB4-6DF8-3130-4A44078F5CB0}"/>
                </a:ext>
              </a:extLst>
            </p:cNvPr>
            <p:cNvCxnSpPr>
              <a:cxnSpLocks/>
            </p:cNvCxnSpPr>
            <p:nvPr/>
          </p:nvCxnSpPr>
          <p:spPr>
            <a:xfrm>
              <a:off x="2473907" y="2239448"/>
              <a:ext cx="0" cy="90683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851D0E2-8673-EC7D-F613-8C4D35AC29C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116" y="2178993"/>
              <a:ext cx="0" cy="211593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78E2300-A686-8A40-8BF8-998ADBFA2B64}"/>
                </a:ext>
              </a:extLst>
            </p:cNvPr>
            <p:cNvCxnSpPr>
              <a:cxnSpLocks/>
            </p:cNvCxnSpPr>
            <p:nvPr/>
          </p:nvCxnSpPr>
          <p:spPr>
            <a:xfrm>
              <a:off x="2538325" y="2118538"/>
              <a:ext cx="0" cy="332503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56576A-CDD8-19FA-2D9C-E7256DBC6348}"/>
                </a:ext>
              </a:extLst>
            </p:cNvPr>
            <p:cNvCxnSpPr>
              <a:cxnSpLocks/>
            </p:cNvCxnSpPr>
            <p:nvPr/>
          </p:nvCxnSpPr>
          <p:spPr>
            <a:xfrm>
              <a:off x="2570534" y="2133652"/>
              <a:ext cx="0" cy="302275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DE39FD6-9533-AF70-57F4-E30F4CAE1088}"/>
                </a:ext>
              </a:extLst>
            </p:cNvPr>
            <p:cNvCxnSpPr>
              <a:cxnSpLocks/>
            </p:cNvCxnSpPr>
            <p:nvPr/>
          </p:nvCxnSpPr>
          <p:spPr>
            <a:xfrm>
              <a:off x="2602743" y="2088310"/>
              <a:ext cx="0" cy="392958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F58029D-7504-84DB-9846-C5CBE362AB52}"/>
                </a:ext>
              </a:extLst>
            </p:cNvPr>
            <p:cNvCxnSpPr>
              <a:cxnSpLocks/>
            </p:cNvCxnSpPr>
            <p:nvPr/>
          </p:nvCxnSpPr>
          <p:spPr>
            <a:xfrm>
              <a:off x="2634952" y="2194107"/>
              <a:ext cx="0" cy="181365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10E9D7A-8B62-3E8F-AC05-307C96445571}"/>
                </a:ext>
              </a:extLst>
            </p:cNvPr>
            <p:cNvCxnSpPr>
              <a:cxnSpLocks/>
            </p:cNvCxnSpPr>
            <p:nvPr/>
          </p:nvCxnSpPr>
          <p:spPr>
            <a:xfrm>
              <a:off x="2667161" y="2239448"/>
              <a:ext cx="0" cy="90683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4CD826D-C6B8-6153-A901-9187EE5E349D}"/>
                </a:ext>
              </a:extLst>
            </p:cNvPr>
            <p:cNvCxnSpPr>
              <a:cxnSpLocks/>
            </p:cNvCxnSpPr>
            <p:nvPr/>
          </p:nvCxnSpPr>
          <p:spPr>
            <a:xfrm>
              <a:off x="2699370" y="2254562"/>
              <a:ext cx="0" cy="60455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2BE8646-B31D-501C-4653-23A179AD2002}"/>
                </a:ext>
              </a:extLst>
            </p:cNvPr>
            <p:cNvCxnSpPr>
              <a:cxnSpLocks/>
            </p:cNvCxnSpPr>
            <p:nvPr/>
          </p:nvCxnSpPr>
          <p:spPr>
            <a:xfrm>
              <a:off x="2731579" y="2224334"/>
              <a:ext cx="0" cy="120910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F966AAD-0572-D353-8AD7-AFF25553BCBF}"/>
                </a:ext>
              </a:extLst>
            </p:cNvPr>
            <p:cNvCxnSpPr>
              <a:cxnSpLocks/>
            </p:cNvCxnSpPr>
            <p:nvPr/>
          </p:nvCxnSpPr>
          <p:spPr>
            <a:xfrm>
              <a:off x="2763788" y="2254562"/>
              <a:ext cx="0" cy="60455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611462F-45BC-0AE4-C906-6AA00AFF834F}"/>
                </a:ext>
              </a:extLst>
            </p:cNvPr>
            <p:cNvCxnSpPr>
              <a:cxnSpLocks/>
            </p:cNvCxnSpPr>
            <p:nvPr/>
          </p:nvCxnSpPr>
          <p:spPr>
            <a:xfrm>
              <a:off x="2795997" y="2148765"/>
              <a:ext cx="0" cy="272048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9EFF996-4B3D-1F64-84B8-7304742DC4DE}"/>
                </a:ext>
              </a:extLst>
            </p:cNvPr>
            <p:cNvCxnSpPr>
              <a:cxnSpLocks/>
            </p:cNvCxnSpPr>
            <p:nvPr/>
          </p:nvCxnSpPr>
          <p:spPr>
            <a:xfrm>
              <a:off x="2828206" y="2178993"/>
              <a:ext cx="0" cy="211593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F41EFA3-29CC-2DC5-F78B-CE331B5ACF0F}"/>
                </a:ext>
              </a:extLst>
            </p:cNvPr>
            <p:cNvCxnSpPr>
              <a:cxnSpLocks/>
            </p:cNvCxnSpPr>
            <p:nvPr/>
          </p:nvCxnSpPr>
          <p:spPr>
            <a:xfrm>
              <a:off x="2860415" y="2239448"/>
              <a:ext cx="0" cy="90683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071BCC1-C2A4-E5A0-1B6F-DEB080454B9B}"/>
                </a:ext>
              </a:extLst>
            </p:cNvPr>
            <p:cNvCxnSpPr>
              <a:cxnSpLocks/>
            </p:cNvCxnSpPr>
            <p:nvPr/>
          </p:nvCxnSpPr>
          <p:spPr>
            <a:xfrm>
              <a:off x="2151817" y="2275645"/>
              <a:ext cx="0" cy="18288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95728AE-8DBF-9ABC-7E22-6C7D71024565}"/>
                </a:ext>
              </a:extLst>
            </p:cNvPr>
            <p:cNvCxnSpPr>
              <a:cxnSpLocks/>
            </p:cNvCxnSpPr>
            <p:nvPr/>
          </p:nvCxnSpPr>
          <p:spPr>
            <a:xfrm>
              <a:off x="2119608" y="2280217"/>
              <a:ext cx="0" cy="9144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3AC1ED3-4165-CB5A-7436-7F6D55D6F2F6}"/>
                </a:ext>
              </a:extLst>
            </p:cNvPr>
            <p:cNvCxnSpPr>
              <a:cxnSpLocks/>
            </p:cNvCxnSpPr>
            <p:nvPr/>
          </p:nvCxnSpPr>
          <p:spPr>
            <a:xfrm>
              <a:off x="2087399" y="2280217"/>
              <a:ext cx="0" cy="9144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706679-F4CD-F81A-B2AD-1B2BAEAE9AFD}"/>
                </a:ext>
              </a:extLst>
            </p:cNvPr>
            <p:cNvCxnSpPr>
              <a:cxnSpLocks/>
            </p:cNvCxnSpPr>
            <p:nvPr/>
          </p:nvCxnSpPr>
          <p:spPr>
            <a:xfrm>
              <a:off x="2055190" y="2280217"/>
              <a:ext cx="0" cy="9144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AB3B0316-5961-0A03-1A5E-B83EBE2B67B5}"/>
                </a:ext>
              </a:extLst>
            </p:cNvPr>
            <p:cNvCxnSpPr>
              <a:cxnSpLocks/>
            </p:cNvCxnSpPr>
            <p:nvPr/>
          </p:nvCxnSpPr>
          <p:spPr>
            <a:xfrm>
              <a:off x="2022981" y="2280217"/>
              <a:ext cx="0" cy="9144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D373546-28F4-04DA-0D99-A2BE579DAD98}"/>
                </a:ext>
              </a:extLst>
            </p:cNvPr>
            <p:cNvCxnSpPr>
              <a:cxnSpLocks/>
            </p:cNvCxnSpPr>
            <p:nvPr/>
          </p:nvCxnSpPr>
          <p:spPr>
            <a:xfrm>
              <a:off x="2892624" y="2266501"/>
              <a:ext cx="0" cy="36576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1E83C72-E93F-8340-A641-4E387F9A94FF}"/>
                </a:ext>
              </a:extLst>
            </p:cNvPr>
            <p:cNvCxnSpPr>
              <a:cxnSpLocks/>
            </p:cNvCxnSpPr>
            <p:nvPr/>
          </p:nvCxnSpPr>
          <p:spPr>
            <a:xfrm>
              <a:off x="2924833" y="2275645"/>
              <a:ext cx="0" cy="18288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BA44564-0B0C-7E25-7D88-EC000BB6A29A}"/>
                </a:ext>
              </a:extLst>
            </p:cNvPr>
            <p:cNvCxnSpPr>
              <a:cxnSpLocks/>
            </p:cNvCxnSpPr>
            <p:nvPr/>
          </p:nvCxnSpPr>
          <p:spPr>
            <a:xfrm>
              <a:off x="2957042" y="2280217"/>
              <a:ext cx="0" cy="9144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5C65D2CD-CDEA-CC5A-825B-904074C01A04}"/>
                </a:ext>
              </a:extLst>
            </p:cNvPr>
            <p:cNvCxnSpPr>
              <a:cxnSpLocks/>
            </p:cNvCxnSpPr>
            <p:nvPr/>
          </p:nvCxnSpPr>
          <p:spPr>
            <a:xfrm>
              <a:off x="2989251" y="2280217"/>
              <a:ext cx="0" cy="9144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A3ABE3E-B980-B1EC-1335-1EC777157E93}"/>
                </a:ext>
              </a:extLst>
            </p:cNvPr>
            <p:cNvCxnSpPr>
              <a:cxnSpLocks/>
            </p:cNvCxnSpPr>
            <p:nvPr/>
          </p:nvCxnSpPr>
          <p:spPr>
            <a:xfrm>
              <a:off x="3021460" y="2280217"/>
              <a:ext cx="0" cy="9144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531A172-3DF8-50DE-C2A3-CF21A4C7B426}"/>
                </a:ext>
              </a:extLst>
            </p:cNvPr>
            <p:cNvCxnSpPr>
              <a:cxnSpLocks/>
            </p:cNvCxnSpPr>
            <p:nvPr/>
          </p:nvCxnSpPr>
          <p:spPr>
            <a:xfrm>
              <a:off x="3053669" y="2280217"/>
              <a:ext cx="0" cy="9144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E602F60-EA5B-41C6-E868-94699BC229FF}"/>
                </a:ext>
              </a:extLst>
            </p:cNvPr>
            <p:cNvCxnSpPr>
              <a:cxnSpLocks/>
            </p:cNvCxnSpPr>
            <p:nvPr/>
          </p:nvCxnSpPr>
          <p:spPr>
            <a:xfrm>
              <a:off x="3085865" y="2280217"/>
              <a:ext cx="0" cy="9144"/>
            </a:xfrm>
            <a:prstGeom prst="line">
              <a:avLst/>
            </a:prstGeom>
            <a:ln w="15875" cap="rnd">
              <a:solidFill>
                <a:srgbClr val="CBEC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Right Bracket 143">
            <a:extLst>
              <a:ext uri="{FF2B5EF4-FFF2-40B4-BE49-F238E27FC236}">
                <a16:creationId xmlns:a16="http://schemas.microsoft.com/office/drawing/2014/main" id="{1F6753DB-14E9-E4DC-1A4A-8C81CF898D0A}"/>
              </a:ext>
            </a:extLst>
          </p:cNvPr>
          <p:cNvSpPr/>
          <p:nvPr/>
        </p:nvSpPr>
        <p:spPr>
          <a:xfrm rot="5400000">
            <a:off x="1752369" y="4743559"/>
            <a:ext cx="109339" cy="2240280"/>
          </a:xfrm>
          <a:prstGeom prst="rightBracket">
            <a:avLst>
              <a:gd name="adj" fmla="val 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ight Bracket 144">
            <a:extLst>
              <a:ext uri="{FF2B5EF4-FFF2-40B4-BE49-F238E27FC236}">
                <a16:creationId xmlns:a16="http://schemas.microsoft.com/office/drawing/2014/main" id="{92F73965-C3A5-1E06-E6CB-ADDFDACEC2CE}"/>
              </a:ext>
            </a:extLst>
          </p:cNvPr>
          <p:cNvSpPr/>
          <p:nvPr/>
        </p:nvSpPr>
        <p:spPr>
          <a:xfrm rot="16200000" flipV="1">
            <a:off x="3475623" y="4214716"/>
            <a:ext cx="109339" cy="1148061"/>
          </a:xfrm>
          <a:prstGeom prst="rightBracket">
            <a:avLst>
              <a:gd name="adj" fmla="val 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4D731F3-6E7C-512A-4454-1F9234C8F591}"/>
              </a:ext>
            </a:extLst>
          </p:cNvPr>
          <p:cNvSpPr txBox="1"/>
          <p:nvPr/>
        </p:nvSpPr>
        <p:spPr>
          <a:xfrm>
            <a:off x="2869476" y="4446143"/>
            <a:ext cx="2835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Digitization</a:t>
            </a:r>
          </a:p>
        </p:txBody>
      </p:sp>
      <p:sp>
        <p:nvSpPr>
          <p:cNvPr id="147" name="Right Bracket 146">
            <a:extLst>
              <a:ext uri="{FF2B5EF4-FFF2-40B4-BE49-F238E27FC236}">
                <a16:creationId xmlns:a16="http://schemas.microsoft.com/office/drawing/2014/main" id="{BC61DB9D-7302-1727-5442-ACBA0983FC5A}"/>
              </a:ext>
            </a:extLst>
          </p:cNvPr>
          <p:cNvSpPr/>
          <p:nvPr/>
        </p:nvSpPr>
        <p:spPr>
          <a:xfrm rot="5400000">
            <a:off x="4812246" y="5262334"/>
            <a:ext cx="109339" cy="1202731"/>
          </a:xfrm>
          <a:prstGeom prst="rightBracket">
            <a:avLst>
              <a:gd name="adj" fmla="val 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73F2326-DA5C-4278-28C6-9B8DFC850F0D}"/>
              </a:ext>
            </a:extLst>
          </p:cNvPr>
          <p:cNvSpPr txBox="1"/>
          <p:nvPr/>
        </p:nvSpPr>
        <p:spPr>
          <a:xfrm>
            <a:off x="4067260" y="5907121"/>
            <a:ext cx="2549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Spectrogram Generation</a:t>
            </a:r>
          </a:p>
        </p:txBody>
      </p:sp>
      <p:sp>
        <p:nvSpPr>
          <p:cNvPr id="149" name="Right Bracket 148">
            <a:extLst>
              <a:ext uri="{FF2B5EF4-FFF2-40B4-BE49-F238E27FC236}">
                <a16:creationId xmlns:a16="http://schemas.microsoft.com/office/drawing/2014/main" id="{BBCDB304-CB3C-2316-115A-712BA6E39212}"/>
              </a:ext>
            </a:extLst>
          </p:cNvPr>
          <p:cNvSpPr/>
          <p:nvPr/>
        </p:nvSpPr>
        <p:spPr>
          <a:xfrm rot="16200000" flipV="1">
            <a:off x="6756156" y="3968703"/>
            <a:ext cx="109339" cy="1640087"/>
          </a:xfrm>
          <a:prstGeom prst="rightBracket">
            <a:avLst>
              <a:gd name="adj" fmla="val 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45930C6E-C784-3ECC-51A3-FC5FF24C3F6B}"/>
              </a:ext>
            </a:extLst>
          </p:cNvPr>
          <p:cNvSpPr txBox="1"/>
          <p:nvPr/>
        </p:nvSpPr>
        <p:spPr>
          <a:xfrm>
            <a:off x="5909534" y="4446143"/>
            <a:ext cx="3468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Detection/Classification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F71A90D-3B1B-3208-E481-F62EFA673E79}"/>
              </a:ext>
            </a:extLst>
          </p:cNvPr>
          <p:cNvSpPr txBox="1"/>
          <p:nvPr/>
        </p:nvSpPr>
        <p:spPr>
          <a:xfrm>
            <a:off x="9434156" y="4861257"/>
            <a:ext cx="2280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Acoustic Activity Time Series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4775B2C-53DC-026A-D844-4916D2BCD7C9}"/>
              </a:ext>
            </a:extLst>
          </p:cNvPr>
          <p:cNvSpPr txBox="1"/>
          <p:nvPr/>
        </p:nvSpPr>
        <p:spPr>
          <a:xfrm>
            <a:off x="6542772" y="5761338"/>
            <a:ext cx="3560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Soundscape Metric Computation </a:t>
            </a: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EDCF835-A7F4-9D50-ABB9-948F922B5D36}"/>
              </a:ext>
            </a:extLst>
          </p:cNvPr>
          <p:cNvCxnSpPr/>
          <p:nvPr/>
        </p:nvCxnSpPr>
        <p:spPr>
          <a:xfrm>
            <a:off x="8708927" y="5172545"/>
            <a:ext cx="765374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D70D1FC0-DE69-B4B1-BC9B-8F34F09445E3}"/>
              </a:ext>
            </a:extLst>
          </p:cNvPr>
          <p:cNvCxnSpPr>
            <a:cxnSpLocks/>
          </p:cNvCxnSpPr>
          <p:nvPr/>
        </p:nvCxnSpPr>
        <p:spPr>
          <a:xfrm>
            <a:off x="6616688" y="5551059"/>
            <a:ext cx="2888232" cy="234006"/>
          </a:xfrm>
          <a:prstGeom prst="bentConnector3">
            <a:avLst>
              <a:gd name="adj1" fmla="val 132"/>
            </a:avLst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57B5CB89-9241-A747-7495-E29418FFCBF0}"/>
              </a:ext>
            </a:extLst>
          </p:cNvPr>
          <p:cNvSpPr txBox="1"/>
          <p:nvPr/>
        </p:nvSpPr>
        <p:spPr>
          <a:xfrm>
            <a:off x="9562860" y="5446495"/>
            <a:ext cx="2022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Soundscape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2DF421A-4FAC-AE2D-38D3-2AB6CC43BD21}"/>
              </a:ext>
            </a:extLst>
          </p:cNvPr>
          <p:cNvGrpSpPr/>
          <p:nvPr/>
        </p:nvGrpSpPr>
        <p:grpSpPr>
          <a:xfrm rot="2894079">
            <a:off x="1746026" y="3942204"/>
            <a:ext cx="780697" cy="991308"/>
            <a:chOff x="994033" y="2269526"/>
            <a:chExt cx="652894" cy="829028"/>
          </a:xfrm>
        </p:grpSpPr>
        <p:sp>
          <p:nvSpPr>
            <p:cNvPr id="157" name="Arc 156">
              <a:extLst>
                <a:ext uri="{FF2B5EF4-FFF2-40B4-BE49-F238E27FC236}">
                  <a16:creationId xmlns:a16="http://schemas.microsoft.com/office/drawing/2014/main" id="{222BF204-EBF7-1367-2C82-B2849ECE5BDC}"/>
                </a:ext>
              </a:extLst>
            </p:cNvPr>
            <p:cNvSpPr/>
            <p:nvPr/>
          </p:nvSpPr>
          <p:spPr>
            <a:xfrm>
              <a:off x="994033" y="2599800"/>
              <a:ext cx="311381" cy="168478"/>
            </a:xfrm>
            <a:prstGeom prst="arc">
              <a:avLst>
                <a:gd name="adj1" fmla="val 20550208"/>
                <a:gd name="adj2" fmla="val 1064430"/>
              </a:avLst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Arc 157">
              <a:extLst>
                <a:ext uri="{FF2B5EF4-FFF2-40B4-BE49-F238E27FC236}">
                  <a16:creationId xmlns:a16="http://schemas.microsoft.com/office/drawing/2014/main" id="{CA2AD6A3-B075-925C-7342-F035C3B64623}"/>
                </a:ext>
              </a:extLst>
            </p:cNvPr>
            <p:cNvSpPr/>
            <p:nvPr/>
          </p:nvSpPr>
          <p:spPr>
            <a:xfrm>
              <a:off x="1093614" y="2546875"/>
              <a:ext cx="274320" cy="274320"/>
            </a:xfrm>
            <a:prstGeom prst="arc">
              <a:avLst>
                <a:gd name="adj1" fmla="val 19176204"/>
                <a:gd name="adj2" fmla="val 2345706"/>
              </a:avLst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Arc 158">
              <a:extLst>
                <a:ext uri="{FF2B5EF4-FFF2-40B4-BE49-F238E27FC236}">
                  <a16:creationId xmlns:a16="http://schemas.microsoft.com/office/drawing/2014/main" id="{21431B30-FABD-AC2A-1C71-423366EF8A6C}"/>
                </a:ext>
              </a:extLst>
            </p:cNvPr>
            <p:cNvSpPr/>
            <p:nvPr/>
          </p:nvSpPr>
          <p:spPr>
            <a:xfrm>
              <a:off x="1171052" y="2480058"/>
              <a:ext cx="274320" cy="407970"/>
            </a:xfrm>
            <a:prstGeom prst="arc">
              <a:avLst>
                <a:gd name="adj1" fmla="val 18212333"/>
                <a:gd name="adj2" fmla="val 3593905"/>
              </a:avLst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Arc 159">
              <a:extLst>
                <a:ext uri="{FF2B5EF4-FFF2-40B4-BE49-F238E27FC236}">
                  <a16:creationId xmlns:a16="http://schemas.microsoft.com/office/drawing/2014/main" id="{9452037C-C048-96BE-FA6F-248840257817}"/>
                </a:ext>
              </a:extLst>
            </p:cNvPr>
            <p:cNvSpPr/>
            <p:nvPr/>
          </p:nvSpPr>
          <p:spPr>
            <a:xfrm>
              <a:off x="1227243" y="2400512"/>
              <a:ext cx="311366" cy="586309"/>
            </a:xfrm>
            <a:prstGeom prst="arc">
              <a:avLst>
                <a:gd name="adj1" fmla="val 17465629"/>
                <a:gd name="adj2" fmla="val 4231855"/>
              </a:avLst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Arc 160">
              <a:extLst>
                <a:ext uri="{FF2B5EF4-FFF2-40B4-BE49-F238E27FC236}">
                  <a16:creationId xmlns:a16="http://schemas.microsoft.com/office/drawing/2014/main" id="{5798E049-7722-92C9-37EF-4EDB1E510506}"/>
                </a:ext>
              </a:extLst>
            </p:cNvPr>
            <p:cNvSpPr/>
            <p:nvPr/>
          </p:nvSpPr>
          <p:spPr>
            <a:xfrm>
              <a:off x="1223875" y="2269526"/>
              <a:ext cx="423052" cy="829028"/>
            </a:xfrm>
            <a:prstGeom prst="arc">
              <a:avLst>
                <a:gd name="adj1" fmla="val 17393878"/>
                <a:gd name="adj2" fmla="val 4190767"/>
              </a:avLst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2" name="Picture 6" descr="23,902 Blue Whale Icons Royalty-Free Images, Stock Photos &amp; Pictures |  Shutterstock">
            <a:extLst>
              <a:ext uri="{FF2B5EF4-FFF2-40B4-BE49-F238E27FC236}">
                <a16:creationId xmlns:a16="http://schemas.microsoft.com/office/drawing/2014/main" id="{8B460BAF-55DC-93BA-1285-BE0D50D22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8" b="89791" l="10000" r="92667">
                        <a14:foregroundMark x1="10167" y1="39267" x2="10167" y2="39267"/>
                        <a14:foregroundMark x1="92667" y1="32461" x2="92667" y2="3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6975" r="6125" b="17657"/>
          <a:stretch/>
        </p:blipFill>
        <p:spPr bwMode="auto">
          <a:xfrm rot="1068418" flipH="1">
            <a:off x="796330" y="4723755"/>
            <a:ext cx="1176836" cy="58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assau Grouper Digital Art by Kevin Putman - Pixels">
            <a:extLst>
              <a:ext uri="{FF2B5EF4-FFF2-40B4-BE49-F238E27FC236}">
                <a16:creationId xmlns:a16="http://schemas.microsoft.com/office/drawing/2014/main" id="{842C2D3B-C851-FDFD-4BB8-415A92DF1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9" t="20946" r="10251" b="22938"/>
          <a:stretch/>
        </p:blipFill>
        <p:spPr bwMode="auto">
          <a:xfrm flipH="1">
            <a:off x="1557166" y="5470114"/>
            <a:ext cx="745741" cy="3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9569E55-B25C-6A7A-1E53-103D36984C74}"/>
              </a:ext>
            </a:extLst>
          </p:cNvPr>
          <p:cNvGrpSpPr/>
          <p:nvPr/>
        </p:nvGrpSpPr>
        <p:grpSpPr>
          <a:xfrm rot="20176404">
            <a:off x="1976281" y="5293515"/>
            <a:ext cx="651176" cy="701077"/>
            <a:chOff x="968175" y="2303707"/>
            <a:chExt cx="544576" cy="586309"/>
          </a:xfrm>
        </p:grpSpPr>
        <p:sp>
          <p:nvSpPr>
            <p:cNvPr id="169" name="Arc 168">
              <a:extLst>
                <a:ext uri="{FF2B5EF4-FFF2-40B4-BE49-F238E27FC236}">
                  <a16:creationId xmlns:a16="http://schemas.microsoft.com/office/drawing/2014/main" id="{05C2DC53-4BE7-1C8E-2D4C-4B963D850F02}"/>
                </a:ext>
              </a:extLst>
            </p:cNvPr>
            <p:cNvSpPr/>
            <p:nvPr/>
          </p:nvSpPr>
          <p:spPr>
            <a:xfrm>
              <a:off x="968175" y="2502993"/>
              <a:ext cx="311381" cy="168478"/>
            </a:xfrm>
            <a:prstGeom prst="arc">
              <a:avLst>
                <a:gd name="adj1" fmla="val 20550208"/>
                <a:gd name="adj2" fmla="val 1064430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Arc 169">
              <a:extLst>
                <a:ext uri="{FF2B5EF4-FFF2-40B4-BE49-F238E27FC236}">
                  <a16:creationId xmlns:a16="http://schemas.microsoft.com/office/drawing/2014/main" id="{315F286D-0413-6E68-1013-CEF07A0BC48E}"/>
                </a:ext>
              </a:extLst>
            </p:cNvPr>
            <p:cNvSpPr/>
            <p:nvPr/>
          </p:nvSpPr>
          <p:spPr>
            <a:xfrm>
              <a:off x="1067762" y="2450072"/>
              <a:ext cx="274320" cy="274320"/>
            </a:xfrm>
            <a:prstGeom prst="arc">
              <a:avLst>
                <a:gd name="adj1" fmla="val 19176204"/>
                <a:gd name="adj2" fmla="val 2345706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Arc 170">
              <a:extLst>
                <a:ext uri="{FF2B5EF4-FFF2-40B4-BE49-F238E27FC236}">
                  <a16:creationId xmlns:a16="http://schemas.microsoft.com/office/drawing/2014/main" id="{FC94ADAB-298A-E67F-A173-17F1781BB6AA}"/>
                </a:ext>
              </a:extLst>
            </p:cNvPr>
            <p:cNvSpPr/>
            <p:nvPr/>
          </p:nvSpPr>
          <p:spPr>
            <a:xfrm>
              <a:off x="1145196" y="2383247"/>
              <a:ext cx="274320" cy="407970"/>
            </a:xfrm>
            <a:prstGeom prst="arc">
              <a:avLst>
                <a:gd name="adj1" fmla="val 18212333"/>
                <a:gd name="adj2" fmla="val 3593905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Arc 171">
              <a:extLst>
                <a:ext uri="{FF2B5EF4-FFF2-40B4-BE49-F238E27FC236}">
                  <a16:creationId xmlns:a16="http://schemas.microsoft.com/office/drawing/2014/main" id="{490B96A8-B2A4-A346-29BE-DE6AC33B46DF}"/>
                </a:ext>
              </a:extLst>
            </p:cNvPr>
            <p:cNvSpPr/>
            <p:nvPr/>
          </p:nvSpPr>
          <p:spPr>
            <a:xfrm>
              <a:off x="1201385" y="2303707"/>
              <a:ext cx="311366" cy="586309"/>
            </a:xfrm>
            <a:prstGeom prst="arc">
              <a:avLst>
                <a:gd name="adj1" fmla="val 17465629"/>
                <a:gd name="adj2" fmla="val 4231855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363472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661321-FF95-6085-4F98-1EE0137B55CF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6D2A95E3-4F7C-E022-5C50-1AB3B13B99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21" y="534786"/>
            <a:ext cx="4861407" cy="602678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990158-464A-F0FD-A14E-ABBEFD5FA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7A5F23-5585-846C-C64C-2824F37CB85A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F7A45F-4396-D308-0132-D00235D025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736F00-6EFA-8C71-7EBF-273A07F7591C}"/>
              </a:ext>
            </a:extLst>
          </p:cNvPr>
          <p:cNvSpPr txBox="1"/>
          <p:nvPr/>
        </p:nvSpPr>
        <p:spPr>
          <a:xfrm>
            <a:off x="442753" y="1569760"/>
            <a:ext cx="2783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 channel: 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SoundTrap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ST600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Tributaries/Wetlands: Swift Recorder w cabled hydrophone</a:t>
            </a:r>
          </a:p>
        </p:txBody>
      </p:sp>
      <p:pic>
        <p:nvPicPr>
          <p:cNvPr id="14" name="Picture 13" descr="A group of ropes and tools on a boat&#10;&#10;Description automatically generated">
            <a:extLst>
              <a:ext uri="{FF2B5EF4-FFF2-40B4-BE49-F238E27FC236}">
                <a16:creationId xmlns:a16="http://schemas.microsoft.com/office/drawing/2014/main" id="{346B33CF-EB19-3056-6E0D-BDE64948DB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r="5849" b="19837"/>
          <a:stretch/>
        </p:blipFill>
        <p:spPr>
          <a:xfrm>
            <a:off x="3137140" y="1545501"/>
            <a:ext cx="2398789" cy="360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box wrapped in a rope&#10;&#10;Description automatically generated">
            <a:extLst>
              <a:ext uri="{FF2B5EF4-FFF2-40B4-BE49-F238E27FC236}">
                <a16:creationId xmlns:a16="http://schemas.microsoft.com/office/drawing/2014/main" id="{DAF10D19-379E-8DAC-DA1A-52631E4D8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3509005"/>
            <a:ext cx="2187105" cy="291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C272B7-5964-007F-D2E8-929783344022}"/>
              </a:ext>
            </a:extLst>
          </p:cNvPr>
          <p:cNvSpPr txBox="1"/>
          <p:nvPr/>
        </p:nvSpPr>
        <p:spPr>
          <a:xfrm>
            <a:off x="352424" y="680342"/>
            <a:ext cx="5110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Study Sites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HRNERR Component Sites, plus Hyde Park area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9B2ADDF-2735-EF9A-C2F0-987EDAADFDC8}"/>
              </a:ext>
            </a:extLst>
          </p:cNvPr>
          <p:cNvCxnSpPr/>
          <p:nvPr/>
        </p:nvCxnSpPr>
        <p:spPr>
          <a:xfrm>
            <a:off x="2428875" y="2025015"/>
            <a:ext cx="548640" cy="0"/>
          </a:xfrm>
          <a:prstGeom prst="straightConnector1">
            <a:avLst/>
          </a:prstGeom>
          <a:ln w="44450">
            <a:solidFill>
              <a:srgbClr val="2BA8CF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984BFF-C686-1083-9353-4D011C1216BC}"/>
              </a:ext>
            </a:extLst>
          </p:cNvPr>
          <p:cNvCxnSpPr>
            <a:cxnSpLocks/>
          </p:cNvCxnSpPr>
          <p:nvPr/>
        </p:nvCxnSpPr>
        <p:spPr>
          <a:xfrm rot="5400000">
            <a:off x="1715732" y="3223260"/>
            <a:ext cx="411480" cy="0"/>
          </a:xfrm>
          <a:prstGeom prst="straightConnector1">
            <a:avLst/>
          </a:prstGeom>
          <a:ln w="44450">
            <a:solidFill>
              <a:srgbClr val="2BA8CF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C3FD91-8334-4955-6884-330F306956DD}"/>
              </a:ext>
            </a:extLst>
          </p:cNvPr>
          <p:cNvGrpSpPr/>
          <p:nvPr/>
        </p:nvGrpSpPr>
        <p:grpSpPr>
          <a:xfrm>
            <a:off x="10794519" y="3167817"/>
            <a:ext cx="1408821" cy="637070"/>
            <a:chOff x="10794519" y="3698814"/>
            <a:chExt cx="1408821" cy="63707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AA7BE5F-9602-54FB-A41C-C1F506B121F5}"/>
                </a:ext>
              </a:extLst>
            </p:cNvPr>
            <p:cNvSpPr/>
            <p:nvPr/>
          </p:nvSpPr>
          <p:spPr>
            <a:xfrm>
              <a:off x="10794520" y="3816126"/>
              <a:ext cx="73152" cy="73152"/>
            </a:xfrm>
            <a:prstGeom prst="ellipse">
              <a:avLst/>
            </a:prstGeom>
            <a:solidFill>
              <a:srgbClr val="0872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7DA0EFA-B466-1BAB-EA26-96D6328AFDE7}"/>
                </a:ext>
              </a:extLst>
            </p:cNvPr>
            <p:cNvSpPr/>
            <p:nvPr/>
          </p:nvSpPr>
          <p:spPr>
            <a:xfrm>
              <a:off x="10794519" y="4145419"/>
              <a:ext cx="73152" cy="73152"/>
            </a:xfrm>
            <a:prstGeom prst="ellipse">
              <a:avLst/>
            </a:prstGeom>
            <a:solidFill>
              <a:srgbClr val="DA5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CE358A-6838-EDD1-875F-2E22DBC4EE02}"/>
                </a:ext>
              </a:extLst>
            </p:cNvPr>
            <p:cNvSpPr txBox="1"/>
            <p:nvPr/>
          </p:nvSpPr>
          <p:spPr>
            <a:xfrm>
              <a:off x="10863369" y="3698814"/>
              <a:ext cx="13399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SoundTrap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0A3E39-F380-9078-9D42-3FF0AB45331E}"/>
                </a:ext>
              </a:extLst>
            </p:cNvPr>
            <p:cNvSpPr txBox="1"/>
            <p:nvPr/>
          </p:nvSpPr>
          <p:spPr>
            <a:xfrm>
              <a:off x="10863369" y="4028107"/>
              <a:ext cx="8231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Swift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407955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661321-FF95-6085-4F98-1EE0137B55CF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6D2A95E3-4F7C-E022-5C50-1AB3B13B99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21" y="534786"/>
            <a:ext cx="4861407" cy="602678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990158-464A-F0FD-A14E-ABBEFD5FA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7A5F23-5585-846C-C64C-2824F37CB85A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F7A45F-4396-D308-0132-D00235D025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C272B7-5964-007F-D2E8-929783344022}"/>
              </a:ext>
            </a:extLst>
          </p:cNvPr>
          <p:cNvSpPr txBox="1"/>
          <p:nvPr/>
        </p:nvSpPr>
        <p:spPr>
          <a:xfrm>
            <a:off x="352424" y="680342"/>
            <a:ext cx="4985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Study Sites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HRNERR Component Sites, plus Hyde Park area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C3FD91-8334-4955-6884-330F306956DD}"/>
              </a:ext>
            </a:extLst>
          </p:cNvPr>
          <p:cNvGrpSpPr/>
          <p:nvPr/>
        </p:nvGrpSpPr>
        <p:grpSpPr>
          <a:xfrm>
            <a:off x="10794519" y="3167817"/>
            <a:ext cx="1408821" cy="637070"/>
            <a:chOff x="10794519" y="3698814"/>
            <a:chExt cx="1408821" cy="63707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AA7BE5F-9602-54FB-A41C-C1F506B121F5}"/>
                </a:ext>
              </a:extLst>
            </p:cNvPr>
            <p:cNvSpPr/>
            <p:nvPr/>
          </p:nvSpPr>
          <p:spPr>
            <a:xfrm>
              <a:off x="10794520" y="3816126"/>
              <a:ext cx="73152" cy="73152"/>
            </a:xfrm>
            <a:prstGeom prst="ellipse">
              <a:avLst/>
            </a:prstGeom>
            <a:solidFill>
              <a:srgbClr val="0872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7DA0EFA-B466-1BAB-EA26-96D6328AFDE7}"/>
                </a:ext>
              </a:extLst>
            </p:cNvPr>
            <p:cNvSpPr/>
            <p:nvPr/>
          </p:nvSpPr>
          <p:spPr>
            <a:xfrm>
              <a:off x="10794519" y="4145419"/>
              <a:ext cx="73152" cy="73152"/>
            </a:xfrm>
            <a:prstGeom prst="ellipse">
              <a:avLst/>
            </a:prstGeom>
            <a:solidFill>
              <a:srgbClr val="DA5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CE358A-6838-EDD1-875F-2E22DBC4EE02}"/>
                </a:ext>
              </a:extLst>
            </p:cNvPr>
            <p:cNvSpPr txBox="1"/>
            <p:nvPr/>
          </p:nvSpPr>
          <p:spPr>
            <a:xfrm>
              <a:off x="10863369" y="3698814"/>
              <a:ext cx="13399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SoundTrap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0A3E39-F380-9078-9D42-3FF0AB45331E}"/>
                </a:ext>
              </a:extLst>
            </p:cNvPr>
            <p:cNvSpPr txBox="1"/>
            <p:nvPr/>
          </p:nvSpPr>
          <p:spPr>
            <a:xfrm>
              <a:off x="10863369" y="4028107"/>
              <a:ext cx="8231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Swift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56BDA8-CD58-E88F-676F-3F159C18E254}"/>
              </a:ext>
            </a:extLst>
          </p:cNvPr>
          <p:cNvGrpSpPr/>
          <p:nvPr/>
        </p:nvGrpSpPr>
        <p:grpSpPr>
          <a:xfrm>
            <a:off x="352425" y="2364146"/>
            <a:ext cx="6180780" cy="2881482"/>
            <a:chOff x="352425" y="2079171"/>
            <a:chExt cx="7348274" cy="34257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365F3E-A82F-E5CF-89B1-1B0B30502966}"/>
                </a:ext>
              </a:extLst>
            </p:cNvPr>
            <p:cNvSpPr/>
            <p:nvPr/>
          </p:nvSpPr>
          <p:spPr>
            <a:xfrm>
              <a:off x="352425" y="2079171"/>
              <a:ext cx="7343775" cy="3407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DB6AE6-2CE7-634D-AF6F-F47994DEA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2158" t="-4672" r="-2480" b="-7733"/>
            <a:stretch/>
          </p:blipFill>
          <p:spPr>
            <a:xfrm>
              <a:off x="352425" y="2104834"/>
              <a:ext cx="7348274" cy="340010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82566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1091F-D32E-C636-DF22-2ECD9C7E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839082-47AC-7C21-B589-FE4882BF3667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706F2-79E7-791F-8441-8A99B5EC73C7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076E9C-7710-B5E3-3787-E631BF04AC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E67DBF-9DAD-8BB3-B97C-A2F9F091F163}"/>
              </a:ext>
            </a:extLst>
          </p:cNvPr>
          <p:cNvSpPr txBox="1"/>
          <p:nvPr/>
        </p:nvSpPr>
        <p:spPr>
          <a:xfrm>
            <a:off x="352424" y="682346"/>
            <a:ext cx="825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Water Chestnut vs. Submerged Aquatic Vegetation Soundscapes</a:t>
            </a:r>
          </a:p>
        </p:txBody>
      </p:sp>
      <p:pic>
        <p:nvPicPr>
          <p:cNvPr id="25" name="Picture 24" descr="Aerial view of a body of water with trees and a boat&#10;&#10;Description automatically generated">
            <a:extLst>
              <a:ext uri="{FF2B5EF4-FFF2-40B4-BE49-F238E27FC236}">
                <a16:creationId xmlns:a16="http://schemas.microsoft.com/office/drawing/2014/main" id="{12DFE34F-E8A5-AD51-02E3-09577B73CF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15784" r="36250" b="22083"/>
          <a:stretch/>
        </p:blipFill>
        <p:spPr>
          <a:xfrm>
            <a:off x="352425" y="2213449"/>
            <a:ext cx="3476571" cy="3253696"/>
          </a:xfrm>
          <a:prstGeom prst="rect">
            <a:avLst/>
          </a:prstGeom>
        </p:spPr>
      </p:pic>
      <p:pic>
        <p:nvPicPr>
          <p:cNvPr id="52" name="Picture 2" descr="Trapa natans - Dennerle Plants">
            <a:extLst>
              <a:ext uri="{FF2B5EF4-FFF2-40B4-BE49-F238E27FC236}">
                <a16:creationId xmlns:a16="http://schemas.microsoft.com/office/drawing/2014/main" id="{70A2747F-F921-E63F-5BBF-3F30E3EF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933" r="89888">
                        <a14:foregroundMark x1="3933" y1="47632" x2="3933" y2="4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333" y="485776"/>
            <a:ext cx="917945" cy="97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urple and black diamond shaped location marker&#10;&#10;Description automatically generated">
            <a:extLst>
              <a:ext uri="{FF2B5EF4-FFF2-40B4-BE49-F238E27FC236}">
                <a16:creationId xmlns:a16="http://schemas.microsoft.com/office/drawing/2014/main" id="{F8AAA639-88E8-A40A-B862-8D78F1289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6" y="5617834"/>
            <a:ext cx="198391" cy="276999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B460C79-854D-D091-B247-17A51CBFE503}"/>
              </a:ext>
            </a:extLst>
          </p:cNvPr>
          <p:cNvSpPr/>
          <p:nvPr/>
        </p:nvSpPr>
        <p:spPr>
          <a:xfrm>
            <a:off x="2259106" y="4246357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5A863AC6-3205-054A-5750-0B01BE220F02}"/>
              </a:ext>
            </a:extLst>
          </p:cNvPr>
          <p:cNvSpPr/>
          <p:nvPr/>
        </p:nvSpPr>
        <p:spPr>
          <a:xfrm>
            <a:off x="1323147" y="3487442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C8D5805-FD4C-CF47-9F3F-D2390EB1A985}"/>
              </a:ext>
            </a:extLst>
          </p:cNvPr>
          <p:cNvSpPr/>
          <p:nvPr/>
        </p:nvSpPr>
        <p:spPr>
          <a:xfrm>
            <a:off x="1587833" y="5957324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D3A12C-C73C-3D4E-B5E4-10D98C08E25F}"/>
              </a:ext>
            </a:extLst>
          </p:cNvPr>
          <p:cNvSpPr txBox="1"/>
          <p:nvPr/>
        </p:nvSpPr>
        <p:spPr>
          <a:xfrm>
            <a:off x="1732973" y="5531242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Acoustic Recorder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Oxygen Sensor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798757-E30D-413B-BCCC-8359C6746938}"/>
              </a:ext>
            </a:extLst>
          </p:cNvPr>
          <p:cNvSpPr txBox="1"/>
          <p:nvPr/>
        </p:nvSpPr>
        <p:spPr>
          <a:xfrm>
            <a:off x="11042274" y="1326873"/>
            <a:ext cx="1106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Trapa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natans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979EE5-2D8E-AF97-5FD8-93EFD2F4998E}"/>
              </a:ext>
            </a:extLst>
          </p:cNvPr>
          <p:cNvGrpSpPr/>
          <p:nvPr/>
        </p:nvGrpSpPr>
        <p:grpSpPr>
          <a:xfrm>
            <a:off x="4768755" y="1626681"/>
            <a:ext cx="5778357" cy="4488104"/>
            <a:chOff x="4985925" y="1878141"/>
            <a:chExt cx="5778357" cy="4488104"/>
          </a:xfrm>
        </p:grpSpPr>
        <p:pic>
          <p:nvPicPr>
            <p:cNvPr id="24" name="Picture 23" descr="A body of water with trees in the background&#10;&#10;Description automatically generated">
              <a:extLst>
                <a:ext uri="{FF2B5EF4-FFF2-40B4-BE49-F238E27FC236}">
                  <a16:creationId xmlns:a16="http://schemas.microsoft.com/office/drawing/2014/main" id="{1BED80A2-11F8-B263-EDEC-06D4C7EF9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47" b="4303"/>
            <a:stretch/>
          </p:blipFill>
          <p:spPr>
            <a:xfrm>
              <a:off x="4985925" y="1878141"/>
              <a:ext cx="5778357" cy="225789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7" name="Picture 26" descr="A river with plants on it&#10;&#10;Description automatically generated with medium confidence">
              <a:extLst>
                <a:ext uri="{FF2B5EF4-FFF2-40B4-BE49-F238E27FC236}">
                  <a16:creationId xmlns:a16="http://schemas.microsoft.com/office/drawing/2014/main" id="{7EE37D01-FEB6-59E6-C0A7-D618A0FB2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93"/>
            <a:stretch/>
          </p:blipFill>
          <p:spPr>
            <a:xfrm>
              <a:off x="4985925" y="4112490"/>
              <a:ext cx="5778357" cy="225375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7BF84D-7155-6446-FCFF-A97B4D900AB8}"/>
                </a:ext>
              </a:extLst>
            </p:cNvPr>
            <p:cNvSpPr txBox="1"/>
            <p:nvPr/>
          </p:nvSpPr>
          <p:spPr>
            <a:xfrm>
              <a:off x="8942070" y="2028783"/>
              <a:ext cx="17145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31 May, 2022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4EA705-7961-AC23-8AC3-5E01D82ABDA5}"/>
                </a:ext>
              </a:extLst>
            </p:cNvPr>
            <p:cNvSpPr txBox="1"/>
            <p:nvPr/>
          </p:nvSpPr>
          <p:spPr>
            <a:xfrm>
              <a:off x="8942070" y="4238153"/>
              <a:ext cx="17145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13 July, 2022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685035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1091F-D32E-C636-DF22-2ECD9C7E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839082-47AC-7C21-B589-FE4882BF3667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706F2-79E7-791F-8441-8A99B5EC73C7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076E9C-7710-B5E3-3787-E631BF04AC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E67DBF-9DAD-8BB3-B97C-A2F9F091F163}"/>
              </a:ext>
            </a:extLst>
          </p:cNvPr>
          <p:cNvSpPr txBox="1"/>
          <p:nvPr/>
        </p:nvSpPr>
        <p:spPr>
          <a:xfrm>
            <a:off x="352424" y="682346"/>
            <a:ext cx="8575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Water Chestnut vs. Submerged Aquatic Vegetation Soundscapes</a:t>
            </a:r>
          </a:p>
        </p:txBody>
      </p:sp>
      <p:pic>
        <p:nvPicPr>
          <p:cNvPr id="25" name="Picture 24" descr="Aerial view of a body of water with trees and a boat&#10;&#10;Description automatically generated">
            <a:extLst>
              <a:ext uri="{FF2B5EF4-FFF2-40B4-BE49-F238E27FC236}">
                <a16:creationId xmlns:a16="http://schemas.microsoft.com/office/drawing/2014/main" id="{12DFE34F-E8A5-AD51-02E3-09577B73CF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15784" r="36250" b="22083"/>
          <a:stretch/>
        </p:blipFill>
        <p:spPr>
          <a:xfrm>
            <a:off x="352425" y="2213449"/>
            <a:ext cx="3476571" cy="3253696"/>
          </a:xfrm>
          <a:prstGeom prst="rect">
            <a:avLst/>
          </a:prstGeom>
        </p:spPr>
      </p:pic>
      <p:pic>
        <p:nvPicPr>
          <p:cNvPr id="52" name="Picture 2" descr="Trapa natans - Dennerle Plants">
            <a:extLst>
              <a:ext uri="{FF2B5EF4-FFF2-40B4-BE49-F238E27FC236}">
                <a16:creationId xmlns:a16="http://schemas.microsoft.com/office/drawing/2014/main" id="{70A2747F-F921-E63F-5BBF-3F30E3EF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933" r="89888">
                        <a14:foregroundMark x1="3933" y1="47632" x2="3933" y2="4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333" y="485776"/>
            <a:ext cx="917945" cy="97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BCB7760-1E0A-8B90-49F9-ED68E349C3F3}"/>
              </a:ext>
            </a:extLst>
          </p:cNvPr>
          <p:cNvGrpSpPr/>
          <p:nvPr/>
        </p:nvGrpSpPr>
        <p:grpSpPr>
          <a:xfrm>
            <a:off x="4564380" y="1755592"/>
            <a:ext cx="6789420" cy="3665557"/>
            <a:chOff x="4564380" y="2019139"/>
            <a:chExt cx="6789420" cy="3665557"/>
          </a:xfrm>
        </p:grpSpPr>
        <p:pic>
          <p:nvPicPr>
            <p:cNvPr id="51" name="Picture 50" descr="A graph showing a number of data&#10;&#10;Description automatically generated with medium confidence">
              <a:extLst>
                <a:ext uri="{FF2B5EF4-FFF2-40B4-BE49-F238E27FC236}">
                  <a16:creationId xmlns:a16="http://schemas.microsoft.com/office/drawing/2014/main" id="{F049383E-FE54-FCB1-B6E4-694D1161E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60" t="-7881" r="-3201" b="-2726"/>
            <a:stretch/>
          </p:blipFill>
          <p:spPr>
            <a:xfrm>
              <a:off x="4564380" y="2019139"/>
              <a:ext cx="6789420" cy="366555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545490-D3FE-86EF-0CD1-CBC4E4D078E9}"/>
                </a:ext>
              </a:extLst>
            </p:cNvPr>
            <p:cNvGrpSpPr/>
            <p:nvPr/>
          </p:nvGrpSpPr>
          <p:grpSpPr>
            <a:xfrm>
              <a:off x="9551646" y="2459355"/>
              <a:ext cx="1434489" cy="463261"/>
              <a:chOff x="9700236" y="2162175"/>
              <a:chExt cx="1434489" cy="46326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098A083-1AB6-E0ED-2E87-C845DB6D5FBB}"/>
                  </a:ext>
                </a:extLst>
              </p:cNvPr>
              <p:cNvSpPr/>
              <p:nvPr/>
            </p:nvSpPr>
            <p:spPr>
              <a:xfrm>
                <a:off x="9700236" y="2162175"/>
                <a:ext cx="1386863" cy="4399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91322D-D702-C63D-A3DD-517C40676C36}"/>
                  </a:ext>
                </a:extLst>
              </p:cNvPr>
              <p:cNvSpPr txBox="1"/>
              <p:nvPr/>
            </p:nvSpPr>
            <p:spPr>
              <a:xfrm>
                <a:off x="9886950" y="2163771"/>
                <a:ext cx="1247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SAV Bed</a:t>
                </a:r>
              </a:p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Water Chestnut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75E143C-3985-FA07-673E-E8E4AD38935F}"/>
                  </a:ext>
                </a:extLst>
              </p:cNvPr>
              <p:cNvSpPr/>
              <p:nvPr/>
            </p:nvSpPr>
            <p:spPr>
              <a:xfrm>
                <a:off x="9813798" y="2269334"/>
                <a:ext cx="73152" cy="73152"/>
              </a:xfrm>
              <a:prstGeom prst="ellipse">
                <a:avLst/>
              </a:prstGeom>
              <a:solidFill>
                <a:srgbClr val="0000E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8ED88FE-5844-AA45-EE3D-B7BF61C8C85A}"/>
                  </a:ext>
                </a:extLst>
              </p:cNvPr>
              <p:cNvSpPr/>
              <p:nvPr/>
            </p:nvSpPr>
            <p:spPr>
              <a:xfrm>
                <a:off x="9813798" y="2450309"/>
                <a:ext cx="73152" cy="73152"/>
              </a:xfrm>
              <a:prstGeom prst="ellipse">
                <a:avLst/>
              </a:prstGeom>
              <a:solidFill>
                <a:srgbClr val="66C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5" name="Picture 14" descr="A purple and black diamond shaped location marker&#10;&#10;Description automatically generated">
            <a:extLst>
              <a:ext uri="{FF2B5EF4-FFF2-40B4-BE49-F238E27FC236}">
                <a16:creationId xmlns:a16="http://schemas.microsoft.com/office/drawing/2014/main" id="{F8AAA639-88E8-A40A-B862-8D78F1289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6" y="5617834"/>
            <a:ext cx="198391" cy="276999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B460C79-854D-D091-B247-17A51CBFE503}"/>
              </a:ext>
            </a:extLst>
          </p:cNvPr>
          <p:cNvSpPr/>
          <p:nvPr/>
        </p:nvSpPr>
        <p:spPr>
          <a:xfrm>
            <a:off x="2259106" y="4246357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5A863AC6-3205-054A-5750-0B01BE220F02}"/>
              </a:ext>
            </a:extLst>
          </p:cNvPr>
          <p:cNvSpPr/>
          <p:nvPr/>
        </p:nvSpPr>
        <p:spPr>
          <a:xfrm>
            <a:off x="1323147" y="3487442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C8D5805-FD4C-CF47-9F3F-D2390EB1A985}"/>
              </a:ext>
            </a:extLst>
          </p:cNvPr>
          <p:cNvSpPr/>
          <p:nvPr/>
        </p:nvSpPr>
        <p:spPr>
          <a:xfrm>
            <a:off x="1587833" y="5957324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D3A12C-C73C-3D4E-B5E4-10D98C08E25F}"/>
              </a:ext>
            </a:extLst>
          </p:cNvPr>
          <p:cNvSpPr txBox="1"/>
          <p:nvPr/>
        </p:nvSpPr>
        <p:spPr>
          <a:xfrm>
            <a:off x="1732973" y="5531242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Acoustic Recorder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Oxygen Sensor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798757-E30D-413B-BCCC-8359C6746938}"/>
              </a:ext>
            </a:extLst>
          </p:cNvPr>
          <p:cNvSpPr txBox="1"/>
          <p:nvPr/>
        </p:nvSpPr>
        <p:spPr>
          <a:xfrm>
            <a:off x="11042274" y="1326873"/>
            <a:ext cx="1106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Trapa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natans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7ECCB-F9D3-0DC4-7681-950397FD1386}"/>
              </a:ext>
            </a:extLst>
          </p:cNvPr>
          <p:cNvSpPr txBox="1"/>
          <p:nvPr/>
        </p:nvSpPr>
        <p:spPr>
          <a:xfrm>
            <a:off x="4374777" y="6021871"/>
            <a:ext cx="763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does invasive vegetation alter Hudson River soundscapes?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B4013C9-63D1-E218-2B6F-4554DC2C7E6C}"/>
              </a:ext>
            </a:extLst>
          </p:cNvPr>
          <p:cNvSpPr/>
          <p:nvPr/>
        </p:nvSpPr>
        <p:spPr>
          <a:xfrm>
            <a:off x="1176666" y="3352100"/>
            <a:ext cx="36576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04C5550-25CC-66F5-386C-39CD4A292BDE}"/>
              </a:ext>
            </a:extLst>
          </p:cNvPr>
          <p:cNvSpPr/>
          <p:nvPr/>
        </p:nvSpPr>
        <p:spPr>
          <a:xfrm>
            <a:off x="2089374" y="4086785"/>
            <a:ext cx="36576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DC7B85-94ED-B6E2-9329-F8C0B6DBED3C}"/>
              </a:ext>
            </a:extLst>
          </p:cNvPr>
          <p:cNvSpPr txBox="1"/>
          <p:nvPr/>
        </p:nvSpPr>
        <p:spPr>
          <a:xfrm>
            <a:off x="4374777" y="5595176"/>
            <a:ext cx="763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Invasive water chestnut known to alter the physical and chemical habitat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229787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1091F-D32E-C636-DF22-2ECD9C7E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839082-47AC-7C21-B589-FE4882BF3667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706F2-79E7-791F-8441-8A99B5EC73C7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076E9C-7710-B5E3-3787-E631BF04AC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E67DBF-9DAD-8BB3-B97C-A2F9F091F163}"/>
              </a:ext>
            </a:extLst>
          </p:cNvPr>
          <p:cNvSpPr txBox="1"/>
          <p:nvPr/>
        </p:nvSpPr>
        <p:spPr>
          <a:xfrm>
            <a:off x="352425" y="682346"/>
            <a:ext cx="8587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Water Chestnut vs. Submerged Aquatic Vegetation Soundscapes</a:t>
            </a:r>
          </a:p>
        </p:txBody>
      </p:sp>
      <p:pic>
        <p:nvPicPr>
          <p:cNvPr id="15" name="Picture 2" descr="Trapa natans - Dennerle Plants">
            <a:extLst>
              <a:ext uri="{FF2B5EF4-FFF2-40B4-BE49-F238E27FC236}">
                <a16:creationId xmlns:a16="http://schemas.microsoft.com/office/drawing/2014/main" id="{BC803224-0364-632B-9491-97827C7A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933" r="89888">
                        <a14:foregroundMark x1="3933" y1="47632" x2="3933" y2="4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333" y="485776"/>
            <a:ext cx="917945" cy="97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6F5970-065D-3384-FB19-0FA7F2F247A7}"/>
              </a:ext>
            </a:extLst>
          </p:cNvPr>
          <p:cNvSpPr txBox="1"/>
          <p:nvPr/>
        </p:nvSpPr>
        <p:spPr>
          <a:xfrm>
            <a:off x="11042274" y="1326873"/>
            <a:ext cx="1106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Trapa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natans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erial view of a body of water with trees and a boat&#10;&#10;Description automatically generated">
            <a:extLst>
              <a:ext uri="{FF2B5EF4-FFF2-40B4-BE49-F238E27FC236}">
                <a16:creationId xmlns:a16="http://schemas.microsoft.com/office/drawing/2014/main" id="{CF083F4C-563E-5413-7A36-E5D4D7C2E9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15784" r="36250" b="22083"/>
          <a:stretch/>
        </p:blipFill>
        <p:spPr>
          <a:xfrm>
            <a:off x="352425" y="2213449"/>
            <a:ext cx="3476571" cy="3253696"/>
          </a:xfrm>
          <a:prstGeom prst="rect">
            <a:avLst/>
          </a:prstGeom>
        </p:spPr>
      </p:pic>
      <p:pic>
        <p:nvPicPr>
          <p:cNvPr id="22" name="Picture 21" descr="A purple and black diamond shaped location marker&#10;&#10;Description automatically generated">
            <a:extLst>
              <a:ext uri="{FF2B5EF4-FFF2-40B4-BE49-F238E27FC236}">
                <a16:creationId xmlns:a16="http://schemas.microsoft.com/office/drawing/2014/main" id="{FFD6E7B8-12E7-2632-B151-BA45EF10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6" y="5617834"/>
            <a:ext cx="198391" cy="276999"/>
          </a:xfrm>
          <a:prstGeom prst="rect">
            <a:avLst/>
          </a:pr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86FA32E-D3C7-9384-806A-17D4B09CE478}"/>
              </a:ext>
            </a:extLst>
          </p:cNvPr>
          <p:cNvSpPr/>
          <p:nvPr/>
        </p:nvSpPr>
        <p:spPr>
          <a:xfrm>
            <a:off x="2259106" y="4246357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865DD42E-406A-5D5F-AEB3-0178A276F074}"/>
              </a:ext>
            </a:extLst>
          </p:cNvPr>
          <p:cNvSpPr/>
          <p:nvPr/>
        </p:nvSpPr>
        <p:spPr>
          <a:xfrm>
            <a:off x="1323147" y="3487442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09DBDA1-2A19-7957-08D5-6990A8A0B435}"/>
              </a:ext>
            </a:extLst>
          </p:cNvPr>
          <p:cNvSpPr/>
          <p:nvPr/>
        </p:nvSpPr>
        <p:spPr>
          <a:xfrm>
            <a:off x="1587833" y="5957324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8117FE-8B70-ED7E-FD30-D22F3C6E951C}"/>
              </a:ext>
            </a:extLst>
          </p:cNvPr>
          <p:cNvSpPr txBox="1"/>
          <p:nvPr/>
        </p:nvSpPr>
        <p:spPr>
          <a:xfrm>
            <a:off x="1732973" y="5531242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Acoustic Recorder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Oxygen Sensor</a:t>
            </a:r>
          </a:p>
        </p:txBody>
      </p:sp>
      <p:pic>
        <p:nvPicPr>
          <p:cNvPr id="29" name="Picture 28" descr="A screenshot of a graph&#10;&#10;Description automatically generated">
            <a:extLst>
              <a:ext uri="{FF2B5EF4-FFF2-40B4-BE49-F238E27FC236}">
                <a16:creationId xmlns:a16="http://schemas.microsoft.com/office/drawing/2014/main" id="{D3AF0761-1DAB-4D18-7B3C-17201DE79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38" y="1904649"/>
            <a:ext cx="7796787" cy="38743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E298855-0CA3-EED0-AF7F-82DF8A8C832C}"/>
              </a:ext>
            </a:extLst>
          </p:cNvPr>
          <p:cNvSpPr txBox="1"/>
          <p:nvPr/>
        </p:nvSpPr>
        <p:spPr>
          <a:xfrm>
            <a:off x="4774817" y="5823325"/>
            <a:ext cx="7215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Sound levels substantially lower in the chestnut bed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Dampened sound propagation? Diminished community? Both?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C65FC8FD-DB71-62B1-A325-5EA3560772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376"/>
          <a:stretch/>
        </p:blipFill>
        <p:spPr>
          <a:xfrm>
            <a:off x="4099938" y="3856411"/>
            <a:ext cx="7796787" cy="1922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59274B72-751C-C073-0A2B-CC2A735164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4"/>
          <a:stretch/>
        </p:blipFill>
        <p:spPr>
          <a:xfrm>
            <a:off x="4099938" y="1904649"/>
            <a:ext cx="7796787" cy="19455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3736D3-C095-693E-6518-6C69008412B2}"/>
              </a:ext>
            </a:extLst>
          </p:cNvPr>
          <p:cNvSpPr/>
          <p:nvPr/>
        </p:nvSpPr>
        <p:spPr>
          <a:xfrm>
            <a:off x="2089374" y="4086785"/>
            <a:ext cx="36576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6928F6-2174-7426-5538-3E9C111731B3}"/>
              </a:ext>
            </a:extLst>
          </p:cNvPr>
          <p:cNvSpPr/>
          <p:nvPr/>
        </p:nvSpPr>
        <p:spPr>
          <a:xfrm>
            <a:off x="1404953" y="3089262"/>
            <a:ext cx="36576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292318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1091F-D32E-C636-DF22-2ECD9C7E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7A5-3E71-441C-B13F-8F03E8CD5463}" type="slidenum">
              <a:rPr lang="en-US" smtClean="0"/>
              <a:t>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839082-47AC-7C21-B589-FE4882BF3667}"/>
              </a:ext>
            </a:extLst>
          </p:cNvPr>
          <p:cNvSpPr/>
          <p:nvPr/>
        </p:nvSpPr>
        <p:spPr>
          <a:xfrm>
            <a:off x="0" y="6632100"/>
            <a:ext cx="12192000" cy="228600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706F2-79E7-791F-8441-8A99B5EC73C7}"/>
              </a:ext>
            </a:extLst>
          </p:cNvPr>
          <p:cNvSpPr/>
          <p:nvPr/>
        </p:nvSpPr>
        <p:spPr>
          <a:xfrm>
            <a:off x="0" y="0"/>
            <a:ext cx="12192000" cy="485776"/>
          </a:xfrm>
          <a:prstGeom prst="rect">
            <a:avLst/>
          </a:prstGeom>
          <a:solidFill>
            <a:srgbClr val="2BA8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076E9C-7710-B5E3-3787-E631BF04AC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" y="56356"/>
            <a:ext cx="2871920" cy="355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E67DBF-9DAD-8BB3-B97C-A2F9F091F163}"/>
              </a:ext>
            </a:extLst>
          </p:cNvPr>
          <p:cNvSpPr txBox="1"/>
          <p:nvPr/>
        </p:nvSpPr>
        <p:spPr>
          <a:xfrm>
            <a:off x="352424" y="682346"/>
            <a:ext cx="825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Water Chestnut vs. Submerged Aquatic Vegetation Soundscapes</a:t>
            </a:r>
          </a:p>
        </p:txBody>
      </p:sp>
      <p:pic>
        <p:nvPicPr>
          <p:cNvPr id="15" name="Picture 2" descr="Trapa natans - Dennerle Plants">
            <a:extLst>
              <a:ext uri="{FF2B5EF4-FFF2-40B4-BE49-F238E27FC236}">
                <a16:creationId xmlns:a16="http://schemas.microsoft.com/office/drawing/2014/main" id="{BC803224-0364-632B-9491-97827C7A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933" r="89888">
                        <a14:foregroundMark x1="3933" y1="47632" x2="3933" y2="4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333" y="485776"/>
            <a:ext cx="917945" cy="97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6F5970-065D-3384-FB19-0FA7F2F247A7}"/>
              </a:ext>
            </a:extLst>
          </p:cNvPr>
          <p:cNvSpPr txBox="1"/>
          <p:nvPr/>
        </p:nvSpPr>
        <p:spPr>
          <a:xfrm>
            <a:off x="11042274" y="1326873"/>
            <a:ext cx="1106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Trapa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natans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erial view of a body of water with trees and a boat&#10;&#10;Description automatically generated">
            <a:extLst>
              <a:ext uri="{FF2B5EF4-FFF2-40B4-BE49-F238E27FC236}">
                <a16:creationId xmlns:a16="http://schemas.microsoft.com/office/drawing/2014/main" id="{CB6DAD8E-B60F-6B55-8E72-216EAA59A1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15784" r="36250" b="22083"/>
          <a:stretch/>
        </p:blipFill>
        <p:spPr>
          <a:xfrm>
            <a:off x="352425" y="2213449"/>
            <a:ext cx="3476571" cy="3253696"/>
          </a:xfrm>
          <a:prstGeom prst="rect">
            <a:avLst/>
          </a:prstGeom>
        </p:spPr>
      </p:pic>
      <p:pic>
        <p:nvPicPr>
          <p:cNvPr id="18" name="Picture 17" descr="A purple and black diamond shaped location marker&#10;&#10;Description automatically generated">
            <a:extLst>
              <a:ext uri="{FF2B5EF4-FFF2-40B4-BE49-F238E27FC236}">
                <a16:creationId xmlns:a16="http://schemas.microsoft.com/office/drawing/2014/main" id="{3AE46E9A-9274-4382-F92F-D5B2E0CA2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6" y="5617834"/>
            <a:ext cx="198391" cy="276999"/>
          </a:xfrm>
          <a:prstGeom prst="rect">
            <a:avLst/>
          </a:pr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DB38E05-7D04-C24C-4236-15E96D123017}"/>
              </a:ext>
            </a:extLst>
          </p:cNvPr>
          <p:cNvSpPr/>
          <p:nvPr/>
        </p:nvSpPr>
        <p:spPr>
          <a:xfrm>
            <a:off x="2259106" y="4246357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559D33F-0E39-69B5-DF57-3EF2A7B14D4F}"/>
              </a:ext>
            </a:extLst>
          </p:cNvPr>
          <p:cNvSpPr/>
          <p:nvPr/>
        </p:nvSpPr>
        <p:spPr>
          <a:xfrm>
            <a:off x="1323147" y="3487442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299EAA4-FE53-3001-58E7-6CA85DDF0254}"/>
              </a:ext>
            </a:extLst>
          </p:cNvPr>
          <p:cNvSpPr/>
          <p:nvPr/>
        </p:nvSpPr>
        <p:spPr>
          <a:xfrm>
            <a:off x="1587833" y="5957324"/>
            <a:ext cx="107576" cy="107577"/>
          </a:xfrm>
          <a:prstGeom prst="triangl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275ECC-7F19-FA89-28DC-87E32DD57737}"/>
              </a:ext>
            </a:extLst>
          </p:cNvPr>
          <p:cNvSpPr txBox="1"/>
          <p:nvPr/>
        </p:nvSpPr>
        <p:spPr>
          <a:xfrm>
            <a:off x="1732973" y="5531242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Acoustic Recorder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Oxygen Sensor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BB7BB-B75A-BE0D-14BB-070BAFD9CDBB}"/>
              </a:ext>
            </a:extLst>
          </p:cNvPr>
          <p:cNvSpPr txBox="1"/>
          <p:nvPr/>
        </p:nvSpPr>
        <p:spPr>
          <a:xfrm>
            <a:off x="4774817" y="5811895"/>
            <a:ext cx="7148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Sound levels substantially lower in the chestnut bed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Dampened sound propagation? Diminished community? Both?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FC3EDD-B20A-7A65-3235-031ACF3DC2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r="4734"/>
          <a:stretch/>
        </p:blipFill>
        <p:spPr>
          <a:xfrm>
            <a:off x="4185920" y="2379361"/>
            <a:ext cx="7569200" cy="28897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8D7A869-D74A-EC35-FAE0-E8F6C5832C88}"/>
              </a:ext>
            </a:extLst>
          </p:cNvPr>
          <p:cNvSpPr/>
          <p:nvPr/>
        </p:nvSpPr>
        <p:spPr>
          <a:xfrm>
            <a:off x="2089374" y="4086785"/>
            <a:ext cx="36576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3C2A2F-3C05-8E8F-102C-49F751FBBC9C}"/>
              </a:ext>
            </a:extLst>
          </p:cNvPr>
          <p:cNvSpPr/>
          <p:nvPr/>
        </p:nvSpPr>
        <p:spPr>
          <a:xfrm>
            <a:off x="1404953" y="3089262"/>
            <a:ext cx="36576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5FF19B-9644-7B81-9CF4-23E36668CB81}"/>
              </a:ext>
            </a:extLst>
          </p:cNvPr>
          <p:cNvSpPr txBox="1"/>
          <p:nvPr/>
        </p:nvSpPr>
        <p:spPr>
          <a:xfrm>
            <a:off x="6533147" y="6593309"/>
            <a:ext cx="57826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Hudson River Symposium, 8 October 2024, Cary Institute for Ecosystem Studies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91F056-A1B0-3744-B332-1E52F55D4EB6}"/>
              </a:ext>
            </a:extLst>
          </p:cNvPr>
          <p:cNvSpPr txBox="1"/>
          <p:nvPr/>
        </p:nvSpPr>
        <p:spPr>
          <a:xfrm>
            <a:off x="-9698" y="6610584"/>
            <a:ext cx="302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www.bioacoustics.cornell.edu</a:t>
            </a:r>
          </a:p>
        </p:txBody>
      </p:sp>
    </p:spTree>
    <p:extLst>
      <p:ext uri="{BB962C8B-B14F-4D97-AF65-F5344CB8AC3E}">
        <p14:creationId xmlns:p14="http://schemas.microsoft.com/office/powerpoint/2010/main" val="4067877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26989</TotalTime>
  <Words>2365</Words>
  <Application>Microsoft Macintosh PowerPoint</Application>
  <PresentationFormat>Widescreen</PresentationFormat>
  <Paragraphs>425</Paragraphs>
  <Slides>23</Slides>
  <Notes>22</Notes>
  <HiddenSlides>1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E. Cohen</dc:creator>
  <cp:lastModifiedBy>Samuel Macaluso</cp:lastModifiedBy>
  <cp:revision>136</cp:revision>
  <dcterms:created xsi:type="dcterms:W3CDTF">2024-09-17T17:45:29Z</dcterms:created>
  <dcterms:modified xsi:type="dcterms:W3CDTF">2024-12-22T03:30:31Z</dcterms:modified>
</cp:coreProperties>
</file>