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089" r:id="rId2"/>
    <p:sldId id="1007" r:id="rId3"/>
    <p:sldId id="959" r:id="rId4"/>
    <p:sldId id="821" r:id="rId5"/>
    <p:sldId id="822" r:id="rId6"/>
    <p:sldId id="823" r:id="rId7"/>
    <p:sldId id="824" r:id="rId8"/>
    <p:sldId id="825" r:id="rId9"/>
    <p:sldId id="1070" r:id="rId10"/>
    <p:sldId id="1091" r:id="rId11"/>
    <p:sldId id="443" r:id="rId12"/>
    <p:sldId id="1092" r:id="rId13"/>
    <p:sldId id="969" r:id="rId14"/>
    <p:sldId id="1093" r:id="rId15"/>
    <p:sldId id="1078" r:id="rId16"/>
    <p:sldId id="964" r:id="rId17"/>
    <p:sldId id="1080" r:id="rId18"/>
    <p:sldId id="1000" r:id="rId19"/>
    <p:sldId id="10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7E"/>
    <a:srgbClr val="006065"/>
    <a:srgbClr val="B31B1B"/>
    <a:srgbClr val="1C3775"/>
    <a:srgbClr val="222222"/>
    <a:srgbClr val="D4E5E9"/>
    <a:srgbClr val="F26522"/>
    <a:srgbClr val="EA891C"/>
    <a:srgbClr val="302C72"/>
    <a:srgbClr val="57B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873" autoAdjust="0"/>
    <p:restoredTop sz="77646" autoAdjust="0"/>
  </p:normalViewPr>
  <p:slideViewPr>
    <p:cSldViewPr snapToGrid="0">
      <p:cViewPr varScale="1">
        <p:scale>
          <a:sx n="96" d="100"/>
          <a:sy n="96" d="100"/>
        </p:scale>
        <p:origin x="870" y="102"/>
      </p:cViewPr>
      <p:guideLst/>
    </p:cSldViewPr>
  </p:slideViewPr>
  <p:notesTextViewPr>
    <p:cViewPr>
      <p:scale>
        <a:sx n="3" d="2"/>
        <a:sy n="3" d="2"/>
      </p:scale>
      <p:origin x="0" y="0"/>
    </p:cViewPr>
  </p:notesTextViewPr>
  <p:sorterViewPr>
    <p:cViewPr>
      <p:scale>
        <a:sx n="170" d="100"/>
        <a:sy n="170" d="100"/>
      </p:scale>
      <p:origin x="0" y="0"/>
    </p:cViewPr>
  </p:sorter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86784-16A0-4380-ACB4-8FF2196C03D0}"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371E8-B22A-4CB2-9A63-226FDDEC3E28}" type="slidenum">
              <a:rPr lang="en-US" smtClean="0"/>
              <a:t>‹#›</a:t>
            </a:fld>
            <a:endParaRPr lang="en-US"/>
          </a:p>
        </p:txBody>
      </p:sp>
    </p:spTree>
    <p:extLst>
      <p:ext uri="{BB962C8B-B14F-4D97-AF65-F5344CB8AC3E}">
        <p14:creationId xmlns:p14="http://schemas.microsoft.com/office/powerpoint/2010/main" val="259411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solidFill>
                  <a:srgbClr val="FF0000"/>
                </a:solidFill>
              </a:rPr>
              <a:t>I emphasize the left end of this diagram--how we are situated within the university and the importance of connections across units</a:t>
            </a:r>
            <a:endParaRPr lang="en-US" dirty="0"/>
          </a:p>
          <a:p>
            <a:endParaRPr lang="en-US" dirty="0"/>
          </a:p>
        </p:txBody>
      </p:sp>
      <p:sp>
        <p:nvSpPr>
          <p:cNvPr id="4" name="Slide Number Placeholder 3"/>
          <p:cNvSpPr>
            <a:spLocks noGrp="1"/>
          </p:cNvSpPr>
          <p:nvPr>
            <p:ph type="sldNum" sz="quarter" idx="5"/>
          </p:nvPr>
        </p:nvSpPr>
        <p:spPr/>
        <p:txBody>
          <a:bodyPr/>
          <a:lstStyle/>
          <a:p>
            <a:fld id="{D0BAE9EC-D1C9-4B7F-AF6E-2AC28F060ACC}" type="slidenum">
              <a:rPr lang="en-US" smtClean="0"/>
              <a:t>2</a:t>
            </a:fld>
            <a:endParaRPr lang="en-US" dirty="0"/>
          </a:p>
        </p:txBody>
      </p:sp>
    </p:spTree>
    <p:extLst>
      <p:ext uri="{BB962C8B-B14F-4D97-AF65-F5344CB8AC3E}">
        <p14:creationId xmlns:p14="http://schemas.microsoft.com/office/powerpoint/2010/main" val="103252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indeed</a:t>
            </a:r>
            <a:r>
              <a:rPr lang="en-US" baseline="0" dirty="0"/>
              <a:t> that turned out to be true.  With a few water samples scooped from the Illinois River, we easily detected the presence of the carp.  And then with the support of state and federal agencies, we sampled up and down the river and up to the Great Lakes.  Our initial euphoria at a surprisingly easy scientific success turned into alarm when we discovered that the species were much closer to Lake Michigan than previously thought.  But the alarm sounded by our </a:t>
            </a:r>
            <a:r>
              <a:rPr lang="en-US" baseline="0" dirty="0" err="1"/>
              <a:t>envinromental</a:t>
            </a:r>
            <a:r>
              <a:rPr lang="en-US" baseline="0" dirty="0"/>
              <a:t> DNA or </a:t>
            </a:r>
            <a:r>
              <a:rPr lang="en-US" baseline="0" dirty="0" err="1"/>
              <a:t>eDNA</a:t>
            </a:r>
            <a:r>
              <a:rPr lang="en-US" baseline="0" dirty="0"/>
              <a:t> results prompted many management actions that have reduced the risk that the fish will invade the Great Lakes.  We developed the environmental protection equivalent of forensic science.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F49165B-750F-6348-8A66-1F3C92CA4838}" type="slidenum">
              <a:rPr lang="en-US" smtClean="0"/>
              <a:pPr>
                <a:defRPr/>
              </a:pPr>
              <a:t>19</a:t>
            </a:fld>
            <a:endParaRPr lang="en-US"/>
          </a:p>
        </p:txBody>
      </p:sp>
    </p:spTree>
    <p:extLst>
      <p:ext uri="{BB962C8B-B14F-4D97-AF65-F5344CB8AC3E}">
        <p14:creationId xmlns:p14="http://schemas.microsoft.com/office/powerpoint/2010/main" val="62828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UND/CAC Photo of gel being loaded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2843E6-190D-4722-B2D9-3E4D19C3D2BE}"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07439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UND/CAC Photo of gel being loaded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2843E6-190D-4722-B2D9-3E4D19C3D2BE}"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84788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UND/CAC Photo of gel being loaded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2843E6-190D-4722-B2D9-3E4D19C3D2BE}"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79032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UND/CAC Photo of gel being loaded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2843E6-190D-4722-B2D9-3E4D19C3D2B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92360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UND/CAC Photo of gel being loaded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2843E6-190D-4722-B2D9-3E4D19C3D2BE}"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53253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indeed</a:t>
            </a:r>
            <a:r>
              <a:rPr lang="en-US" baseline="0" dirty="0"/>
              <a:t> that turned out to be true.  With a few water samples scooped from the Illinois River, we easily detected the presence of the carp.  And then with the support of state and federal agencies, we sampled up and down the river and up to the Great Lakes.  Our initial euphoria at a surprisingly easy scientific success turned into alarm when we discovered that the species were much closer to Lake Michigan than previously thought.  But the alarm sounded by our </a:t>
            </a:r>
            <a:r>
              <a:rPr lang="en-US" baseline="0" dirty="0" err="1"/>
              <a:t>envinromental</a:t>
            </a:r>
            <a:r>
              <a:rPr lang="en-US" baseline="0" dirty="0"/>
              <a:t> DNA or </a:t>
            </a:r>
            <a:r>
              <a:rPr lang="en-US" baseline="0" dirty="0" err="1"/>
              <a:t>eDNA</a:t>
            </a:r>
            <a:r>
              <a:rPr lang="en-US" baseline="0" dirty="0"/>
              <a:t> results prompted many management actions that have reduced the risk that the fish will invade the Great Lakes.  We developed the environmental protection equivalent of forensic science.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F49165B-750F-6348-8A66-1F3C92CA4838}" type="slidenum">
              <a:rPr lang="en-US" smtClean="0"/>
              <a:pPr>
                <a:defRPr/>
              </a:pPr>
              <a:t>9</a:t>
            </a:fld>
            <a:endParaRPr lang="en-US"/>
          </a:p>
        </p:txBody>
      </p:sp>
    </p:spTree>
    <p:extLst>
      <p:ext uri="{BB962C8B-B14F-4D97-AF65-F5344CB8AC3E}">
        <p14:creationId xmlns:p14="http://schemas.microsoft.com/office/powerpoint/2010/main" val="41268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future power of combinations of tools: eDNA, remote sensing, including acoustics; autonomous sampling; traditional tools.</a:t>
            </a:r>
          </a:p>
        </p:txBody>
      </p:sp>
      <p:sp>
        <p:nvSpPr>
          <p:cNvPr id="4" name="Slide Number Placeholder 3"/>
          <p:cNvSpPr>
            <a:spLocks noGrp="1"/>
          </p:cNvSpPr>
          <p:nvPr>
            <p:ph type="sldNum" sz="quarter" idx="5"/>
          </p:nvPr>
        </p:nvSpPr>
        <p:spPr/>
        <p:txBody>
          <a:bodyPr/>
          <a:lstStyle/>
          <a:p>
            <a:fld id="{ABB371E8-B22A-4CB2-9A63-226FDDEC3E28}" type="slidenum">
              <a:rPr lang="en-US" smtClean="0"/>
              <a:t>14</a:t>
            </a:fld>
            <a:endParaRPr lang="en-US"/>
          </a:p>
        </p:txBody>
      </p:sp>
    </p:spTree>
    <p:extLst>
      <p:ext uri="{BB962C8B-B14F-4D97-AF65-F5344CB8AC3E}">
        <p14:creationId xmlns:p14="http://schemas.microsoft.com/office/powerpoint/2010/main" val="387638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$10M investment by CA, NERRS monitoring, offshore wind, </a:t>
            </a:r>
            <a:r>
              <a:rPr lang="en-US" dirty="0" err="1"/>
              <a:t>etc</a:t>
            </a:r>
            <a:endParaRPr lang="en-US" dirty="0"/>
          </a:p>
          <a:p>
            <a:r>
              <a:rPr lang="en-US" dirty="0"/>
              <a:t>Regulatory, e.g., NEPA, ONR, NOAA fisheries, USFWS, USDA</a:t>
            </a:r>
          </a:p>
        </p:txBody>
      </p:sp>
      <p:sp>
        <p:nvSpPr>
          <p:cNvPr id="4" name="Slide Number Placeholder 3"/>
          <p:cNvSpPr>
            <a:spLocks noGrp="1"/>
          </p:cNvSpPr>
          <p:nvPr>
            <p:ph type="sldNum" sz="quarter" idx="5"/>
          </p:nvPr>
        </p:nvSpPr>
        <p:spPr/>
        <p:txBody>
          <a:bodyPr/>
          <a:lstStyle/>
          <a:p>
            <a:fld id="{ABB371E8-B22A-4CB2-9A63-226FDDEC3E28}" type="slidenum">
              <a:rPr lang="en-US" smtClean="0"/>
              <a:t>18</a:t>
            </a:fld>
            <a:endParaRPr lang="en-US"/>
          </a:p>
        </p:txBody>
      </p:sp>
    </p:spTree>
    <p:extLst>
      <p:ext uri="{BB962C8B-B14F-4D97-AF65-F5344CB8AC3E}">
        <p14:creationId xmlns:p14="http://schemas.microsoft.com/office/powerpoint/2010/main" val="99734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l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p:cNvSpPr>
            <a:spLocks noGrp="1"/>
          </p:cNvSpPr>
          <p:nvPr>
            <p:ph type="ftr" sz="quarter" idx="11"/>
          </p:nvPr>
        </p:nvSpPr>
        <p:spPr>
          <a:xfrm>
            <a:off x="4038600" y="6356350"/>
            <a:ext cx="4114800" cy="365125"/>
          </a:xfrm>
        </p:spPr>
        <p:txBody>
          <a:bodyPr/>
          <a:lstStyle/>
          <a:p>
            <a:r>
              <a:rPr lang="en-US"/>
              <a:t>Event Name &amp; Date</a:t>
            </a:r>
          </a:p>
        </p:txBody>
      </p:sp>
    </p:spTree>
    <p:extLst>
      <p:ext uri="{BB962C8B-B14F-4D97-AF65-F5344CB8AC3E}">
        <p14:creationId xmlns:p14="http://schemas.microsoft.com/office/powerpoint/2010/main" val="304808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Event Name &amp; Date</a:t>
            </a:r>
          </a:p>
        </p:txBody>
      </p:sp>
    </p:spTree>
    <p:extLst>
      <p:ext uri="{BB962C8B-B14F-4D97-AF65-F5344CB8AC3E}">
        <p14:creationId xmlns:p14="http://schemas.microsoft.com/office/powerpoint/2010/main" val="34582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Event Name &amp; Date</a:t>
            </a:r>
          </a:p>
        </p:txBody>
      </p:sp>
    </p:spTree>
    <p:extLst>
      <p:ext uri="{BB962C8B-B14F-4D97-AF65-F5344CB8AC3E}">
        <p14:creationId xmlns:p14="http://schemas.microsoft.com/office/powerpoint/2010/main" val="140791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a:t>Event Name &amp; Date</a:t>
            </a:r>
          </a:p>
        </p:txBody>
      </p:sp>
    </p:spTree>
    <p:extLst>
      <p:ext uri="{BB962C8B-B14F-4D97-AF65-F5344CB8AC3E}">
        <p14:creationId xmlns:p14="http://schemas.microsoft.com/office/powerpoint/2010/main" val="340395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cmpd="sng">
            <a:solidFill>
              <a:schemeClr val="bg1">
                <a:lumMod val="50000"/>
                <a:alpha val="40000"/>
              </a:schemeClr>
            </a:solidFill>
          </a:ln>
          <a:effectLst>
            <a:outerShdw dist="50800" dir="5400000" algn="t" rotWithShape="0">
              <a:srgbClr val="00606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rgbClr val="302C7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rgbClr val="EA891C"/>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rgbClr val="57B94C"/>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hasCustomPrompt="1"/>
          </p:nvPr>
        </p:nvSpPr>
        <p:spPr>
          <a:xfrm>
            <a:off x="914400" y="4980565"/>
            <a:ext cx="2438400" cy="1207964"/>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9"/>
          <p:cNvSpPr>
            <a:spLocks noGrp="1"/>
          </p:cNvSpPr>
          <p:nvPr>
            <p:ph type="body" sz="quarter" idx="15" hasCustomPrompt="1"/>
          </p:nvPr>
        </p:nvSpPr>
        <p:spPr>
          <a:xfrm>
            <a:off x="3556000" y="4980565"/>
            <a:ext cx="2438400" cy="1207964"/>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16" hasCustomPrompt="1"/>
          </p:nvPr>
        </p:nvSpPr>
        <p:spPr>
          <a:xfrm>
            <a:off x="6197600" y="4980565"/>
            <a:ext cx="2438400" cy="1207964"/>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9"/>
          <p:cNvSpPr>
            <a:spLocks noGrp="1"/>
          </p:cNvSpPr>
          <p:nvPr>
            <p:ph type="body" sz="quarter" idx="17" hasCustomPrompt="1"/>
          </p:nvPr>
        </p:nvSpPr>
        <p:spPr>
          <a:xfrm>
            <a:off x="8839200" y="4980565"/>
            <a:ext cx="2438400" cy="1207964"/>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4224992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hasCustomPrompt="1"/>
          </p:nvPr>
        </p:nvSpPr>
        <p:spPr>
          <a:xfrm>
            <a:off x="914400" y="4980564"/>
            <a:ext cx="3328416" cy="1207008"/>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15" hasCustomPrompt="1"/>
          </p:nvPr>
        </p:nvSpPr>
        <p:spPr>
          <a:xfrm>
            <a:off x="4431792" y="4980565"/>
            <a:ext cx="3328416" cy="1207007"/>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p:cNvSpPr>
            <a:spLocks noGrp="1"/>
          </p:cNvSpPr>
          <p:nvPr>
            <p:ph type="body" sz="quarter" idx="16" hasCustomPrompt="1"/>
          </p:nvPr>
        </p:nvSpPr>
        <p:spPr>
          <a:xfrm>
            <a:off x="7949184" y="4980565"/>
            <a:ext cx="3328416" cy="1207007"/>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392167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hasCustomPrompt="1"/>
          </p:nvPr>
        </p:nvSpPr>
        <p:spPr>
          <a:xfrm>
            <a:off x="914400" y="4980564"/>
            <a:ext cx="5085589" cy="1207008"/>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15" hasCustomPrompt="1"/>
          </p:nvPr>
        </p:nvSpPr>
        <p:spPr>
          <a:xfrm>
            <a:off x="6192011" y="4980565"/>
            <a:ext cx="5085589" cy="1207007"/>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151272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hasCustomPrompt="1"/>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3"/>
          <p:cNvSpPr>
            <a:spLocks noGrp="1"/>
          </p:cNvSpPr>
          <p:nvPr>
            <p:ph sz="quarter" idx="19" hasCustomPrompt="1"/>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Content Placeholder 13"/>
          <p:cNvSpPr>
            <a:spLocks noGrp="1"/>
          </p:cNvSpPr>
          <p:nvPr>
            <p:ph sz="quarter" idx="20" hasCustomPrompt="1"/>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3"/>
          <p:cNvSpPr>
            <a:spLocks noGrp="1"/>
          </p:cNvSpPr>
          <p:nvPr>
            <p:ph sz="quarter" idx="21" hasCustomPrompt="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349734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hasCustomPrompt="1"/>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3"/>
          <p:cNvSpPr>
            <a:spLocks noGrp="1"/>
          </p:cNvSpPr>
          <p:nvPr>
            <p:ph sz="quarter" idx="19" hasCustomPrompt="1"/>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13"/>
          <p:cNvSpPr>
            <a:spLocks noGrp="1"/>
          </p:cNvSpPr>
          <p:nvPr>
            <p:ph sz="quarter" idx="20" hasCustomPrompt="1"/>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287649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hasCustomPrompt="1"/>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13"/>
          <p:cNvSpPr>
            <a:spLocks noGrp="1"/>
          </p:cNvSpPr>
          <p:nvPr>
            <p:ph sz="quarter" idx="19" hasCustomPrompt="1"/>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58608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hasCustomPrompt="1"/>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3"/>
          <p:cNvSpPr>
            <a:spLocks noGrp="1"/>
          </p:cNvSpPr>
          <p:nvPr>
            <p:ph sz="quarter" idx="19" hasCustomPrompt="1"/>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Content Placeholder 13"/>
          <p:cNvSpPr>
            <a:spLocks noGrp="1"/>
          </p:cNvSpPr>
          <p:nvPr>
            <p:ph sz="quarter" idx="20" hasCustomPrompt="1"/>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3"/>
          <p:cNvSpPr>
            <a:spLocks noGrp="1"/>
          </p:cNvSpPr>
          <p:nvPr>
            <p:ph sz="quarter" idx="21" hasCustomPrompt="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2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103708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739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20" name="Picture Placeholder 3"/>
          <p:cNvSpPr>
            <a:spLocks noGrp="1"/>
          </p:cNvSpPr>
          <p:nvPr>
            <p:ph type="pic" sz="quarter" idx="27"/>
          </p:nvPr>
        </p:nvSpPr>
        <p:spPr>
          <a:xfrm>
            <a:off x="913384" y="4717008"/>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21" name="Picture Placeholder 3"/>
          <p:cNvSpPr>
            <a:spLocks noGrp="1"/>
          </p:cNvSpPr>
          <p:nvPr>
            <p:ph type="pic" sz="quarter" idx="28"/>
          </p:nvPr>
        </p:nvSpPr>
        <p:spPr>
          <a:xfrm>
            <a:off x="3554984" y="4717008"/>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2" name="Picture Placeholder 3"/>
          <p:cNvSpPr>
            <a:spLocks noGrp="1"/>
          </p:cNvSpPr>
          <p:nvPr>
            <p:ph type="pic" sz="quarter" idx="29"/>
          </p:nvPr>
        </p:nvSpPr>
        <p:spPr>
          <a:xfrm>
            <a:off x="6196584" y="4717008"/>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3" name="Picture Placeholder 3"/>
          <p:cNvSpPr>
            <a:spLocks noGrp="1"/>
          </p:cNvSpPr>
          <p:nvPr>
            <p:ph type="pic" sz="quarter" idx="30"/>
          </p:nvPr>
        </p:nvSpPr>
        <p:spPr>
          <a:xfrm>
            <a:off x="8838184" y="4717008"/>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1702560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hasCustomPrompt="1"/>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3"/>
          <p:cNvSpPr>
            <a:spLocks noGrp="1"/>
          </p:cNvSpPr>
          <p:nvPr>
            <p:ph sz="quarter" idx="19" hasCustomPrompt="1"/>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13"/>
          <p:cNvSpPr>
            <a:spLocks noGrp="1"/>
          </p:cNvSpPr>
          <p:nvPr>
            <p:ph sz="quarter" idx="20" hasCustomPrompt="1"/>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3953926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8" name="Picture Placeholder 3"/>
          <p:cNvSpPr>
            <a:spLocks noGrp="1"/>
          </p:cNvSpPr>
          <p:nvPr>
            <p:ph type="pic" sz="quarter" idx="27"/>
          </p:nvPr>
        </p:nvSpPr>
        <p:spPr>
          <a:xfrm>
            <a:off x="914400" y="472497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9" name="Picture Placeholder 3"/>
          <p:cNvSpPr>
            <a:spLocks noGrp="1"/>
          </p:cNvSpPr>
          <p:nvPr>
            <p:ph type="pic" sz="quarter" idx="28"/>
          </p:nvPr>
        </p:nvSpPr>
        <p:spPr>
          <a:xfrm>
            <a:off x="4431792" y="472497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0" name="Picture Placeholder 3"/>
          <p:cNvSpPr>
            <a:spLocks noGrp="1"/>
          </p:cNvSpPr>
          <p:nvPr>
            <p:ph type="pic" sz="quarter" idx="29"/>
          </p:nvPr>
        </p:nvSpPr>
        <p:spPr>
          <a:xfrm>
            <a:off x="7949184" y="472497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3315649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hasCustomPrompt="1"/>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13"/>
          <p:cNvSpPr>
            <a:spLocks noGrp="1"/>
          </p:cNvSpPr>
          <p:nvPr>
            <p:ph sz="quarter" idx="19" hasCustomPrompt="1"/>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1376406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normAutofit/>
          </a:bodyPr>
          <a:lstStyle>
            <a:lvl1pPr>
              <a:defRPr sz="3200"/>
            </a:lvl1pPr>
          </a:lstStyle>
          <a:p>
            <a:r>
              <a:rPr lang="en-US" dirty="0"/>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
        <p:nvSpPr>
          <p:cNvPr id="13" name="Picture Placeholder 3"/>
          <p:cNvSpPr>
            <a:spLocks noGrp="1"/>
          </p:cNvSpPr>
          <p:nvPr>
            <p:ph type="pic" sz="quarter" idx="27"/>
          </p:nvPr>
        </p:nvSpPr>
        <p:spPr>
          <a:xfrm>
            <a:off x="914400" y="472497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Picture Placeholder 3"/>
          <p:cNvSpPr>
            <a:spLocks noGrp="1"/>
          </p:cNvSpPr>
          <p:nvPr>
            <p:ph type="pic" sz="quarter" idx="28"/>
          </p:nvPr>
        </p:nvSpPr>
        <p:spPr>
          <a:xfrm>
            <a:off x="6192011" y="472497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Event Name &amp; Date</a:t>
            </a:r>
            <a:endParaRPr lang="en-US" dirty="0"/>
          </a:p>
        </p:txBody>
      </p:sp>
    </p:spTree>
    <p:extLst>
      <p:ext uri="{BB962C8B-B14F-4D97-AF65-F5344CB8AC3E}">
        <p14:creationId xmlns:p14="http://schemas.microsoft.com/office/powerpoint/2010/main" val="3723185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Event Name &amp; Date</a:t>
            </a:r>
          </a:p>
        </p:txBody>
      </p:sp>
    </p:spTree>
    <p:extLst>
      <p:ext uri="{BB962C8B-B14F-4D97-AF65-F5344CB8AC3E}">
        <p14:creationId xmlns:p14="http://schemas.microsoft.com/office/powerpoint/2010/main" val="3513325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693071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568491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16076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ign Off">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4441" y="2528869"/>
            <a:ext cx="5111554" cy="1828800"/>
          </a:xfrm>
          <a:prstGeom prst="rect">
            <a:avLst/>
          </a:prstGeom>
        </p:spPr>
      </p:pic>
    </p:spTree>
    <p:extLst>
      <p:ext uri="{BB962C8B-B14F-4D97-AF65-F5344CB8AC3E}">
        <p14:creationId xmlns:p14="http://schemas.microsoft.com/office/powerpoint/2010/main" val="349515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Event Name &amp; Date</a:t>
            </a:r>
          </a:p>
        </p:txBody>
      </p:sp>
    </p:spTree>
    <p:extLst>
      <p:ext uri="{BB962C8B-B14F-4D97-AF65-F5344CB8AC3E}">
        <p14:creationId xmlns:p14="http://schemas.microsoft.com/office/powerpoint/2010/main" val="2118977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rgbClr val="57B94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7048" y="1389888"/>
            <a:ext cx="9438752" cy="2543015"/>
          </a:xfrm>
        </p:spPr>
        <p:txBody>
          <a:bodyPr wrap="square" anchor="t" anchorCtr="0">
            <a:normAutofit/>
          </a:bodyPr>
          <a:lstStyle>
            <a:lvl1pPr algn="ctr">
              <a:lnSpc>
                <a:spcPct val="90000"/>
              </a:lnSpc>
              <a:defRPr sz="4000" b="1">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658761" y="4434840"/>
            <a:ext cx="10874478" cy="835250"/>
          </a:xfrm>
        </p:spPr>
        <p:txBody>
          <a:bodyPr anchor="t" anchorCtr="0"/>
          <a:lstStyle>
            <a:lvl1pPr marL="0" indent="0" algn="ctr">
              <a:spcBef>
                <a:spcPts val="0"/>
              </a:spcBef>
              <a:buNone/>
              <a:defRPr sz="14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4"/>
          <p:cNvSpPr>
            <a:spLocks noGrp="1"/>
          </p:cNvSpPr>
          <p:nvPr>
            <p:ph type="body" sz="quarter" idx="11" hasCustomPrompt="1"/>
          </p:nvPr>
        </p:nvSpPr>
        <p:spPr>
          <a:xfrm>
            <a:off x="4599782" y="5944241"/>
            <a:ext cx="2992437" cy="341618"/>
          </a:xfrm>
        </p:spPr>
        <p:txBody>
          <a:bodyPr>
            <a:normAutofit/>
          </a:bodyPr>
          <a:lstStyle>
            <a:lvl1pPr marL="0" indent="0" algn="ctr">
              <a:spcBef>
                <a:spcPts val="200"/>
              </a:spcBef>
              <a:buNone/>
              <a:defRPr sz="1800" b="1">
                <a:latin typeface="Arial" panose="020B0604020202020204" pitchFamily="34" charset="0"/>
                <a:cs typeface="Arial" panose="020B0604020202020204" pitchFamily="34" charset="0"/>
              </a:defRPr>
            </a:lvl1pPr>
            <a:lvl2pPr>
              <a:spcBef>
                <a:spcPts val="200"/>
              </a:spcBef>
              <a:defRPr sz="1200">
                <a:latin typeface="Arial" panose="020B0604020202020204" pitchFamily="34" charset="0"/>
                <a:cs typeface="Arial" panose="020B0604020202020204" pitchFamily="34" charset="0"/>
              </a:defRPr>
            </a:lvl2pPr>
            <a:lvl3pPr>
              <a:spcBef>
                <a:spcPts val="200"/>
              </a:spcBef>
              <a:defRPr sz="1200">
                <a:latin typeface="Arial" panose="020B0604020202020204" pitchFamily="34" charset="0"/>
                <a:cs typeface="Arial" panose="020B0604020202020204" pitchFamily="34" charset="0"/>
              </a:defRPr>
            </a:lvl3pPr>
            <a:lvl4pPr>
              <a:spcBef>
                <a:spcPts val="200"/>
              </a:spcBef>
              <a:defRPr sz="1200">
                <a:latin typeface="Arial" panose="020B0604020202020204" pitchFamily="34" charset="0"/>
                <a:cs typeface="Arial" panose="020B0604020202020204" pitchFamily="34" charset="0"/>
              </a:defRPr>
            </a:lvl4pPr>
            <a:lvl5pPr>
              <a:spcBef>
                <a:spcPts val="200"/>
              </a:spcBef>
              <a:defRPr sz="1200">
                <a:latin typeface="Arial" panose="020B0604020202020204" pitchFamily="34" charset="0"/>
                <a:cs typeface="Arial" panose="020B0604020202020204" pitchFamily="34" charset="0"/>
              </a:defRPr>
            </a:lvl5pPr>
          </a:lstStyle>
          <a:p>
            <a:pPr lvl="0"/>
            <a:r>
              <a:rPr lang="en-US" dirty="0"/>
              <a:t>atkinson.cornell.edu</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5757242"/>
            <a:ext cx="2000173" cy="715617"/>
          </a:xfrm>
          <a:prstGeom prst="rect">
            <a:avLst/>
          </a:prstGeom>
        </p:spPr>
      </p:pic>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l="1047" t="3827" r="73885" b="3892"/>
          <a:stretch/>
        </p:blipFill>
        <p:spPr>
          <a:xfrm>
            <a:off x="10998267" y="5657850"/>
            <a:ext cx="915356" cy="914400"/>
          </a:xfrm>
          <a:prstGeom prst="rect">
            <a:avLst/>
          </a:prstGeom>
        </p:spPr>
      </p:pic>
    </p:spTree>
    <p:extLst>
      <p:ext uri="{BB962C8B-B14F-4D97-AF65-F5344CB8AC3E}">
        <p14:creationId xmlns:p14="http://schemas.microsoft.com/office/powerpoint/2010/main" val="5462908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utline">
    <p:bg>
      <p:bgPr>
        <a:solidFill>
          <a:srgbClr val="57B94C"/>
        </a:solidFill>
        <a:effectLst/>
      </p:bgPr>
    </p:bg>
    <p:spTree>
      <p:nvGrpSpPr>
        <p:cNvPr id="1" name=""/>
        <p:cNvGrpSpPr/>
        <p:nvPr/>
      </p:nvGrpSpPr>
      <p:grpSpPr>
        <a:xfrm>
          <a:off x="0" y="0"/>
          <a:ext cx="0" cy="0"/>
          <a:chOff x="0" y="0"/>
          <a:chExt cx="0" cy="0"/>
        </a:xfrm>
      </p:grpSpPr>
      <p:sp>
        <p:nvSpPr>
          <p:cNvPr id="15" name="Rectangle 14"/>
          <p:cNvSpPr/>
          <p:nvPr userDrawn="1"/>
        </p:nvSpPr>
        <p:spPr>
          <a:xfrm>
            <a:off x="6096000" y="0"/>
            <a:ext cx="6096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383" y="6370272"/>
            <a:ext cx="947882" cy="338328"/>
          </a:xfrm>
          <a:prstGeom prst="rect">
            <a:avLst/>
          </a:prstGeom>
        </p:spPr>
      </p:pic>
      <p:sp>
        <p:nvSpPr>
          <p:cNvPr id="2" name="Title 1"/>
          <p:cNvSpPr>
            <a:spLocks noGrp="1"/>
          </p:cNvSpPr>
          <p:nvPr>
            <p:ph type="ctrTitle"/>
          </p:nvPr>
        </p:nvSpPr>
        <p:spPr>
          <a:xfrm>
            <a:off x="632380" y="1591056"/>
            <a:ext cx="4805894" cy="2009660"/>
          </a:xfrm>
        </p:spPr>
        <p:txBody>
          <a:bodyPr wrap="square" anchor="t" anchorCtr="0">
            <a:normAutofit/>
          </a:bodyPr>
          <a:lstStyle>
            <a:lvl1pPr algn="ctr">
              <a:lnSpc>
                <a:spcPct val="90000"/>
              </a:lnSpc>
              <a:defRPr sz="3200" b="1">
                <a:latin typeface="Georgia" panose="02040502050405020303" pitchFamily="18" charset="0"/>
              </a:defRPr>
            </a:lvl1pPr>
          </a:lstStyle>
          <a:p>
            <a:r>
              <a:rPr lang="en-US" dirty="0"/>
              <a:t>Click to edit Master title style</a:t>
            </a:r>
          </a:p>
        </p:txBody>
      </p:sp>
      <p:sp>
        <p:nvSpPr>
          <p:cNvPr id="18" name="Slide Number Placeholder 5"/>
          <p:cNvSpPr txBox="1">
            <a:spLocks/>
          </p:cNvSpPr>
          <p:nvPr userDrawn="1"/>
        </p:nvSpPr>
        <p:spPr>
          <a:xfrm>
            <a:off x="11810924" y="6372715"/>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bg1"/>
                </a:solidFill>
              </a:rPr>
              <a:pPr algn="ctr"/>
              <a:t>‹#›</a:t>
            </a:fld>
            <a:endParaRPr lang="en-US" sz="1200" dirty="0">
              <a:solidFill>
                <a:schemeClr val="bg1"/>
              </a:solidFill>
            </a:endParaRPr>
          </a:p>
        </p:txBody>
      </p:sp>
      <p:sp>
        <p:nvSpPr>
          <p:cNvPr id="19" name="Oval 18"/>
          <p:cNvSpPr/>
          <p:nvPr userDrawn="1"/>
        </p:nvSpPr>
        <p:spPr>
          <a:xfrm>
            <a:off x="11714036" y="6370272"/>
            <a:ext cx="333200" cy="333200"/>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 name="Content Placeholder 2"/>
          <p:cNvSpPr>
            <a:spLocks noGrp="1"/>
          </p:cNvSpPr>
          <p:nvPr>
            <p:ph idx="1"/>
          </p:nvPr>
        </p:nvSpPr>
        <p:spPr>
          <a:xfrm>
            <a:off x="6565106" y="1033272"/>
            <a:ext cx="5157788" cy="4873625"/>
          </a:xfrm>
        </p:spPr>
        <p:txBody>
          <a:bodyPr>
            <a:normAutofit/>
          </a:bodyPr>
          <a:lstStyle>
            <a:lvl1pPr marL="514350" indent="-514350">
              <a:buFont typeface="+mj-lt"/>
              <a:buAutoNum type="arabicPeriod"/>
              <a:defRPr sz="2000">
                <a:solidFill>
                  <a:schemeClr val="bg1"/>
                </a:solidFill>
              </a:defRPr>
            </a:lvl1pPr>
            <a:lvl2pPr marL="971550" indent="-514350">
              <a:buFont typeface="+mj-lt"/>
              <a:buAutoNum type="arabicPeriod"/>
              <a:defRPr sz="1800">
                <a:solidFill>
                  <a:schemeClr val="bg1"/>
                </a:solidFill>
              </a:defRPr>
            </a:lvl2pPr>
            <a:lvl3pPr marL="1371600" indent="-457200">
              <a:buFont typeface="+mj-lt"/>
              <a:buAutoNum type="arabicPeriod"/>
              <a:defRPr sz="1600">
                <a:solidFill>
                  <a:schemeClr val="bg1"/>
                </a:solidFill>
              </a:defRPr>
            </a:lvl3pPr>
            <a:lvl4pPr marL="1828800" indent="-457200">
              <a:buFont typeface="+mj-lt"/>
              <a:buAutoNum type="arabicPeriod"/>
              <a:defRPr sz="1400">
                <a:solidFill>
                  <a:schemeClr val="bg1"/>
                </a:solidFill>
              </a:defRPr>
            </a:lvl4pPr>
            <a:lvl5pPr marL="2286000" indent="-457200">
              <a:buFont typeface="+mj-lt"/>
              <a:buAutoNum type="arabicPeriod"/>
              <a:defRPr sz="14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9184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Title, Content, Image">
    <p:spTree>
      <p:nvGrpSpPr>
        <p:cNvPr id="1" name=""/>
        <p:cNvGrpSpPr/>
        <p:nvPr/>
      </p:nvGrpSpPr>
      <p:grpSpPr>
        <a:xfrm>
          <a:off x="0" y="0"/>
          <a:ext cx="0" cy="0"/>
          <a:chOff x="0" y="0"/>
          <a:chExt cx="0" cy="0"/>
        </a:xfrm>
      </p:grpSpPr>
      <p:sp>
        <p:nvSpPr>
          <p:cNvPr id="4" name="Picture Placeholder 5"/>
          <p:cNvSpPr>
            <a:spLocks noGrp="1"/>
          </p:cNvSpPr>
          <p:nvPr>
            <p:ph type="pic" sz="quarter" idx="10" hasCustomPrompt="1"/>
          </p:nvPr>
        </p:nvSpPr>
        <p:spPr>
          <a:xfrm>
            <a:off x="6096000" y="219074"/>
            <a:ext cx="6096000" cy="6638925"/>
          </a:xfrm>
          <a:noFill/>
        </p:spPr>
        <p:txBody>
          <a:bodyPr/>
          <a:lstStyle>
            <a:lvl1pPr marL="0" marR="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b="0">
                <a:solidFill>
                  <a:schemeClr val="tx1">
                    <a:lumMod val="85000"/>
                  </a:schemeClr>
                </a:solidFill>
              </a:defRPr>
            </a:lvl1pPr>
          </a:lstStyle>
          <a:p>
            <a:br>
              <a:rPr lang="en-US" dirty="0"/>
            </a:br>
            <a:r>
              <a:rPr lang="en-US" dirty="0"/>
              <a:t>Drag picture to placeholder or select </a:t>
            </a:r>
            <a:br>
              <a:rPr lang="en-US" dirty="0"/>
            </a:br>
            <a:r>
              <a:rPr lang="en-US" dirty="0"/>
              <a:t>then choose Insert &gt; Picture</a:t>
            </a:r>
            <a:br>
              <a:rPr lang="en-US" dirty="0"/>
            </a:br>
            <a:r>
              <a:rPr lang="en-US" dirty="0"/>
              <a:t>Symbol must sit on top of picture</a:t>
            </a:r>
          </a:p>
        </p:txBody>
      </p:sp>
      <p:sp>
        <p:nvSpPr>
          <p:cNvPr id="5" name="Title 1"/>
          <p:cNvSpPr>
            <a:spLocks noGrp="1"/>
          </p:cNvSpPr>
          <p:nvPr>
            <p:ph type="ctrTitle"/>
          </p:nvPr>
        </p:nvSpPr>
        <p:spPr>
          <a:xfrm>
            <a:off x="118872" y="594360"/>
            <a:ext cx="5325737" cy="904875"/>
          </a:xfrm>
        </p:spPr>
        <p:txBody>
          <a:bodyPr wrap="square" anchor="t" anchorCtr="0">
            <a:normAutofit/>
          </a:bodyPr>
          <a:lstStyle>
            <a:lvl1pPr algn="l">
              <a:lnSpc>
                <a:spcPct val="90000"/>
              </a:lnSpc>
              <a:defRPr sz="2900" b="1">
                <a:solidFill>
                  <a:schemeClr val="tx1"/>
                </a:solidFill>
                <a:latin typeface="Georgia" panose="02040502050405020303" pitchFamily="18" charset="0"/>
              </a:defRPr>
            </a:lvl1pPr>
          </a:lstStyle>
          <a:p>
            <a:r>
              <a:rPr lang="en-US" dirty="0"/>
              <a:t>Click to edit Master title style</a:t>
            </a:r>
          </a:p>
        </p:txBody>
      </p:sp>
      <p:sp>
        <p:nvSpPr>
          <p:cNvPr id="6" name="Subtitle 2"/>
          <p:cNvSpPr>
            <a:spLocks noGrp="1"/>
          </p:cNvSpPr>
          <p:nvPr>
            <p:ph type="subTitle" idx="1"/>
          </p:nvPr>
        </p:nvSpPr>
        <p:spPr>
          <a:xfrm>
            <a:off x="329184" y="1682496"/>
            <a:ext cx="5154287" cy="557445"/>
          </a:xfrm>
        </p:spPr>
        <p:txBody>
          <a:bodyPr anchor="t" anchorCtr="0">
            <a:normAutofit/>
          </a:bodyPr>
          <a:lstStyle>
            <a:lvl1pPr marL="0" indent="0" algn="l">
              <a:spcBef>
                <a:spcPts val="0"/>
              </a:spcBef>
              <a:buNone/>
              <a:defRPr sz="2000" b="1">
                <a:solidFill>
                  <a:schemeClr val="tx1"/>
                </a:solidFill>
                <a:latin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4"/>
          <p:cNvSpPr>
            <a:spLocks noGrp="1"/>
          </p:cNvSpPr>
          <p:nvPr>
            <p:ph type="body" sz="quarter" idx="11"/>
          </p:nvPr>
        </p:nvSpPr>
        <p:spPr>
          <a:xfrm>
            <a:off x="552450" y="2478321"/>
            <a:ext cx="5154287" cy="2236553"/>
          </a:xfrm>
        </p:spPr>
        <p:txBody>
          <a:bodyPr>
            <a:noAutofit/>
          </a:bodyPr>
          <a:lstStyle>
            <a:lvl1pPr>
              <a:spcBef>
                <a:spcPts val="200"/>
              </a:spcBef>
              <a:defRPr sz="1800">
                <a:solidFill>
                  <a:schemeClr val="tx1"/>
                </a:solidFill>
                <a:latin typeface="Arial" panose="020B0604020202020204" pitchFamily="34" charset="0"/>
                <a:cs typeface="Arial" panose="020B0604020202020204" pitchFamily="34" charset="0"/>
              </a:defRPr>
            </a:lvl1pPr>
            <a:lvl2pPr>
              <a:spcBef>
                <a:spcPts val="200"/>
              </a:spcBef>
              <a:defRPr sz="1800">
                <a:solidFill>
                  <a:schemeClr val="tx1"/>
                </a:solidFill>
                <a:latin typeface="Arial" panose="020B0604020202020204" pitchFamily="34" charset="0"/>
                <a:cs typeface="Arial" panose="020B0604020202020204" pitchFamily="34" charset="0"/>
              </a:defRPr>
            </a:lvl2pPr>
            <a:lvl3pPr>
              <a:spcBef>
                <a:spcPts val="200"/>
              </a:spcBef>
              <a:defRPr sz="1800">
                <a:solidFill>
                  <a:schemeClr val="tx1"/>
                </a:solidFill>
                <a:latin typeface="Arial" panose="020B0604020202020204" pitchFamily="34" charset="0"/>
                <a:cs typeface="Arial" panose="020B0604020202020204" pitchFamily="34" charset="0"/>
              </a:defRPr>
            </a:lvl3pPr>
            <a:lvl4pPr>
              <a:spcBef>
                <a:spcPts val="200"/>
              </a:spcBef>
              <a:defRPr sz="1800">
                <a:solidFill>
                  <a:schemeClr val="tx1"/>
                </a:solidFill>
                <a:latin typeface="Arial" panose="020B0604020202020204" pitchFamily="34" charset="0"/>
                <a:cs typeface="Arial" panose="020B0604020202020204" pitchFamily="34" charset="0"/>
              </a:defRPr>
            </a:lvl4pPr>
            <a:lvl5pPr>
              <a:spcBef>
                <a:spcPts val="200"/>
              </a:spcBef>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577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Event Name &amp; Date</a:t>
            </a:r>
            <a:endParaRPr lang="en-US" dirty="0"/>
          </a:p>
        </p:txBody>
      </p:sp>
    </p:spTree>
    <p:extLst>
      <p:ext uri="{BB962C8B-B14F-4D97-AF65-F5344CB8AC3E}">
        <p14:creationId xmlns:p14="http://schemas.microsoft.com/office/powerpoint/2010/main" val="287842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2 Row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6384"/>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hasCustomPrompt="1"/>
          </p:nvPr>
        </p:nvSpPr>
        <p:spPr>
          <a:xfrm>
            <a:off x="838200" y="1490470"/>
            <a:ext cx="10515600" cy="2286000"/>
          </a:xfrm>
        </p:spPr>
        <p:txBody>
          <a:bodyPr>
            <a:normAutofit/>
          </a:bodyPr>
          <a:lstStyle>
            <a:lvl1pPr>
              <a:spcBef>
                <a:spcPts val="600"/>
              </a:spcBef>
              <a:defRPr sz="16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marL="0" indent="0">
              <a:buNone/>
            </a:pPr>
            <a:r>
              <a:rPr lang="en-US" b="1" dirty="0"/>
              <a:t>ORG1:</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Event Name &amp; Date</a:t>
            </a:r>
            <a:endParaRPr lang="en-US" dirty="0"/>
          </a:p>
        </p:txBody>
      </p:sp>
      <p:sp>
        <p:nvSpPr>
          <p:cNvPr id="6" name="Content Placeholder 2"/>
          <p:cNvSpPr>
            <a:spLocks noGrp="1"/>
          </p:cNvSpPr>
          <p:nvPr>
            <p:ph idx="12" hasCustomPrompt="1"/>
          </p:nvPr>
        </p:nvSpPr>
        <p:spPr>
          <a:xfrm>
            <a:off x="838200" y="3795520"/>
            <a:ext cx="10515600" cy="2286000"/>
          </a:xfrm>
        </p:spPr>
        <p:txBody>
          <a:bodyPr>
            <a:normAutofit/>
          </a:bodyPr>
          <a:lstStyle>
            <a:lvl1pPr>
              <a:spcBef>
                <a:spcPts val="600"/>
              </a:spcBef>
              <a:defRPr sz="16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marL="0" indent="0">
              <a:buNone/>
            </a:pPr>
            <a:r>
              <a:rPr lang="en-US" b="1" dirty="0"/>
              <a:t>ORG2:</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8" hasCustomPrompt="1"/>
          </p:nvPr>
        </p:nvSpPr>
        <p:spPr>
          <a:xfrm>
            <a:off x="914400" y="1009650"/>
            <a:ext cx="1036320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Tree>
    <p:extLst>
      <p:ext uri="{BB962C8B-B14F-4D97-AF65-F5344CB8AC3E}">
        <p14:creationId xmlns:p14="http://schemas.microsoft.com/office/powerpoint/2010/main" val="88602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Title 1"/>
          <p:cNvSpPr>
            <a:spLocks noGrp="1"/>
          </p:cNvSpPr>
          <p:nvPr>
            <p:ph type="title"/>
          </p:nvPr>
        </p:nvSpPr>
        <p:spPr>
          <a:xfrm>
            <a:off x="3352800" y="357243"/>
            <a:ext cx="8458200" cy="785249"/>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3352800" y="1485900"/>
            <a:ext cx="8458200" cy="4397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hasCustomPrompt="1"/>
          </p:nvPr>
        </p:nvSpPr>
        <p:spPr>
          <a:xfrm>
            <a:off x="381000" y="1472045"/>
            <a:ext cx="2659063" cy="1261630"/>
          </a:xfrm>
        </p:spPr>
        <p:txBody>
          <a:bodyPr/>
          <a:lstStyle>
            <a:lvl1pPr marL="0" indent="0">
              <a:lnSpc>
                <a:spcPct val="90000"/>
              </a:lnSpc>
              <a:spcBef>
                <a:spcPts val="0"/>
              </a:spcBef>
              <a:buFontTx/>
              <a:buNone/>
              <a:tabLst/>
              <a:defRPr sz="2600" b="1">
                <a:latin typeface="Georgia" panose="02040502050405020303" pitchFamily="18" charset="0"/>
              </a:defRPr>
            </a:lvl1pPr>
            <a:lvl2pPr marL="9525" indent="0">
              <a:spcBef>
                <a:spcPts val="0"/>
              </a:spcBef>
              <a:buFontTx/>
              <a:buNone/>
              <a:tabLst/>
              <a:defRPr sz="2600">
                <a:latin typeface="+mj-lt"/>
              </a:defRPr>
            </a:lvl2pPr>
            <a:lvl3pPr marL="0" indent="0">
              <a:spcBef>
                <a:spcPts val="0"/>
              </a:spcBef>
              <a:buFontTx/>
              <a:buNone/>
              <a:tabLst/>
              <a:defRPr sz="2600">
                <a:latin typeface="+mj-lt"/>
              </a:defRPr>
            </a:lvl3pPr>
            <a:lvl4pPr marL="0" indent="0">
              <a:spcBef>
                <a:spcPts val="0"/>
              </a:spcBef>
              <a:buFontTx/>
              <a:buNone/>
              <a:tabLst/>
              <a:defRPr sz="2600">
                <a:latin typeface="+mj-lt"/>
              </a:defRPr>
            </a:lvl4pPr>
            <a:lvl5pPr marL="0" indent="0">
              <a:spcBef>
                <a:spcPts val="0"/>
              </a:spcBef>
              <a:buFontTx/>
              <a:buNone/>
              <a:tabLst/>
              <a:defRPr sz="2600">
                <a:latin typeface="+mj-lt"/>
              </a:defRPr>
            </a:lvl5pPr>
          </a:lstStyle>
          <a:p>
            <a:pPr lvl="0"/>
            <a:r>
              <a:rPr lang="en-US" dirty="0"/>
              <a:t>Click to edit Master text styles</a:t>
            </a:r>
          </a:p>
        </p:txBody>
      </p:sp>
      <p:sp>
        <p:nvSpPr>
          <p:cNvPr id="8" name="Footer Placeholder 4"/>
          <p:cNvSpPr>
            <a:spLocks noGrp="1"/>
          </p:cNvSpPr>
          <p:nvPr>
            <p:ph type="ftr" sz="quarter" idx="12"/>
          </p:nvPr>
        </p:nvSpPr>
        <p:spPr>
          <a:xfrm>
            <a:off x="4038600" y="6356350"/>
            <a:ext cx="4114800" cy="365125"/>
          </a:xfrm>
        </p:spPr>
        <p:txBody>
          <a:bodyPr/>
          <a:lstStyle/>
          <a:p>
            <a:r>
              <a:rPr lang="en-US"/>
              <a:t>Event Name &amp; Date</a:t>
            </a:r>
          </a:p>
        </p:txBody>
      </p:sp>
      <p:sp>
        <p:nvSpPr>
          <p:cNvPr id="9" name="Text Placeholder 4"/>
          <p:cNvSpPr>
            <a:spLocks noGrp="1"/>
          </p:cNvSpPr>
          <p:nvPr>
            <p:ph type="body" sz="quarter" idx="18" hasCustomPrompt="1"/>
          </p:nvPr>
        </p:nvSpPr>
        <p:spPr>
          <a:xfrm>
            <a:off x="3486150" y="1009650"/>
            <a:ext cx="8210550" cy="406400"/>
          </a:xfrm>
        </p:spPr>
        <p:txBody>
          <a:bodyPr>
            <a:normAutofit/>
          </a:bodyPr>
          <a:lstStyle>
            <a:lvl1pPr marL="0" indent="0" algn="ctr">
              <a:lnSpc>
                <a:spcPct val="86000"/>
              </a:lnSpc>
              <a:spcBef>
                <a:spcPts val="0"/>
              </a:spcBef>
              <a:buNone/>
              <a:defRPr sz="1800" b="1" baseline="0">
                <a:latin typeface="Georgia" panose="02040502050405020303" pitchFamily="18" charset="0"/>
              </a:defRPr>
            </a:lvl1pPr>
          </a:lstStyle>
          <a:p>
            <a:pPr lvl="0"/>
            <a:r>
              <a:rPr lang="en-US" dirty="0"/>
              <a:t>Click here to edit subtitle</a:t>
            </a:r>
          </a:p>
        </p:txBody>
      </p:sp>
    </p:spTree>
    <p:extLst>
      <p:ext uri="{BB962C8B-B14F-4D97-AF65-F5344CB8AC3E}">
        <p14:creationId xmlns:p14="http://schemas.microsoft.com/office/powerpoint/2010/main" val="3151422972"/>
      </p:ext>
    </p:extLst>
  </p:cSld>
  <p:clrMapOvr>
    <a:masterClrMapping/>
  </p:clrMapOvr>
  <p:extLst>
    <p:ext uri="{DCECCB84-F9BA-43D5-87BE-67443E8EF086}">
      <p15:sldGuideLst xmlns:p15="http://schemas.microsoft.com/office/powerpoint/2012/main">
        <p15:guide id="1" orient="horz" pos="936">
          <p15:clr>
            <a:srgbClr val="FBAE40"/>
          </p15:clr>
        </p15:guide>
        <p15:guide id="2" pos="21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Event Name &amp; Date</a:t>
            </a:r>
          </a:p>
        </p:txBody>
      </p:sp>
    </p:spTree>
    <p:extLst>
      <p:ext uri="{BB962C8B-B14F-4D97-AF65-F5344CB8AC3E}">
        <p14:creationId xmlns:p14="http://schemas.microsoft.com/office/powerpoint/2010/main" val="289795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Event Name &amp; Date</a:t>
            </a:r>
          </a:p>
        </p:txBody>
      </p:sp>
      <p:sp>
        <p:nvSpPr>
          <p:cNvPr id="18" name="Rectangle 17"/>
          <p:cNvSpPr/>
          <p:nvPr userDrawn="1"/>
        </p:nvSpPr>
        <p:spPr>
          <a:xfrm>
            <a:off x="0" y="0"/>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extBox 18"/>
          <p:cNvSpPr txBox="1"/>
          <p:nvPr userDrawn="1"/>
        </p:nvSpPr>
        <p:spPr>
          <a:xfrm>
            <a:off x="4826000" y="-43956"/>
            <a:ext cx="2540000" cy="307777"/>
          </a:xfrm>
          <a:prstGeom prst="rect">
            <a:avLst/>
          </a:prstGeom>
          <a:noFill/>
        </p:spPr>
        <p:txBody>
          <a:bodyPr wrap="square" rtlCol="0">
            <a:spAutoFit/>
          </a:bodyPr>
          <a:lstStyle/>
          <a:p>
            <a:pPr algn="ctr"/>
            <a:r>
              <a:rPr lang="en-US" sz="1400" dirty="0">
                <a:solidFill>
                  <a:schemeClr val="bg1"/>
                </a:solidFill>
                <a:latin typeface="Times New Roman" panose="02020603050405020304" pitchFamily="18" charset="0"/>
                <a:cs typeface="Times New Roman" panose="02020603050405020304" pitchFamily="18" charset="0"/>
              </a:rPr>
              <a:t>Cornell University</a:t>
            </a:r>
          </a:p>
        </p:txBody>
      </p:sp>
      <p:pic>
        <p:nvPicPr>
          <p:cNvPr id="11" name="Picture 10">
            <a:extLst>
              <a:ext uri="{FF2B5EF4-FFF2-40B4-BE49-F238E27FC236}">
                <a16:creationId xmlns:a16="http://schemas.microsoft.com/office/drawing/2014/main" id="{0CBF5815-4EC2-473F-854E-0588B25A1FD6}"/>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40494" y="6370272"/>
            <a:ext cx="943771" cy="336861"/>
          </a:xfrm>
          <a:prstGeom prst="rect">
            <a:avLst/>
          </a:prstGeom>
        </p:spPr>
      </p:pic>
    </p:spTree>
    <p:extLst>
      <p:ext uri="{BB962C8B-B14F-4D97-AF65-F5344CB8AC3E}">
        <p14:creationId xmlns:p14="http://schemas.microsoft.com/office/powerpoint/2010/main" val="62607772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80" r:id="rId4"/>
    <p:sldLayoutId id="2147483679" r:id="rId5"/>
    <p:sldLayoutId id="2147483650" r:id="rId6"/>
    <p:sldLayoutId id="2147483674" r:id="rId7"/>
    <p:sldLayoutId id="2147483661" r:id="rId8"/>
    <p:sldLayoutId id="2147483652" r:id="rId9"/>
    <p:sldLayoutId id="2147483653" r:id="rId10"/>
    <p:sldLayoutId id="2147483656" r:id="rId11"/>
    <p:sldLayoutId id="2147483657" r:id="rId12"/>
    <p:sldLayoutId id="2147483662" r:id="rId13"/>
    <p:sldLayoutId id="2147483663" r:id="rId14"/>
    <p:sldLayoutId id="2147483664" r:id="rId15"/>
    <p:sldLayoutId id="2147483665" r:id="rId16"/>
    <p:sldLayoutId id="2147483666" r:id="rId17"/>
    <p:sldLayoutId id="2147483667" r:id="rId18"/>
    <p:sldLayoutId id="2147483668" r:id="rId19"/>
    <p:sldLayoutId id="2147483677" r:id="rId20"/>
    <p:sldLayoutId id="2147483669" r:id="rId21"/>
    <p:sldLayoutId id="2147483675" r:id="rId22"/>
    <p:sldLayoutId id="2147483670" r:id="rId23"/>
    <p:sldLayoutId id="2147483676" r:id="rId24"/>
    <p:sldLayoutId id="2147483655" r:id="rId25"/>
    <p:sldLayoutId id="2147483671" r:id="rId26"/>
    <p:sldLayoutId id="2147483672" r:id="rId27"/>
    <p:sldLayoutId id="2147483673" r:id="rId28"/>
    <p:sldLayoutId id="2147483682" r:id="rId29"/>
    <p:sldLayoutId id="2147483681" r:id="rId30"/>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onlinelibrary.wiley.com/doi/10.1002/edn3.52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onlinelibrary.wiley.com/doi/full/10.1111/mec.16888"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hyperlink" Target="https://royalsocietypublishing.org/doi/full/10.1098/rspb.2021.2613" TargetMode="Externa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sajournals-onlinelibrary-wiley-com.proxy.library.cornell.edu/doi/10.1002/fee.2563" TargetMode="External"/><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hitehouse.gov/wp-content/uploads/2024/06/NSTC_National-Aquatic-eDNA-Strategy.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onlinelibrary.wiley.com/doi/10.1002/edn3.52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jp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1432" y="0"/>
            <a:ext cx="12149136" cy="1653360"/>
          </a:xfrm>
        </p:spPr>
        <p:txBody>
          <a:bodyPr>
            <a:norm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Biological Monitoring with environmental DNA (eDNA)</a:t>
            </a:r>
          </a:p>
        </p:txBody>
      </p:sp>
      <p:grpSp>
        <p:nvGrpSpPr>
          <p:cNvPr id="4" name="Group 3">
            <a:extLst>
              <a:ext uri="{FF2B5EF4-FFF2-40B4-BE49-F238E27FC236}">
                <a16:creationId xmlns:a16="http://schemas.microsoft.com/office/drawing/2014/main" id="{E14CBDB1-3453-41A7-9843-C6A55ED4BF5D}"/>
              </a:ext>
            </a:extLst>
          </p:cNvPr>
          <p:cNvGrpSpPr/>
          <p:nvPr/>
        </p:nvGrpSpPr>
        <p:grpSpPr>
          <a:xfrm>
            <a:off x="42863" y="5735638"/>
            <a:ext cx="2732404" cy="1050926"/>
            <a:chOff x="42863" y="6286500"/>
            <a:chExt cx="1300162" cy="500063"/>
          </a:xfrm>
        </p:grpSpPr>
        <p:sp>
          <p:nvSpPr>
            <p:cNvPr id="5" name="Rectangle 4">
              <a:extLst>
                <a:ext uri="{FF2B5EF4-FFF2-40B4-BE49-F238E27FC236}">
                  <a16:creationId xmlns:a16="http://schemas.microsoft.com/office/drawing/2014/main" id="{FCA7AC33-16C2-4874-AB96-5C1EBF6E3B68}"/>
                </a:ext>
              </a:extLst>
            </p:cNvPr>
            <p:cNvSpPr/>
            <p:nvPr/>
          </p:nvSpPr>
          <p:spPr>
            <a:xfrm>
              <a:off x="42863" y="6286500"/>
              <a:ext cx="1300162"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00FEA1-8996-4AC8-9887-6A78434671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38" y="6370106"/>
              <a:ext cx="982088" cy="351368"/>
            </a:xfrm>
            <a:prstGeom prst="rect">
              <a:avLst/>
            </a:prstGeom>
          </p:spPr>
        </p:pic>
      </p:grpSp>
      <p:sp>
        <p:nvSpPr>
          <p:cNvPr id="8" name="Subtitle 7"/>
          <p:cNvSpPr>
            <a:spLocks noGrp="1"/>
          </p:cNvSpPr>
          <p:nvPr>
            <p:ph type="subTitle" idx="1"/>
          </p:nvPr>
        </p:nvSpPr>
        <p:spPr>
          <a:xfrm>
            <a:off x="42863" y="1900592"/>
            <a:ext cx="12106274" cy="3942835"/>
          </a:xfrm>
        </p:spPr>
        <p:txBody>
          <a:bodyPr>
            <a:normAutofit/>
          </a:bodyPr>
          <a:lstStyle/>
          <a:p>
            <a:r>
              <a:rPr lang="en-US" sz="2200" dirty="0"/>
              <a:t>David M. Lodge</a:t>
            </a:r>
          </a:p>
          <a:p>
            <a:r>
              <a:rPr lang="en-US" sz="2200" b="0" dirty="0"/>
              <a:t>Francis J. DiSalvo Director </a:t>
            </a:r>
            <a:r>
              <a:rPr lang="en-US" sz="2200" b="0" i="1" dirty="0"/>
              <a:t>| </a:t>
            </a:r>
            <a:r>
              <a:rPr lang="en-US" sz="2200" b="0" dirty="0"/>
              <a:t>Cornell Atkinson Center for Sustainability</a:t>
            </a:r>
          </a:p>
          <a:p>
            <a:r>
              <a:rPr lang="en-US" sz="2200" b="0" dirty="0"/>
              <a:t>Professor </a:t>
            </a:r>
            <a:r>
              <a:rPr lang="en-US" sz="2200" b="0" i="1" dirty="0"/>
              <a:t>| </a:t>
            </a:r>
            <a:r>
              <a:rPr lang="en-US" sz="2200" b="0" dirty="0"/>
              <a:t>Dept. Ecology &amp; Evolutionary Biology, Cornell University</a:t>
            </a:r>
          </a:p>
          <a:p>
            <a:endParaRPr lang="en-US" sz="2200" b="0" dirty="0"/>
          </a:p>
          <a:p>
            <a:r>
              <a:rPr lang="en-US" sz="2200" dirty="0">
                <a:solidFill>
                  <a:schemeClr val="accent5">
                    <a:lumMod val="75000"/>
                  </a:schemeClr>
                </a:solidFill>
              </a:rPr>
              <a:t>2024 Hudson River Symposium</a:t>
            </a:r>
          </a:p>
          <a:p>
            <a:r>
              <a:rPr lang="en-US" sz="2200" dirty="0">
                <a:solidFill>
                  <a:schemeClr val="accent5">
                    <a:lumMod val="75000"/>
                  </a:schemeClr>
                </a:solidFill>
              </a:rPr>
              <a:t>Cary Institute of Ecosystem Studies</a:t>
            </a:r>
          </a:p>
          <a:p>
            <a:r>
              <a:rPr lang="en-US" sz="2200" dirty="0">
                <a:solidFill>
                  <a:schemeClr val="accent5">
                    <a:lumMod val="75000"/>
                  </a:schemeClr>
                </a:solidFill>
              </a:rPr>
              <a:t>8 October 2024</a:t>
            </a:r>
          </a:p>
          <a:p>
            <a:endParaRPr lang="en-US" b="0" i="1" dirty="0"/>
          </a:p>
        </p:txBody>
      </p:sp>
      <p:pic>
        <p:nvPicPr>
          <p:cNvPr id="9" name="Picture 8">
            <a:extLst>
              <a:ext uri="{FF2B5EF4-FFF2-40B4-BE49-F238E27FC236}">
                <a16:creationId xmlns:a16="http://schemas.microsoft.com/office/drawing/2014/main" id="{90ADBD5E-B9F4-4C25-9E58-C36396A2B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697" y="5555934"/>
            <a:ext cx="1295400" cy="1230630"/>
          </a:xfrm>
          <a:prstGeom prst="rect">
            <a:avLst/>
          </a:prstGeom>
        </p:spPr>
      </p:pic>
      <p:pic>
        <p:nvPicPr>
          <p:cNvPr id="3" name="Picture 2" descr="A black and blue logo&#10;&#10;Description automatically generated">
            <a:extLst>
              <a:ext uri="{FF2B5EF4-FFF2-40B4-BE49-F238E27FC236}">
                <a16:creationId xmlns:a16="http://schemas.microsoft.com/office/drawing/2014/main" id="{DE7031CF-F130-24BF-7EBF-E1A1C514F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821" y="4765118"/>
            <a:ext cx="3822357" cy="970520"/>
          </a:xfrm>
          <a:prstGeom prst="rect">
            <a:avLst/>
          </a:prstGeom>
        </p:spPr>
      </p:pic>
    </p:spTree>
    <p:extLst>
      <p:ext uri="{BB962C8B-B14F-4D97-AF65-F5344CB8AC3E}">
        <p14:creationId xmlns:p14="http://schemas.microsoft.com/office/powerpoint/2010/main" val="103225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29D34-517C-405F-926D-9E0C5FA530C0}"/>
              </a:ext>
            </a:extLst>
          </p:cNvPr>
          <p:cNvPicPr>
            <a:picLocks noChangeAspect="1"/>
          </p:cNvPicPr>
          <p:nvPr/>
        </p:nvPicPr>
        <p:blipFill rotWithShape="1">
          <a:blip r:embed="rId2">
            <a:extLst>
              <a:ext uri="{28A0092B-C50C-407E-A947-70E740481C1C}">
                <a14:useLocalDpi xmlns:a14="http://schemas.microsoft.com/office/drawing/2010/main" val="0"/>
              </a:ext>
            </a:extLst>
          </a:blip>
          <a:srcRect t="10501" b="7805"/>
          <a:stretch/>
        </p:blipFill>
        <p:spPr>
          <a:xfrm>
            <a:off x="0" y="219074"/>
            <a:ext cx="12197581" cy="6638926"/>
          </a:xfrm>
          <a:prstGeom prst="rect">
            <a:avLst/>
          </a:prstGeom>
        </p:spPr>
      </p:pic>
      <p:pic>
        <p:nvPicPr>
          <p:cNvPr id="4" name="Picture 3">
            <a:extLst>
              <a:ext uri="{FF2B5EF4-FFF2-40B4-BE49-F238E27FC236}">
                <a16:creationId xmlns:a16="http://schemas.microsoft.com/office/drawing/2014/main" id="{CD002F1A-0FFD-4A53-83C3-A027DCE21F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56469" y="677553"/>
            <a:ext cx="7709031" cy="5139354"/>
          </a:xfrm>
          <a:prstGeom prst="rect">
            <a:avLst/>
          </a:prstGeom>
        </p:spPr>
      </p:pic>
      <p:sp>
        <p:nvSpPr>
          <p:cNvPr id="2" name="Title 6">
            <a:extLst>
              <a:ext uri="{FF2B5EF4-FFF2-40B4-BE49-F238E27FC236}">
                <a16:creationId xmlns:a16="http://schemas.microsoft.com/office/drawing/2014/main" id="{A80BD22A-FB13-F9AE-E1D3-61F4E81CBE82}"/>
              </a:ext>
            </a:extLst>
          </p:cNvPr>
          <p:cNvSpPr txBox="1">
            <a:spLocks/>
          </p:cNvSpPr>
          <p:nvPr/>
        </p:nvSpPr>
        <p:spPr>
          <a:xfrm>
            <a:off x="1087632" y="219074"/>
            <a:ext cx="11277599" cy="16533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r>
              <a:rPr lang="en-US"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Single Species Detection: </a:t>
            </a:r>
          </a:p>
          <a:p>
            <a:pPr algn="ctr"/>
            <a:r>
              <a:rPr lang="en-US"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Bigheaded (formerly Asian) Carps</a:t>
            </a:r>
          </a:p>
        </p:txBody>
      </p:sp>
      <p:sp>
        <p:nvSpPr>
          <p:cNvPr id="5" name="TextBox 4">
            <a:extLst>
              <a:ext uri="{FF2B5EF4-FFF2-40B4-BE49-F238E27FC236}">
                <a16:creationId xmlns:a16="http://schemas.microsoft.com/office/drawing/2014/main" id="{BD7C3A62-92E3-4F85-4982-3F2187829C6C}"/>
              </a:ext>
            </a:extLst>
          </p:cNvPr>
          <p:cNvSpPr txBox="1"/>
          <p:nvPr/>
        </p:nvSpPr>
        <p:spPr>
          <a:xfrm>
            <a:off x="5857103" y="6027003"/>
            <a:ext cx="6675779" cy="830997"/>
          </a:xfrm>
          <a:prstGeom prst="rect">
            <a:avLst/>
          </a:prstGeom>
          <a:noFill/>
        </p:spPr>
        <p:txBody>
          <a:bodyPr wrap="square" rtlCol="0">
            <a:spAutoFit/>
          </a:bodyPr>
          <a:lstStyle/>
          <a:p>
            <a:r>
              <a:rPr lang="en-US" sz="1600" dirty="0">
                <a:solidFill>
                  <a:schemeClr val="bg1"/>
                </a:solidFill>
              </a:rPr>
              <a:t>Lodge 2024. Lessons learned from eDNA adoption in the management of bigheaded carps in Chicago IL USA Area Waterways. </a:t>
            </a:r>
            <a:r>
              <a:rPr lang="en-US" sz="1600" i="1" dirty="0">
                <a:solidFill>
                  <a:schemeClr val="bg1"/>
                </a:solidFill>
              </a:rPr>
              <a:t>Environmental DNA. </a:t>
            </a:r>
            <a:r>
              <a:rPr lang="en-US" sz="1600" i="1" dirty="0">
                <a:solidFill>
                  <a:schemeClr val="bg1"/>
                </a:solidFill>
                <a:hlinkClick r:id="rId4"/>
              </a:rPr>
              <a:t>https://onlinelibrary.wiley.com/doi/10.1002/edn3.528</a:t>
            </a:r>
            <a:endParaRPr lang="en-US" sz="1600" i="1" dirty="0">
              <a:solidFill>
                <a:schemeClr val="bg1"/>
              </a:solidFill>
            </a:endParaRPr>
          </a:p>
        </p:txBody>
      </p:sp>
    </p:spTree>
    <p:extLst>
      <p:ext uri="{BB962C8B-B14F-4D97-AF65-F5344CB8AC3E}">
        <p14:creationId xmlns:p14="http://schemas.microsoft.com/office/powerpoint/2010/main" val="15070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1DE20E-0CD5-294B-A631-1A08732E2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1" y="1659986"/>
            <a:ext cx="12055712" cy="3995225"/>
          </a:xfrm>
          <a:prstGeom prst="rect">
            <a:avLst/>
          </a:prstGeom>
        </p:spPr>
      </p:pic>
      <p:sp>
        <p:nvSpPr>
          <p:cNvPr id="14" name="TextBox 13">
            <a:extLst>
              <a:ext uri="{FF2B5EF4-FFF2-40B4-BE49-F238E27FC236}">
                <a16:creationId xmlns:a16="http://schemas.microsoft.com/office/drawing/2014/main" id="{D395CC29-5A2E-1842-9F82-DC0E53C3791E}"/>
              </a:ext>
            </a:extLst>
          </p:cNvPr>
          <p:cNvSpPr txBox="1"/>
          <p:nvPr/>
        </p:nvSpPr>
        <p:spPr>
          <a:xfrm>
            <a:off x="211017" y="1651929"/>
            <a:ext cx="1431610" cy="369332"/>
          </a:xfrm>
          <a:prstGeom prst="rect">
            <a:avLst/>
          </a:prstGeom>
          <a:solidFill>
            <a:schemeClr val="bg1"/>
          </a:solidFill>
        </p:spPr>
        <p:txBody>
          <a:bodyPr wrap="none" rtlCol="0">
            <a:spAutoFit/>
          </a:bodyPr>
          <a:lstStyle/>
          <a:p>
            <a:r>
              <a:rPr lang="en-US" dirty="0"/>
              <a:t>Zebra Mussel</a:t>
            </a:r>
          </a:p>
        </p:txBody>
      </p:sp>
      <p:sp>
        <p:nvSpPr>
          <p:cNvPr id="15" name="TextBox 14">
            <a:extLst>
              <a:ext uri="{FF2B5EF4-FFF2-40B4-BE49-F238E27FC236}">
                <a16:creationId xmlns:a16="http://schemas.microsoft.com/office/drawing/2014/main" id="{1C4D560A-F159-204D-BC51-706DE0B5C233}"/>
              </a:ext>
            </a:extLst>
          </p:cNvPr>
          <p:cNvSpPr txBox="1"/>
          <p:nvPr/>
        </p:nvSpPr>
        <p:spPr>
          <a:xfrm>
            <a:off x="1923981" y="1643869"/>
            <a:ext cx="2191818" cy="369332"/>
          </a:xfrm>
          <a:prstGeom prst="rect">
            <a:avLst/>
          </a:prstGeom>
          <a:solidFill>
            <a:schemeClr val="bg1"/>
          </a:solidFill>
        </p:spPr>
        <p:txBody>
          <a:bodyPr wrap="none" rtlCol="0">
            <a:spAutoFit/>
          </a:bodyPr>
          <a:lstStyle/>
          <a:p>
            <a:r>
              <a:rPr lang="en-US" dirty="0"/>
              <a:t>Eurasian Watermilfoil</a:t>
            </a:r>
          </a:p>
        </p:txBody>
      </p:sp>
      <p:sp>
        <p:nvSpPr>
          <p:cNvPr id="16" name="TextBox 15">
            <a:extLst>
              <a:ext uri="{FF2B5EF4-FFF2-40B4-BE49-F238E27FC236}">
                <a16:creationId xmlns:a16="http://schemas.microsoft.com/office/drawing/2014/main" id="{12BFCF39-6F09-EA4C-8DA8-52F62391EA32}"/>
              </a:ext>
            </a:extLst>
          </p:cNvPr>
          <p:cNvSpPr txBox="1"/>
          <p:nvPr/>
        </p:nvSpPr>
        <p:spPr>
          <a:xfrm>
            <a:off x="4383085" y="1643869"/>
            <a:ext cx="1658659" cy="369332"/>
          </a:xfrm>
          <a:prstGeom prst="rect">
            <a:avLst/>
          </a:prstGeom>
          <a:solidFill>
            <a:schemeClr val="bg1"/>
          </a:solidFill>
        </p:spPr>
        <p:txBody>
          <a:bodyPr wrap="none" rtlCol="0">
            <a:spAutoFit/>
          </a:bodyPr>
          <a:lstStyle/>
          <a:p>
            <a:r>
              <a:rPr lang="en-US" dirty="0"/>
              <a:t>Water Chestnut</a:t>
            </a:r>
          </a:p>
        </p:txBody>
      </p:sp>
      <p:sp>
        <p:nvSpPr>
          <p:cNvPr id="17" name="TextBox 16">
            <a:extLst>
              <a:ext uri="{FF2B5EF4-FFF2-40B4-BE49-F238E27FC236}">
                <a16:creationId xmlns:a16="http://schemas.microsoft.com/office/drawing/2014/main" id="{6D937B38-B73F-4746-BE9F-6687E3173CAA}"/>
              </a:ext>
            </a:extLst>
          </p:cNvPr>
          <p:cNvSpPr txBox="1"/>
          <p:nvPr/>
        </p:nvSpPr>
        <p:spPr>
          <a:xfrm>
            <a:off x="6276855" y="1609725"/>
            <a:ext cx="1299266" cy="369332"/>
          </a:xfrm>
          <a:prstGeom prst="rect">
            <a:avLst/>
          </a:prstGeom>
          <a:solidFill>
            <a:schemeClr val="bg1"/>
          </a:solidFill>
        </p:spPr>
        <p:txBody>
          <a:bodyPr wrap="none" rtlCol="0">
            <a:spAutoFit/>
          </a:bodyPr>
          <a:lstStyle/>
          <a:p>
            <a:r>
              <a:rPr lang="en-US" dirty="0"/>
              <a:t>Round goby</a:t>
            </a:r>
          </a:p>
        </p:txBody>
      </p:sp>
      <p:sp>
        <p:nvSpPr>
          <p:cNvPr id="18" name="TextBox 17">
            <a:extLst>
              <a:ext uri="{FF2B5EF4-FFF2-40B4-BE49-F238E27FC236}">
                <a16:creationId xmlns:a16="http://schemas.microsoft.com/office/drawing/2014/main" id="{1579448D-F795-1942-BA4C-20275FF6FE26}"/>
              </a:ext>
            </a:extLst>
          </p:cNvPr>
          <p:cNvSpPr txBox="1"/>
          <p:nvPr/>
        </p:nvSpPr>
        <p:spPr>
          <a:xfrm>
            <a:off x="8514457" y="1595657"/>
            <a:ext cx="1185004" cy="369332"/>
          </a:xfrm>
          <a:prstGeom prst="rect">
            <a:avLst/>
          </a:prstGeom>
          <a:solidFill>
            <a:schemeClr val="bg1"/>
          </a:solidFill>
        </p:spPr>
        <p:txBody>
          <a:bodyPr wrap="none" rtlCol="0">
            <a:spAutoFit/>
          </a:bodyPr>
          <a:lstStyle/>
          <a:p>
            <a:r>
              <a:rPr lang="en-US" dirty="0"/>
              <a:t>Grass Carp</a:t>
            </a:r>
          </a:p>
        </p:txBody>
      </p:sp>
      <p:sp>
        <p:nvSpPr>
          <p:cNvPr id="19" name="TextBox 18">
            <a:extLst>
              <a:ext uri="{FF2B5EF4-FFF2-40B4-BE49-F238E27FC236}">
                <a16:creationId xmlns:a16="http://schemas.microsoft.com/office/drawing/2014/main" id="{A5CE6538-4AF4-FC46-8C73-0ECE191726F7}"/>
              </a:ext>
            </a:extLst>
          </p:cNvPr>
          <p:cNvSpPr txBox="1"/>
          <p:nvPr/>
        </p:nvSpPr>
        <p:spPr>
          <a:xfrm>
            <a:off x="10440845" y="1607672"/>
            <a:ext cx="1551194" cy="369332"/>
          </a:xfrm>
          <a:prstGeom prst="rect">
            <a:avLst/>
          </a:prstGeom>
          <a:solidFill>
            <a:schemeClr val="bg1"/>
          </a:solidFill>
        </p:spPr>
        <p:txBody>
          <a:bodyPr wrap="none" rtlCol="0">
            <a:spAutoFit/>
          </a:bodyPr>
          <a:lstStyle/>
          <a:p>
            <a:r>
              <a:rPr lang="en-US" dirty="0"/>
              <a:t>Rusty  Crayfish</a:t>
            </a:r>
          </a:p>
        </p:txBody>
      </p:sp>
      <p:sp>
        <p:nvSpPr>
          <p:cNvPr id="21" name="TextBox 20">
            <a:extLst>
              <a:ext uri="{FF2B5EF4-FFF2-40B4-BE49-F238E27FC236}">
                <a16:creationId xmlns:a16="http://schemas.microsoft.com/office/drawing/2014/main" id="{1D7277EE-2B17-6947-AE1E-4D6B6C72D768}"/>
              </a:ext>
            </a:extLst>
          </p:cNvPr>
          <p:cNvSpPr txBox="1"/>
          <p:nvPr/>
        </p:nvSpPr>
        <p:spPr>
          <a:xfrm>
            <a:off x="674439" y="6035044"/>
            <a:ext cx="11180753" cy="400110"/>
          </a:xfrm>
          <a:prstGeom prst="rect">
            <a:avLst/>
          </a:prstGeom>
          <a:noFill/>
        </p:spPr>
        <p:txBody>
          <a:bodyPr wrap="none" rtlCol="0">
            <a:spAutoFit/>
          </a:bodyPr>
          <a:lstStyle/>
          <a:p>
            <a:r>
              <a:rPr lang="en-US" sz="2000" b="1" dirty="0"/>
              <a:t>Co-detection of invasive of plant, invertebrates and vertebrate species the the Hudson River watershed </a:t>
            </a:r>
          </a:p>
        </p:txBody>
      </p:sp>
      <p:sp>
        <p:nvSpPr>
          <p:cNvPr id="22" name="TextBox 21">
            <a:extLst>
              <a:ext uri="{FF2B5EF4-FFF2-40B4-BE49-F238E27FC236}">
                <a16:creationId xmlns:a16="http://schemas.microsoft.com/office/drawing/2014/main" id="{A8900644-EDCF-EE42-83DE-39043C146672}"/>
              </a:ext>
            </a:extLst>
          </p:cNvPr>
          <p:cNvSpPr txBox="1"/>
          <p:nvPr/>
        </p:nvSpPr>
        <p:spPr>
          <a:xfrm>
            <a:off x="2454876" y="293067"/>
            <a:ext cx="6952735" cy="1200329"/>
          </a:xfrm>
          <a:prstGeom prst="rect">
            <a:avLst/>
          </a:prstGeom>
          <a:noFill/>
        </p:spPr>
        <p:txBody>
          <a:bodyPr wrap="square" rtlCol="0">
            <a:spAutoFit/>
          </a:bodyPr>
          <a:lstStyle/>
          <a:p>
            <a:pPr algn="ctr"/>
            <a:r>
              <a:rPr lang="en-US" sz="3600" dirty="0"/>
              <a:t>Multiplex Detection of Hudson River Aquatic Invasive Species</a:t>
            </a:r>
          </a:p>
        </p:txBody>
      </p:sp>
      <p:pic>
        <p:nvPicPr>
          <p:cNvPr id="24" name="Picture 23" descr="A close-up of a sea creature&#10;&#10;Description automatically generated">
            <a:extLst>
              <a:ext uri="{FF2B5EF4-FFF2-40B4-BE49-F238E27FC236}">
                <a16:creationId xmlns:a16="http://schemas.microsoft.com/office/drawing/2014/main" id="{A2737000-6EF5-2D41-B4A3-E3E75774CBEF}"/>
              </a:ext>
            </a:extLst>
          </p:cNvPr>
          <p:cNvPicPr>
            <a:picLocks noChangeAspect="1"/>
          </p:cNvPicPr>
          <p:nvPr/>
        </p:nvPicPr>
        <p:blipFill>
          <a:blip r:embed="rId3"/>
          <a:stretch>
            <a:fillRect/>
          </a:stretch>
        </p:blipFill>
        <p:spPr>
          <a:xfrm>
            <a:off x="828346" y="4959805"/>
            <a:ext cx="995388" cy="955547"/>
          </a:xfrm>
          <a:prstGeom prst="rect">
            <a:avLst/>
          </a:prstGeom>
          <a:ln>
            <a:solidFill>
              <a:schemeClr val="tx1"/>
            </a:solidFill>
          </a:ln>
        </p:spPr>
      </p:pic>
      <p:pic>
        <p:nvPicPr>
          <p:cNvPr id="26" name="Picture 25">
            <a:extLst>
              <a:ext uri="{FF2B5EF4-FFF2-40B4-BE49-F238E27FC236}">
                <a16:creationId xmlns:a16="http://schemas.microsoft.com/office/drawing/2014/main" id="{70C6118D-31A9-004E-9423-F43688607F63}"/>
              </a:ext>
            </a:extLst>
          </p:cNvPr>
          <p:cNvPicPr>
            <a:picLocks noChangeAspect="1"/>
          </p:cNvPicPr>
          <p:nvPr/>
        </p:nvPicPr>
        <p:blipFill>
          <a:blip r:embed="rId4"/>
          <a:stretch>
            <a:fillRect/>
          </a:stretch>
        </p:blipFill>
        <p:spPr>
          <a:xfrm>
            <a:off x="2946098" y="4944096"/>
            <a:ext cx="995388" cy="971257"/>
          </a:xfrm>
          <a:prstGeom prst="rect">
            <a:avLst/>
          </a:prstGeom>
          <a:ln>
            <a:solidFill>
              <a:schemeClr val="tx1"/>
            </a:solidFill>
          </a:ln>
        </p:spPr>
      </p:pic>
      <p:pic>
        <p:nvPicPr>
          <p:cNvPr id="27" name="Picture 26">
            <a:extLst>
              <a:ext uri="{FF2B5EF4-FFF2-40B4-BE49-F238E27FC236}">
                <a16:creationId xmlns:a16="http://schemas.microsoft.com/office/drawing/2014/main" id="{FC642191-989C-084C-AD78-223DB6F3084B}"/>
              </a:ext>
            </a:extLst>
          </p:cNvPr>
          <p:cNvPicPr>
            <a:picLocks noChangeAspect="1"/>
          </p:cNvPicPr>
          <p:nvPr/>
        </p:nvPicPr>
        <p:blipFill>
          <a:blip r:embed="rId5"/>
          <a:stretch>
            <a:fillRect/>
          </a:stretch>
        </p:blipFill>
        <p:spPr>
          <a:xfrm flipH="1">
            <a:off x="5040858" y="4937726"/>
            <a:ext cx="1038881" cy="977626"/>
          </a:xfrm>
          <a:prstGeom prst="rect">
            <a:avLst/>
          </a:prstGeom>
          <a:ln>
            <a:solidFill>
              <a:schemeClr val="tx1"/>
            </a:solidFill>
          </a:ln>
        </p:spPr>
      </p:pic>
      <p:pic>
        <p:nvPicPr>
          <p:cNvPr id="29" name="Picture 28">
            <a:extLst>
              <a:ext uri="{FF2B5EF4-FFF2-40B4-BE49-F238E27FC236}">
                <a16:creationId xmlns:a16="http://schemas.microsoft.com/office/drawing/2014/main" id="{38D0422C-C5D8-3848-950D-3ECC4B2BD7CA}"/>
              </a:ext>
            </a:extLst>
          </p:cNvPr>
          <p:cNvPicPr>
            <a:picLocks noChangeAspect="1"/>
          </p:cNvPicPr>
          <p:nvPr/>
        </p:nvPicPr>
        <p:blipFill>
          <a:blip r:embed="rId6"/>
          <a:stretch>
            <a:fillRect/>
          </a:stretch>
        </p:blipFill>
        <p:spPr>
          <a:xfrm>
            <a:off x="6765427" y="4833423"/>
            <a:ext cx="1216058" cy="1053794"/>
          </a:xfrm>
          <a:prstGeom prst="rect">
            <a:avLst/>
          </a:prstGeom>
          <a:ln>
            <a:solidFill>
              <a:schemeClr val="tx1"/>
            </a:solidFill>
          </a:ln>
        </p:spPr>
      </p:pic>
      <p:pic>
        <p:nvPicPr>
          <p:cNvPr id="30" name="Picture 29">
            <a:extLst>
              <a:ext uri="{FF2B5EF4-FFF2-40B4-BE49-F238E27FC236}">
                <a16:creationId xmlns:a16="http://schemas.microsoft.com/office/drawing/2014/main" id="{A52C98E2-F493-9B45-B05E-9F0AAAF59A91}"/>
              </a:ext>
            </a:extLst>
          </p:cNvPr>
          <p:cNvPicPr>
            <a:picLocks noChangeAspect="1"/>
          </p:cNvPicPr>
          <p:nvPr/>
        </p:nvPicPr>
        <p:blipFill>
          <a:blip r:embed="rId7"/>
          <a:stretch>
            <a:fillRect/>
          </a:stretch>
        </p:blipFill>
        <p:spPr>
          <a:xfrm>
            <a:off x="8930461" y="4847436"/>
            <a:ext cx="1189248" cy="1040008"/>
          </a:xfrm>
          <a:prstGeom prst="rect">
            <a:avLst/>
          </a:prstGeom>
          <a:ln>
            <a:solidFill>
              <a:schemeClr val="tx1"/>
            </a:solidFill>
          </a:ln>
        </p:spPr>
      </p:pic>
      <p:pic>
        <p:nvPicPr>
          <p:cNvPr id="31" name="Picture 30">
            <a:extLst>
              <a:ext uri="{FF2B5EF4-FFF2-40B4-BE49-F238E27FC236}">
                <a16:creationId xmlns:a16="http://schemas.microsoft.com/office/drawing/2014/main" id="{04066A0B-C237-F549-B640-ED9452409E89}"/>
              </a:ext>
            </a:extLst>
          </p:cNvPr>
          <p:cNvPicPr>
            <a:picLocks noChangeAspect="1"/>
          </p:cNvPicPr>
          <p:nvPr/>
        </p:nvPicPr>
        <p:blipFill>
          <a:blip r:embed="rId8"/>
          <a:stretch>
            <a:fillRect/>
          </a:stretch>
        </p:blipFill>
        <p:spPr>
          <a:xfrm>
            <a:off x="11047064" y="4901704"/>
            <a:ext cx="1074599" cy="1013648"/>
          </a:xfrm>
          <a:prstGeom prst="rect">
            <a:avLst/>
          </a:prstGeom>
          <a:ln>
            <a:solidFill>
              <a:schemeClr val="tx1"/>
            </a:solidFill>
          </a:ln>
        </p:spPr>
      </p:pic>
      <p:pic>
        <p:nvPicPr>
          <p:cNvPr id="2" name="Picture 1">
            <a:extLst>
              <a:ext uri="{FF2B5EF4-FFF2-40B4-BE49-F238E27FC236}">
                <a16:creationId xmlns:a16="http://schemas.microsoft.com/office/drawing/2014/main" id="{12CBCDA6-09A7-BE9E-9370-C24C42E240D5}"/>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513916" y="255135"/>
            <a:ext cx="1123881" cy="1404851"/>
          </a:xfrm>
          <a:prstGeom prst="rect">
            <a:avLst/>
          </a:prstGeom>
        </p:spPr>
      </p:pic>
      <p:sp>
        <p:nvSpPr>
          <p:cNvPr id="3" name="TextBox 2">
            <a:extLst>
              <a:ext uri="{FF2B5EF4-FFF2-40B4-BE49-F238E27FC236}">
                <a16:creationId xmlns:a16="http://schemas.microsoft.com/office/drawing/2014/main" id="{C0740D3A-635C-6E98-AFB5-36AABD807E1E}"/>
              </a:ext>
            </a:extLst>
          </p:cNvPr>
          <p:cNvSpPr txBox="1"/>
          <p:nvPr/>
        </p:nvSpPr>
        <p:spPr>
          <a:xfrm>
            <a:off x="9513916" y="1353670"/>
            <a:ext cx="1174232" cy="338554"/>
          </a:xfrm>
          <a:prstGeom prst="rect">
            <a:avLst/>
          </a:prstGeom>
          <a:noFill/>
        </p:spPr>
        <p:txBody>
          <a:bodyPr wrap="none" rtlCol="0">
            <a:spAutoFit/>
          </a:bodyPr>
          <a:lstStyle/>
          <a:p>
            <a:r>
              <a:rPr lang="en-US" sz="1600" dirty="0">
                <a:solidFill>
                  <a:schemeClr val="bg1"/>
                </a:solidFill>
              </a:rPr>
              <a:t>Jose Andres</a:t>
            </a:r>
          </a:p>
        </p:txBody>
      </p:sp>
    </p:spTree>
    <p:extLst>
      <p:ext uri="{BB962C8B-B14F-4D97-AF65-F5344CB8AC3E}">
        <p14:creationId xmlns:p14="http://schemas.microsoft.com/office/powerpoint/2010/main" val="3868094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B66D-5730-2678-7E98-C509B54D424D}"/>
              </a:ext>
            </a:extLst>
          </p:cNvPr>
          <p:cNvSpPr>
            <a:spLocks noGrp="1"/>
          </p:cNvSpPr>
          <p:nvPr>
            <p:ph type="title"/>
          </p:nvPr>
        </p:nvSpPr>
        <p:spPr>
          <a:xfrm>
            <a:off x="0" y="365125"/>
            <a:ext cx="12192000" cy="1325563"/>
          </a:xfrm>
        </p:spPr>
        <p:txBody>
          <a:bodyPr>
            <a:normAutofit/>
          </a:bodyPr>
          <a:lstStyle/>
          <a:p>
            <a:pPr algn="ctr"/>
            <a:r>
              <a:rPr lang="en-US" sz="3600" b="0" dirty="0">
                <a:latin typeface="Calibri" panose="020F0502020204030204" pitchFamily="34" charset="0"/>
                <a:ea typeface="Calibri" panose="020F0502020204030204" pitchFamily="34" charset="0"/>
                <a:cs typeface="Calibri" panose="020F0502020204030204" pitchFamily="34" charset="0"/>
              </a:rPr>
              <a:t>Metabarcoding for Ship-borne Invasions</a:t>
            </a:r>
          </a:p>
        </p:txBody>
      </p:sp>
      <p:sp>
        <p:nvSpPr>
          <p:cNvPr id="5" name="TextBox 4">
            <a:extLst>
              <a:ext uri="{FF2B5EF4-FFF2-40B4-BE49-F238E27FC236}">
                <a16:creationId xmlns:a16="http://schemas.microsoft.com/office/drawing/2014/main" id="{38D018DE-9244-CA18-06CA-BFDF55FDD0E5}"/>
              </a:ext>
            </a:extLst>
          </p:cNvPr>
          <p:cNvSpPr txBox="1"/>
          <p:nvPr/>
        </p:nvSpPr>
        <p:spPr>
          <a:xfrm>
            <a:off x="6301409" y="6413362"/>
            <a:ext cx="5811719" cy="646331"/>
          </a:xfrm>
          <a:prstGeom prst="rect">
            <a:avLst/>
          </a:prstGeom>
          <a:noFill/>
        </p:spPr>
        <p:txBody>
          <a:bodyPr wrap="none" rtlCol="0">
            <a:spAutoFit/>
          </a:bodyPr>
          <a:lstStyle/>
          <a:p>
            <a:r>
              <a:rPr lang="en-US" dirty="0">
                <a:hlinkClick r:id="rId2"/>
              </a:rPr>
              <a:t>https://onlinelibrary.wiley.com/doi/full/10.1111/mec.16888</a:t>
            </a:r>
            <a:endParaRPr lang="en-US" dirty="0"/>
          </a:p>
          <a:p>
            <a:endParaRPr lang="en-US" dirty="0"/>
          </a:p>
        </p:txBody>
      </p:sp>
      <p:pic>
        <p:nvPicPr>
          <p:cNvPr id="7" name="Picture 6">
            <a:extLst>
              <a:ext uri="{FF2B5EF4-FFF2-40B4-BE49-F238E27FC236}">
                <a16:creationId xmlns:a16="http://schemas.microsoft.com/office/drawing/2014/main" id="{CF3DFB39-9D25-0D92-7CC0-2EEF0D4186AD}"/>
              </a:ext>
            </a:extLst>
          </p:cNvPr>
          <p:cNvPicPr>
            <a:picLocks noChangeAspect="1"/>
          </p:cNvPicPr>
          <p:nvPr/>
        </p:nvPicPr>
        <p:blipFill>
          <a:blip r:embed="rId3"/>
          <a:stretch>
            <a:fillRect/>
          </a:stretch>
        </p:blipFill>
        <p:spPr>
          <a:xfrm>
            <a:off x="387004" y="2351295"/>
            <a:ext cx="6143005" cy="3389244"/>
          </a:xfrm>
          <a:prstGeom prst="rect">
            <a:avLst/>
          </a:prstGeom>
        </p:spPr>
      </p:pic>
      <p:pic>
        <p:nvPicPr>
          <p:cNvPr id="9" name="Picture 8">
            <a:extLst>
              <a:ext uri="{FF2B5EF4-FFF2-40B4-BE49-F238E27FC236}">
                <a16:creationId xmlns:a16="http://schemas.microsoft.com/office/drawing/2014/main" id="{75693910-6BDE-CAA0-1FBD-920BA0880619}"/>
              </a:ext>
            </a:extLst>
          </p:cNvPr>
          <p:cNvPicPr>
            <a:picLocks noChangeAspect="1"/>
          </p:cNvPicPr>
          <p:nvPr/>
        </p:nvPicPr>
        <p:blipFill>
          <a:blip r:embed="rId4"/>
          <a:stretch>
            <a:fillRect/>
          </a:stretch>
        </p:blipFill>
        <p:spPr>
          <a:xfrm>
            <a:off x="6731488" y="2351295"/>
            <a:ext cx="5381640" cy="2771981"/>
          </a:xfrm>
          <a:prstGeom prst="rect">
            <a:avLst/>
          </a:prstGeom>
        </p:spPr>
      </p:pic>
      <p:sp>
        <p:nvSpPr>
          <p:cNvPr id="10" name="TextBox 9">
            <a:extLst>
              <a:ext uri="{FF2B5EF4-FFF2-40B4-BE49-F238E27FC236}">
                <a16:creationId xmlns:a16="http://schemas.microsoft.com/office/drawing/2014/main" id="{C2D6D2BB-0C89-A46E-E4CB-3440493AB3A1}"/>
              </a:ext>
            </a:extLst>
          </p:cNvPr>
          <p:cNvSpPr txBox="1"/>
          <p:nvPr/>
        </p:nvSpPr>
        <p:spPr>
          <a:xfrm>
            <a:off x="8020879" y="2351295"/>
            <a:ext cx="601447" cy="338554"/>
          </a:xfrm>
          <a:prstGeom prst="rect">
            <a:avLst/>
          </a:prstGeom>
          <a:noFill/>
        </p:spPr>
        <p:txBody>
          <a:bodyPr wrap="none" rtlCol="0">
            <a:spAutoFit/>
          </a:bodyPr>
          <a:lstStyle/>
          <a:p>
            <a:r>
              <a:rPr lang="en-US" sz="1600" dirty="0"/>
              <a:t>2022</a:t>
            </a:r>
          </a:p>
        </p:txBody>
      </p:sp>
    </p:spTree>
    <p:extLst>
      <p:ext uri="{BB962C8B-B14F-4D97-AF65-F5344CB8AC3E}">
        <p14:creationId xmlns:p14="http://schemas.microsoft.com/office/powerpoint/2010/main" val="276858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C84A3-45EC-41C6-BD03-3068C15D5C4D}"/>
              </a:ext>
            </a:extLst>
          </p:cNvPr>
          <p:cNvPicPr>
            <a:picLocks noChangeAspect="1"/>
          </p:cNvPicPr>
          <p:nvPr/>
        </p:nvPicPr>
        <p:blipFill rotWithShape="1">
          <a:blip r:embed="rId2"/>
          <a:srcRect r="65833"/>
          <a:stretch/>
        </p:blipFill>
        <p:spPr>
          <a:xfrm>
            <a:off x="2299252" y="3635876"/>
            <a:ext cx="4537399" cy="2945680"/>
          </a:xfrm>
          <a:prstGeom prst="rect">
            <a:avLst/>
          </a:prstGeom>
        </p:spPr>
      </p:pic>
      <p:pic>
        <p:nvPicPr>
          <p:cNvPr id="3" name="Picture 2">
            <a:extLst>
              <a:ext uri="{FF2B5EF4-FFF2-40B4-BE49-F238E27FC236}">
                <a16:creationId xmlns:a16="http://schemas.microsoft.com/office/drawing/2014/main" id="{8F04DDF3-8BD7-473C-BD2F-AB2EEE244FDE}"/>
              </a:ext>
            </a:extLst>
          </p:cNvPr>
          <p:cNvPicPr>
            <a:picLocks noChangeAspect="1"/>
          </p:cNvPicPr>
          <p:nvPr/>
        </p:nvPicPr>
        <p:blipFill rotWithShape="1">
          <a:blip r:embed="rId3"/>
          <a:srcRect r="62500"/>
          <a:stretch/>
        </p:blipFill>
        <p:spPr>
          <a:xfrm>
            <a:off x="6843543" y="3635875"/>
            <a:ext cx="4675910" cy="2945680"/>
          </a:xfrm>
          <a:prstGeom prst="rect">
            <a:avLst/>
          </a:prstGeom>
        </p:spPr>
      </p:pic>
      <p:pic>
        <p:nvPicPr>
          <p:cNvPr id="4" name="Picture 3">
            <a:extLst>
              <a:ext uri="{FF2B5EF4-FFF2-40B4-BE49-F238E27FC236}">
                <a16:creationId xmlns:a16="http://schemas.microsoft.com/office/drawing/2014/main" id="{C38ADF71-F331-40E5-818B-37A776929BC2}"/>
              </a:ext>
            </a:extLst>
          </p:cNvPr>
          <p:cNvPicPr>
            <a:picLocks noChangeAspect="1"/>
          </p:cNvPicPr>
          <p:nvPr/>
        </p:nvPicPr>
        <p:blipFill>
          <a:blip r:embed="rId4"/>
          <a:stretch>
            <a:fillRect/>
          </a:stretch>
        </p:blipFill>
        <p:spPr>
          <a:xfrm>
            <a:off x="4426163" y="1654674"/>
            <a:ext cx="4834760" cy="1828800"/>
          </a:xfrm>
          <a:prstGeom prst="rect">
            <a:avLst/>
          </a:prstGeom>
        </p:spPr>
      </p:pic>
      <p:sp>
        <p:nvSpPr>
          <p:cNvPr id="5" name="TextBox 4">
            <a:extLst>
              <a:ext uri="{FF2B5EF4-FFF2-40B4-BE49-F238E27FC236}">
                <a16:creationId xmlns:a16="http://schemas.microsoft.com/office/drawing/2014/main" id="{E8723036-314A-4EB6-A71B-0BB56B276FB1}"/>
              </a:ext>
            </a:extLst>
          </p:cNvPr>
          <p:cNvSpPr txBox="1"/>
          <p:nvPr/>
        </p:nvSpPr>
        <p:spPr>
          <a:xfrm>
            <a:off x="374374" y="288494"/>
            <a:ext cx="12192000" cy="1200329"/>
          </a:xfrm>
          <a:prstGeom prst="rect">
            <a:avLst/>
          </a:prstGeom>
          <a:noFill/>
        </p:spPr>
        <p:txBody>
          <a:bodyPr wrap="square" rtlCol="0">
            <a:spAutoFit/>
          </a:bodyPr>
          <a:lstStyle/>
          <a:p>
            <a:pPr algn="ctr"/>
            <a:r>
              <a:rPr lang="en-US" sz="3600" dirty="0"/>
              <a:t>For metabarcoding detection of all fishes, eDNA is </a:t>
            </a:r>
          </a:p>
          <a:p>
            <a:pPr algn="ctr"/>
            <a:r>
              <a:rPr lang="en-US" sz="3600" dirty="0"/>
              <a:t>more accurate, cheaper, and faster</a:t>
            </a:r>
          </a:p>
        </p:txBody>
      </p:sp>
      <p:pic>
        <p:nvPicPr>
          <p:cNvPr id="9" name="Picture 8" descr="A map of the united states&#10;&#10;Description automatically generated">
            <a:extLst>
              <a:ext uri="{FF2B5EF4-FFF2-40B4-BE49-F238E27FC236}">
                <a16:creationId xmlns:a16="http://schemas.microsoft.com/office/drawing/2014/main" id="{C5CFB472-6DE3-8F96-ACB7-39C1EAC442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374" y="1141964"/>
            <a:ext cx="2438400" cy="2009775"/>
          </a:xfrm>
          <a:prstGeom prst="rect">
            <a:avLst/>
          </a:prstGeom>
        </p:spPr>
      </p:pic>
      <p:sp>
        <p:nvSpPr>
          <p:cNvPr id="10" name="TextBox 9">
            <a:extLst>
              <a:ext uri="{FF2B5EF4-FFF2-40B4-BE49-F238E27FC236}">
                <a16:creationId xmlns:a16="http://schemas.microsoft.com/office/drawing/2014/main" id="{AFC7E8D7-2351-A963-178C-1268031DD021}"/>
              </a:ext>
            </a:extLst>
          </p:cNvPr>
          <p:cNvSpPr txBox="1"/>
          <p:nvPr/>
        </p:nvSpPr>
        <p:spPr>
          <a:xfrm>
            <a:off x="1593574" y="1777519"/>
            <a:ext cx="1332994" cy="369332"/>
          </a:xfrm>
          <a:prstGeom prst="rect">
            <a:avLst/>
          </a:prstGeom>
          <a:noFill/>
        </p:spPr>
        <p:txBody>
          <a:bodyPr wrap="none" rtlCol="0">
            <a:spAutoFit/>
          </a:bodyPr>
          <a:lstStyle/>
          <a:p>
            <a:r>
              <a:rPr lang="en-US" dirty="0"/>
              <a:t>Oneida Lake</a:t>
            </a:r>
          </a:p>
        </p:txBody>
      </p:sp>
    </p:spTree>
    <p:extLst>
      <p:ext uri="{BB962C8B-B14F-4D97-AF65-F5344CB8AC3E}">
        <p14:creationId xmlns:p14="http://schemas.microsoft.com/office/powerpoint/2010/main" val="385556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B66D-5730-2678-7E98-C509B54D424D}"/>
              </a:ext>
            </a:extLst>
          </p:cNvPr>
          <p:cNvSpPr>
            <a:spLocks noGrp="1"/>
          </p:cNvSpPr>
          <p:nvPr>
            <p:ph type="title"/>
          </p:nvPr>
        </p:nvSpPr>
        <p:spPr>
          <a:xfrm>
            <a:off x="-109331" y="110309"/>
            <a:ext cx="12192000" cy="1325563"/>
          </a:xfrm>
        </p:spPr>
        <p:txBody>
          <a:bodyPr>
            <a:normAutofit/>
          </a:bodyPr>
          <a:lstStyle/>
          <a:p>
            <a:pPr algn="ctr"/>
            <a:r>
              <a:rPr lang="en-US" sz="3600" b="0" dirty="0">
                <a:latin typeface="Calibri" panose="020F0502020204030204" pitchFamily="34" charset="0"/>
                <a:ea typeface="Calibri" panose="020F0502020204030204" pitchFamily="34" charset="0"/>
                <a:cs typeface="Calibri" panose="020F0502020204030204" pitchFamily="34" charset="0"/>
              </a:rPr>
              <a:t>Estimating Abundance of Pacific NW Hake with eDNA</a:t>
            </a:r>
          </a:p>
        </p:txBody>
      </p:sp>
      <p:pic>
        <p:nvPicPr>
          <p:cNvPr id="8" name="Picture 7">
            <a:extLst>
              <a:ext uri="{FF2B5EF4-FFF2-40B4-BE49-F238E27FC236}">
                <a16:creationId xmlns:a16="http://schemas.microsoft.com/office/drawing/2014/main" id="{C0194947-DE98-0BEA-67DD-F2E327C9CD64}"/>
              </a:ext>
            </a:extLst>
          </p:cNvPr>
          <p:cNvPicPr>
            <a:picLocks noChangeAspect="1"/>
          </p:cNvPicPr>
          <p:nvPr/>
        </p:nvPicPr>
        <p:blipFill>
          <a:blip r:embed="rId3"/>
          <a:stretch>
            <a:fillRect/>
          </a:stretch>
        </p:blipFill>
        <p:spPr>
          <a:xfrm>
            <a:off x="1869803" y="1309364"/>
            <a:ext cx="3742911" cy="5113861"/>
          </a:xfrm>
          <a:prstGeom prst="rect">
            <a:avLst/>
          </a:prstGeom>
        </p:spPr>
      </p:pic>
      <p:pic>
        <p:nvPicPr>
          <p:cNvPr id="10" name="Picture 9">
            <a:extLst>
              <a:ext uri="{FF2B5EF4-FFF2-40B4-BE49-F238E27FC236}">
                <a16:creationId xmlns:a16="http://schemas.microsoft.com/office/drawing/2014/main" id="{17B68991-810A-01D5-3369-E2A8FA4216DC}"/>
              </a:ext>
            </a:extLst>
          </p:cNvPr>
          <p:cNvPicPr>
            <a:picLocks noChangeAspect="1"/>
          </p:cNvPicPr>
          <p:nvPr/>
        </p:nvPicPr>
        <p:blipFill>
          <a:blip r:embed="rId4"/>
          <a:stretch>
            <a:fillRect/>
          </a:stretch>
        </p:blipFill>
        <p:spPr>
          <a:xfrm>
            <a:off x="7902233" y="4052806"/>
            <a:ext cx="3495935" cy="1078533"/>
          </a:xfrm>
          <a:prstGeom prst="rect">
            <a:avLst/>
          </a:prstGeom>
        </p:spPr>
      </p:pic>
      <p:sp>
        <p:nvSpPr>
          <p:cNvPr id="11" name="TextBox 10">
            <a:extLst>
              <a:ext uri="{FF2B5EF4-FFF2-40B4-BE49-F238E27FC236}">
                <a16:creationId xmlns:a16="http://schemas.microsoft.com/office/drawing/2014/main" id="{73976715-FE15-8547-BD45-124FF2CDCF58}"/>
              </a:ext>
            </a:extLst>
          </p:cNvPr>
          <p:cNvSpPr txBox="1"/>
          <p:nvPr/>
        </p:nvSpPr>
        <p:spPr>
          <a:xfrm>
            <a:off x="584130" y="3602142"/>
            <a:ext cx="1285673" cy="369332"/>
          </a:xfrm>
          <a:prstGeom prst="rect">
            <a:avLst/>
          </a:prstGeom>
          <a:noFill/>
        </p:spPr>
        <p:txBody>
          <a:bodyPr wrap="none" rtlCol="0">
            <a:spAutoFit/>
          </a:bodyPr>
          <a:lstStyle/>
          <a:p>
            <a:r>
              <a:rPr lang="en-US" dirty="0"/>
              <a:t>eDNA index</a:t>
            </a:r>
          </a:p>
        </p:txBody>
      </p:sp>
      <p:sp>
        <p:nvSpPr>
          <p:cNvPr id="12" name="TextBox 11">
            <a:extLst>
              <a:ext uri="{FF2B5EF4-FFF2-40B4-BE49-F238E27FC236}">
                <a16:creationId xmlns:a16="http://schemas.microsoft.com/office/drawing/2014/main" id="{07CAE0BF-FE0B-A18E-139F-EF6F3726C0BF}"/>
              </a:ext>
            </a:extLst>
          </p:cNvPr>
          <p:cNvSpPr txBox="1"/>
          <p:nvPr/>
        </p:nvSpPr>
        <p:spPr>
          <a:xfrm>
            <a:off x="5612714" y="3602142"/>
            <a:ext cx="2291718" cy="369332"/>
          </a:xfrm>
          <a:prstGeom prst="rect">
            <a:avLst/>
          </a:prstGeom>
          <a:noFill/>
        </p:spPr>
        <p:txBody>
          <a:bodyPr wrap="none" rtlCol="0">
            <a:spAutoFit/>
          </a:bodyPr>
          <a:lstStyle/>
          <a:p>
            <a:r>
              <a:rPr lang="en-US" dirty="0"/>
              <a:t>Acoustic index (NOAA)</a:t>
            </a:r>
          </a:p>
        </p:txBody>
      </p:sp>
      <p:sp>
        <p:nvSpPr>
          <p:cNvPr id="13" name="TextBox 12">
            <a:extLst>
              <a:ext uri="{FF2B5EF4-FFF2-40B4-BE49-F238E27FC236}">
                <a16:creationId xmlns:a16="http://schemas.microsoft.com/office/drawing/2014/main" id="{3F686A6E-2BF2-AC1F-6EB1-FADF272003C4}"/>
              </a:ext>
            </a:extLst>
          </p:cNvPr>
          <p:cNvSpPr txBox="1"/>
          <p:nvPr/>
        </p:nvSpPr>
        <p:spPr>
          <a:xfrm>
            <a:off x="5834269" y="6424525"/>
            <a:ext cx="6541534" cy="646331"/>
          </a:xfrm>
          <a:prstGeom prst="rect">
            <a:avLst/>
          </a:prstGeom>
          <a:noFill/>
        </p:spPr>
        <p:txBody>
          <a:bodyPr wrap="none" rtlCol="0">
            <a:spAutoFit/>
          </a:bodyPr>
          <a:lstStyle/>
          <a:p>
            <a:r>
              <a:rPr lang="en-US" dirty="0">
                <a:hlinkClick r:id="rId5"/>
              </a:rPr>
              <a:t>https://royalsocietypublishing.org/doi/full/10.1098/rspb.2021.2613</a:t>
            </a:r>
            <a:endParaRPr lang="en-US" dirty="0"/>
          </a:p>
          <a:p>
            <a:endParaRPr lang="en-US" dirty="0"/>
          </a:p>
        </p:txBody>
      </p:sp>
      <p:pic>
        <p:nvPicPr>
          <p:cNvPr id="15" name="Picture 14">
            <a:extLst>
              <a:ext uri="{FF2B5EF4-FFF2-40B4-BE49-F238E27FC236}">
                <a16:creationId xmlns:a16="http://schemas.microsoft.com/office/drawing/2014/main" id="{8CE78263-9606-4286-1D88-9C0112083413}"/>
              </a:ext>
            </a:extLst>
          </p:cNvPr>
          <p:cNvPicPr>
            <a:picLocks noChangeAspect="1"/>
          </p:cNvPicPr>
          <p:nvPr/>
        </p:nvPicPr>
        <p:blipFill>
          <a:blip r:embed="rId6"/>
          <a:stretch>
            <a:fillRect/>
          </a:stretch>
        </p:blipFill>
        <p:spPr>
          <a:xfrm>
            <a:off x="6096000" y="1395699"/>
            <a:ext cx="4532243" cy="1744294"/>
          </a:xfrm>
          <a:prstGeom prst="rect">
            <a:avLst/>
          </a:prstGeom>
        </p:spPr>
      </p:pic>
    </p:spTree>
    <p:extLst>
      <p:ext uri="{BB962C8B-B14F-4D97-AF65-F5344CB8AC3E}">
        <p14:creationId xmlns:p14="http://schemas.microsoft.com/office/powerpoint/2010/main" val="87053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DA8A9-DE6F-0708-EBC4-592E9122C5EA}"/>
              </a:ext>
            </a:extLst>
          </p:cNvPr>
          <p:cNvPicPr>
            <a:picLocks noChangeAspect="1"/>
          </p:cNvPicPr>
          <p:nvPr/>
        </p:nvPicPr>
        <p:blipFill>
          <a:blip r:embed="rId2"/>
          <a:stretch>
            <a:fillRect/>
          </a:stretch>
        </p:blipFill>
        <p:spPr>
          <a:xfrm>
            <a:off x="1342972" y="305278"/>
            <a:ext cx="8367399" cy="6247444"/>
          </a:xfrm>
          <a:prstGeom prst="rect">
            <a:avLst/>
          </a:prstGeom>
        </p:spPr>
      </p:pic>
      <p:pic>
        <p:nvPicPr>
          <p:cNvPr id="5" name="Picture 4" descr="A person standing on a dock next to a body of water&#10;&#10;Description automatically generated">
            <a:extLst>
              <a:ext uri="{FF2B5EF4-FFF2-40B4-BE49-F238E27FC236}">
                <a16:creationId xmlns:a16="http://schemas.microsoft.com/office/drawing/2014/main" id="{57E3B929-99EC-EB85-C8F9-0B7DB3002E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436" b="4452"/>
          <a:stretch/>
        </p:blipFill>
        <p:spPr>
          <a:xfrm>
            <a:off x="6697362" y="1738088"/>
            <a:ext cx="4893276" cy="4412963"/>
          </a:xfrm>
          <a:prstGeom prst="rect">
            <a:avLst/>
          </a:prstGeom>
        </p:spPr>
      </p:pic>
      <p:sp>
        <p:nvSpPr>
          <p:cNvPr id="6" name="TextBox 5">
            <a:extLst>
              <a:ext uri="{FF2B5EF4-FFF2-40B4-BE49-F238E27FC236}">
                <a16:creationId xmlns:a16="http://schemas.microsoft.com/office/drawing/2014/main" id="{B3DF5D3F-F060-CAE6-5DF6-67CD83409B71}"/>
              </a:ext>
            </a:extLst>
          </p:cNvPr>
          <p:cNvSpPr txBox="1"/>
          <p:nvPr/>
        </p:nvSpPr>
        <p:spPr>
          <a:xfrm>
            <a:off x="6697362" y="2792627"/>
            <a:ext cx="1297343" cy="369332"/>
          </a:xfrm>
          <a:prstGeom prst="rect">
            <a:avLst/>
          </a:prstGeom>
          <a:noFill/>
        </p:spPr>
        <p:txBody>
          <a:bodyPr wrap="none" rtlCol="0">
            <a:spAutoFit/>
          </a:bodyPr>
          <a:lstStyle/>
          <a:p>
            <a:r>
              <a:rPr lang="en-US" dirty="0">
                <a:solidFill>
                  <a:schemeClr val="bg1">
                    <a:lumMod val="95000"/>
                  </a:schemeClr>
                </a:solidFill>
              </a:rPr>
              <a:t>Jose Andres</a:t>
            </a:r>
          </a:p>
        </p:txBody>
      </p:sp>
    </p:spTree>
    <p:extLst>
      <p:ext uri="{BB962C8B-B14F-4D97-AF65-F5344CB8AC3E}">
        <p14:creationId xmlns:p14="http://schemas.microsoft.com/office/powerpoint/2010/main" val="59467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785E9A-6A28-4823-8444-D68E43300C50}"/>
              </a:ext>
            </a:extLst>
          </p:cNvPr>
          <p:cNvPicPr>
            <a:picLocks noChangeAspect="1"/>
          </p:cNvPicPr>
          <p:nvPr/>
        </p:nvPicPr>
        <p:blipFill>
          <a:blip r:embed="rId2"/>
          <a:stretch>
            <a:fillRect/>
          </a:stretch>
        </p:blipFill>
        <p:spPr>
          <a:xfrm>
            <a:off x="0" y="1628366"/>
            <a:ext cx="12192000" cy="3601268"/>
          </a:xfrm>
          <a:prstGeom prst="rect">
            <a:avLst/>
          </a:prstGeom>
        </p:spPr>
      </p:pic>
      <p:sp>
        <p:nvSpPr>
          <p:cNvPr id="3" name="TextBox 2">
            <a:extLst>
              <a:ext uri="{FF2B5EF4-FFF2-40B4-BE49-F238E27FC236}">
                <a16:creationId xmlns:a16="http://schemas.microsoft.com/office/drawing/2014/main" id="{414581D7-C359-FDFA-5588-70B941E39027}"/>
              </a:ext>
            </a:extLst>
          </p:cNvPr>
          <p:cNvSpPr txBox="1"/>
          <p:nvPr/>
        </p:nvSpPr>
        <p:spPr>
          <a:xfrm>
            <a:off x="3465187" y="6359610"/>
            <a:ext cx="8726813" cy="646331"/>
          </a:xfrm>
          <a:prstGeom prst="rect">
            <a:avLst/>
          </a:prstGeom>
          <a:noFill/>
        </p:spPr>
        <p:txBody>
          <a:bodyPr wrap="none" rtlCol="0">
            <a:spAutoFit/>
          </a:bodyPr>
          <a:lstStyle/>
          <a:p>
            <a:r>
              <a:rPr lang="en-US" dirty="0">
                <a:hlinkClick r:id="rId3"/>
              </a:rPr>
              <a:t>https://esajournals-onlinelibrary-wiley-com.proxy.library.cornell.edu/doi/10.1002/fee.2563</a:t>
            </a:r>
            <a:endParaRPr lang="en-US" dirty="0"/>
          </a:p>
          <a:p>
            <a:endParaRPr lang="en-US" dirty="0"/>
          </a:p>
        </p:txBody>
      </p:sp>
    </p:spTree>
    <p:extLst>
      <p:ext uri="{BB962C8B-B14F-4D97-AF65-F5344CB8AC3E}">
        <p14:creationId xmlns:p14="http://schemas.microsoft.com/office/powerpoint/2010/main" val="71766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6E824-50E3-0F9E-4AF6-37B7054063EB}"/>
              </a:ext>
            </a:extLst>
          </p:cNvPr>
          <p:cNvPicPr>
            <a:picLocks noChangeAspect="1"/>
          </p:cNvPicPr>
          <p:nvPr/>
        </p:nvPicPr>
        <p:blipFill>
          <a:blip r:embed="rId2"/>
          <a:stretch>
            <a:fillRect/>
          </a:stretch>
        </p:blipFill>
        <p:spPr>
          <a:xfrm>
            <a:off x="232189" y="410940"/>
            <a:ext cx="8191500" cy="4895850"/>
          </a:xfrm>
          <a:prstGeom prst="rect">
            <a:avLst/>
          </a:prstGeom>
        </p:spPr>
      </p:pic>
      <p:pic>
        <p:nvPicPr>
          <p:cNvPr id="3" name="Picture 2">
            <a:extLst>
              <a:ext uri="{FF2B5EF4-FFF2-40B4-BE49-F238E27FC236}">
                <a16:creationId xmlns:a16="http://schemas.microsoft.com/office/drawing/2014/main" id="{7792F807-0D8D-A5AC-C504-7C58F05250BC}"/>
              </a:ext>
            </a:extLst>
          </p:cNvPr>
          <p:cNvPicPr>
            <a:picLocks noChangeAspect="1"/>
          </p:cNvPicPr>
          <p:nvPr/>
        </p:nvPicPr>
        <p:blipFill>
          <a:blip r:embed="rId3"/>
          <a:stretch>
            <a:fillRect/>
          </a:stretch>
        </p:blipFill>
        <p:spPr>
          <a:xfrm>
            <a:off x="1877954" y="2717289"/>
            <a:ext cx="10049574" cy="3988311"/>
          </a:xfrm>
          <a:prstGeom prst="rect">
            <a:avLst/>
          </a:prstGeom>
        </p:spPr>
      </p:pic>
    </p:spTree>
    <p:extLst>
      <p:ext uri="{BB962C8B-B14F-4D97-AF65-F5344CB8AC3E}">
        <p14:creationId xmlns:p14="http://schemas.microsoft.com/office/powerpoint/2010/main" val="145856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974D84-C8AE-B24E-F5FB-897E9B6BDB9F}"/>
              </a:ext>
            </a:extLst>
          </p:cNvPr>
          <p:cNvPicPr>
            <a:picLocks noChangeAspect="1"/>
          </p:cNvPicPr>
          <p:nvPr/>
        </p:nvPicPr>
        <p:blipFill>
          <a:blip r:embed="rId3"/>
          <a:stretch>
            <a:fillRect/>
          </a:stretch>
        </p:blipFill>
        <p:spPr>
          <a:xfrm>
            <a:off x="443155" y="353863"/>
            <a:ext cx="4764846" cy="5693147"/>
          </a:xfrm>
          <a:prstGeom prst="rect">
            <a:avLst/>
          </a:prstGeom>
        </p:spPr>
      </p:pic>
      <p:sp>
        <p:nvSpPr>
          <p:cNvPr id="4" name="TextBox 3">
            <a:extLst>
              <a:ext uri="{FF2B5EF4-FFF2-40B4-BE49-F238E27FC236}">
                <a16:creationId xmlns:a16="http://schemas.microsoft.com/office/drawing/2014/main" id="{57B4DD8D-3B0F-2FDF-B4B7-7104C6CC1330}"/>
              </a:ext>
            </a:extLst>
          </p:cNvPr>
          <p:cNvSpPr txBox="1"/>
          <p:nvPr/>
        </p:nvSpPr>
        <p:spPr>
          <a:xfrm>
            <a:off x="2225934" y="6193100"/>
            <a:ext cx="7740132" cy="523220"/>
          </a:xfrm>
          <a:prstGeom prst="rect">
            <a:avLst/>
          </a:prstGeom>
          <a:noFill/>
        </p:spPr>
        <p:txBody>
          <a:bodyPr wrap="none" rtlCol="0">
            <a:spAutoFit/>
          </a:bodyPr>
          <a:lstStyle/>
          <a:p>
            <a:r>
              <a:rPr lang="en-US" sz="1400" dirty="0">
                <a:hlinkClick r:id="rId4"/>
              </a:rPr>
              <a:t>https://www.whitehouse.gov/wp-content/uploads/2024/06/NSTC_National-Aquatic-eDNA-Strategy.pdf</a:t>
            </a:r>
            <a:endParaRPr lang="en-US" sz="1400" dirty="0"/>
          </a:p>
          <a:p>
            <a:endParaRPr lang="en-US" sz="1400" dirty="0"/>
          </a:p>
        </p:txBody>
      </p:sp>
      <p:sp>
        <p:nvSpPr>
          <p:cNvPr id="6" name="TextBox 5">
            <a:extLst>
              <a:ext uri="{FF2B5EF4-FFF2-40B4-BE49-F238E27FC236}">
                <a16:creationId xmlns:a16="http://schemas.microsoft.com/office/drawing/2014/main" id="{483CD724-856A-302B-566A-CD51AF74668C}"/>
              </a:ext>
            </a:extLst>
          </p:cNvPr>
          <p:cNvSpPr txBox="1"/>
          <p:nvPr/>
        </p:nvSpPr>
        <p:spPr>
          <a:xfrm>
            <a:off x="5469924" y="1136002"/>
            <a:ext cx="6466703" cy="3570208"/>
          </a:xfrm>
          <a:prstGeom prst="rect">
            <a:avLst/>
          </a:prstGeom>
          <a:solidFill>
            <a:schemeClr val="bg1"/>
          </a:solidFill>
        </p:spPr>
        <p:txBody>
          <a:bodyPr wrap="square" rtlCol="0">
            <a:spAutoFit/>
          </a:bodyPr>
          <a:lstStyle/>
          <a:p>
            <a:endParaRPr lang="en-US" sz="1000" dirty="0"/>
          </a:p>
          <a:p>
            <a:r>
              <a:rPr lang="en-US" sz="2400" b="1" dirty="0"/>
              <a:t>Goal 1: </a:t>
            </a:r>
            <a:r>
              <a:rPr lang="en-US" sz="2400" dirty="0"/>
              <a:t>Coordinate across sectors to facilitate integration of aquatic eDNA into decision making.</a:t>
            </a:r>
          </a:p>
          <a:p>
            <a:endParaRPr lang="en-US" sz="2400" dirty="0"/>
          </a:p>
          <a:p>
            <a:r>
              <a:rPr lang="en-US" sz="2400" b="1" dirty="0"/>
              <a:t>Goal 2: </a:t>
            </a:r>
            <a:r>
              <a:rPr lang="en-US" sz="2400" dirty="0"/>
              <a:t>Build the human capacity, infrastructure, and research enterprise needed to employ eDNA technology at large-scales.</a:t>
            </a:r>
          </a:p>
          <a:p>
            <a:endParaRPr lang="en-US" sz="2400" dirty="0"/>
          </a:p>
          <a:p>
            <a:r>
              <a:rPr lang="en-US" sz="2400" b="1" dirty="0"/>
              <a:t>Goal 3: </a:t>
            </a:r>
            <a:r>
              <a:rPr lang="en-US" sz="2400" dirty="0"/>
              <a:t>Advance coordinated eDNA observations to aid comprehensive assessments in US waters.</a:t>
            </a:r>
          </a:p>
        </p:txBody>
      </p:sp>
    </p:spTree>
    <p:extLst>
      <p:ext uri="{BB962C8B-B14F-4D97-AF65-F5344CB8AC3E}">
        <p14:creationId xmlns:p14="http://schemas.microsoft.com/office/powerpoint/2010/main" val="352455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195"/>
          <a:stretch/>
        </p:blipFill>
        <p:spPr>
          <a:xfrm>
            <a:off x="0" y="203322"/>
            <a:ext cx="12192000" cy="6654678"/>
          </a:xfrm>
          <a:prstGeom prst="rect">
            <a:avLst/>
          </a:prstGeom>
        </p:spPr>
      </p:pic>
      <p:sp>
        <p:nvSpPr>
          <p:cNvPr id="2" name="TextBox 1"/>
          <p:cNvSpPr txBox="1"/>
          <p:nvPr/>
        </p:nvSpPr>
        <p:spPr>
          <a:xfrm>
            <a:off x="2213490" y="813483"/>
            <a:ext cx="8077200" cy="5016758"/>
          </a:xfrm>
          <a:prstGeom prst="rect">
            <a:avLst/>
          </a:prstGeom>
          <a:solidFill>
            <a:schemeClr val="bg1"/>
          </a:solidFill>
        </p:spPr>
        <p:txBody>
          <a:bodyPr wrap="square" rtlCol="0">
            <a:spAutoFit/>
          </a:bodyPr>
          <a:lstStyle/>
          <a:p>
            <a:pPr algn="ctr"/>
            <a:r>
              <a:rPr lang="en-US" sz="3600" b="1" dirty="0"/>
              <a:t>Potential Hudson River Applications?</a:t>
            </a:r>
          </a:p>
          <a:p>
            <a:pPr algn="ctr"/>
            <a:endParaRPr lang="en-US" sz="1000" b="1" dirty="0"/>
          </a:p>
          <a:p>
            <a:endParaRPr lang="en-US" sz="1000" dirty="0"/>
          </a:p>
          <a:p>
            <a:pPr marL="342900" indent="-342900">
              <a:buAutoNum type="arabicPeriod"/>
            </a:pPr>
            <a:r>
              <a:rPr lang="en-US" sz="2400" dirty="0"/>
              <a:t>Prevention and early detection of invasive species, including standardization of invasive species monitoring in the pathways that deliver species, and in the river and ports.</a:t>
            </a:r>
          </a:p>
          <a:p>
            <a:pPr marL="342900" indent="-342900">
              <a:buAutoNum type="arabicPeriod"/>
            </a:pPr>
            <a:endParaRPr lang="en-US" sz="2400" dirty="0"/>
          </a:p>
          <a:p>
            <a:pPr marL="342900" indent="-342900">
              <a:buAutoNum type="arabicPeriod"/>
            </a:pPr>
            <a:r>
              <a:rPr lang="en-US" sz="2400" dirty="0"/>
              <a:t>Fisheries monitoring, leveraging the feasibility of more frequent and extensive sampling. </a:t>
            </a:r>
          </a:p>
          <a:p>
            <a:pPr marL="342900" indent="-342900">
              <a:buAutoNum type="arabicPeriod"/>
            </a:pPr>
            <a:endParaRPr lang="en-US" sz="2400" dirty="0"/>
          </a:p>
          <a:p>
            <a:pPr marL="342900" indent="-342900">
              <a:buAutoNum type="arabicPeriod"/>
            </a:pPr>
            <a:r>
              <a:rPr lang="en-US" sz="2400" dirty="0"/>
              <a:t>Routine monitoring of aquatic biodiversity, potentially including Clean Water Act compliance</a:t>
            </a:r>
          </a:p>
          <a:p>
            <a:pPr marL="342900" indent="-342900">
              <a:buAutoNum type="arabicPeriod"/>
            </a:pPr>
            <a:endParaRPr lang="en-US" sz="2400" dirty="0"/>
          </a:p>
          <a:p>
            <a:pPr marL="342900" indent="-342900">
              <a:buAutoNum type="arabicPeriod"/>
            </a:pPr>
            <a:endParaRPr lang="en-US" sz="2400" dirty="0"/>
          </a:p>
        </p:txBody>
      </p:sp>
    </p:spTree>
    <p:extLst>
      <p:ext uri="{BB962C8B-B14F-4D97-AF65-F5344CB8AC3E}">
        <p14:creationId xmlns:p14="http://schemas.microsoft.com/office/powerpoint/2010/main" val="322020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04A8FF-8A4C-40D2-B4FA-A9C78A32EA5F}"/>
              </a:ext>
            </a:extLst>
          </p:cNvPr>
          <p:cNvPicPr>
            <a:picLocks noChangeAspect="1"/>
          </p:cNvPicPr>
          <p:nvPr/>
        </p:nvPicPr>
        <p:blipFill>
          <a:blip r:embed="rId3"/>
          <a:stretch>
            <a:fillRect/>
          </a:stretch>
        </p:blipFill>
        <p:spPr>
          <a:xfrm>
            <a:off x="307665" y="1708095"/>
            <a:ext cx="11576670" cy="3952172"/>
          </a:xfrm>
          <a:prstGeom prst="rect">
            <a:avLst/>
          </a:prstGeom>
        </p:spPr>
      </p:pic>
      <p:sp>
        <p:nvSpPr>
          <p:cNvPr id="5" name="Title 3">
            <a:extLst>
              <a:ext uri="{FF2B5EF4-FFF2-40B4-BE49-F238E27FC236}">
                <a16:creationId xmlns:a16="http://schemas.microsoft.com/office/drawing/2014/main" id="{19E1D25B-D280-43DA-9BA3-C18B063BFBF7}"/>
              </a:ext>
            </a:extLst>
          </p:cNvPr>
          <p:cNvSpPr>
            <a:spLocks noGrp="1"/>
          </p:cNvSpPr>
          <p:nvPr>
            <p:ph type="title"/>
          </p:nvPr>
        </p:nvSpPr>
        <p:spPr>
          <a:xfrm>
            <a:off x="0" y="496945"/>
            <a:ext cx="12191999" cy="456141"/>
          </a:xfrm>
        </p:spPr>
        <p:txBody>
          <a:bodyPr>
            <a:noAutofit/>
          </a:bodyPr>
          <a:lstStyle/>
          <a:p>
            <a:pPr algn="ctr"/>
            <a:r>
              <a:rPr lang="en-US" sz="3600" b="0" dirty="0">
                <a:latin typeface="+mn-lt"/>
              </a:rPr>
              <a:t>Cornell Atkinson Center for Sustainability</a:t>
            </a:r>
          </a:p>
        </p:txBody>
      </p:sp>
    </p:spTree>
    <p:extLst>
      <p:ext uri="{BB962C8B-B14F-4D97-AF65-F5344CB8AC3E}">
        <p14:creationId xmlns:p14="http://schemas.microsoft.com/office/powerpoint/2010/main" val="10505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29D34-517C-405F-926D-9E0C5FA530C0}"/>
              </a:ext>
            </a:extLst>
          </p:cNvPr>
          <p:cNvPicPr>
            <a:picLocks noChangeAspect="1"/>
          </p:cNvPicPr>
          <p:nvPr/>
        </p:nvPicPr>
        <p:blipFill rotWithShape="1">
          <a:blip r:embed="rId2">
            <a:extLst>
              <a:ext uri="{28A0092B-C50C-407E-A947-70E740481C1C}">
                <a14:useLocalDpi xmlns:a14="http://schemas.microsoft.com/office/drawing/2010/main" val="0"/>
              </a:ext>
            </a:extLst>
          </a:blip>
          <a:srcRect t="10501" b="7805"/>
          <a:stretch/>
        </p:blipFill>
        <p:spPr>
          <a:xfrm>
            <a:off x="0" y="219074"/>
            <a:ext cx="12197581" cy="6638926"/>
          </a:xfrm>
          <a:prstGeom prst="rect">
            <a:avLst/>
          </a:prstGeom>
        </p:spPr>
      </p:pic>
      <p:pic>
        <p:nvPicPr>
          <p:cNvPr id="4" name="Picture 3">
            <a:extLst>
              <a:ext uri="{FF2B5EF4-FFF2-40B4-BE49-F238E27FC236}">
                <a16:creationId xmlns:a16="http://schemas.microsoft.com/office/drawing/2014/main" id="{CD002F1A-0FFD-4A53-83C3-A027DCE21F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56469" y="677553"/>
            <a:ext cx="7709031" cy="5139354"/>
          </a:xfrm>
          <a:prstGeom prst="rect">
            <a:avLst/>
          </a:prstGeom>
        </p:spPr>
      </p:pic>
      <p:sp>
        <p:nvSpPr>
          <p:cNvPr id="2" name="Title 6">
            <a:extLst>
              <a:ext uri="{FF2B5EF4-FFF2-40B4-BE49-F238E27FC236}">
                <a16:creationId xmlns:a16="http://schemas.microsoft.com/office/drawing/2014/main" id="{A80BD22A-FB13-F9AE-E1D3-61F4E81CBE82}"/>
              </a:ext>
            </a:extLst>
          </p:cNvPr>
          <p:cNvSpPr txBox="1">
            <a:spLocks/>
          </p:cNvSpPr>
          <p:nvPr/>
        </p:nvSpPr>
        <p:spPr>
          <a:xfrm>
            <a:off x="136641" y="214413"/>
            <a:ext cx="11929463" cy="16533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r>
              <a:rPr lang="en-US" sz="36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Environmental DNA (eDNA)</a:t>
            </a:r>
          </a:p>
        </p:txBody>
      </p:sp>
      <p:sp>
        <p:nvSpPr>
          <p:cNvPr id="5" name="TextBox 4">
            <a:extLst>
              <a:ext uri="{FF2B5EF4-FFF2-40B4-BE49-F238E27FC236}">
                <a16:creationId xmlns:a16="http://schemas.microsoft.com/office/drawing/2014/main" id="{BD7C3A62-92E3-4F85-4982-3F2187829C6C}"/>
              </a:ext>
            </a:extLst>
          </p:cNvPr>
          <p:cNvSpPr txBox="1"/>
          <p:nvPr/>
        </p:nvSpPr>
        <p:spPr>
          <a:xfrm>
            <a:off x="5857103" y="6027003"/>
            <a:ext cx="6675779" cy="830997"/>
          </a:xfrm>
          <a:prstGeom prst="rect">
            <a:avLst/>
          </a:prstGeom>
          <a:noFill/>
        </p:spPr>
        <p:txBody>
          <a:bodyPr wrap="square" rtlCol="0">
            <a:spAutoFit/>
          </a:bodyPr>
          <a:lstStyle/>
          <a:p>
            <a:r>
              <a:rPr lang="en-US" sz="1600" dirty="0">
                <a:solidFill>
                  <a:schemeClr val="bg1"/>
                </a:solidFill>
              </a:rPr>
              <a:t>Lodge 2024. Lessons learned from eDNA adoption in the management of bigheaded carps in Chicago IL USA Area Waterways. </a:t>
            </a:r>
            <a:r>
              <a:rPr lang="en-US" sz="1600" i="1" dirty="0">
                <a:solidFill>
                  <a:schemeClr val="bg1"/>
                </a:solidFill>
              </a:rPr>
              <a:t>Environmental DNA. </a:t>
            </a:r>
            <a:r>
              <a:rPr lang="en-US" sz="1600" i="1" dirty="0">
                <a:solidFill>
                  <a:schemeClr val="bg1"/>
                </a:solidFill>
                <a:hlinkClick r:id="rId4"/>
              </a:rPr>
              <a:t>https://onlinelibrary.wiley.com/doi/10.1002/edn3.528</a:t>
            </a:r>
            <a:endParaRPr lang="en-US" sz="1600" i="1" dirty="0">
              <a:solidFill>
                <a:schemeClr val="bg1"/>
              </a:solidFill>
            </a:endParaRPr>
          </a:p>
        </p:txBody>
      </p:sp>
    </p:spTree>
    <p:extLst>
      <p:ext uri="{BB962C8B-B14F-4D97-AF65-F5344CB8AC3E}">
        <p14:creationId xmlns:p14="http://schemas.microsoft.com/office/powerpoint/2010/main" val="298224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25629"/>
            <a:ext cx="9144000" cy="646331"/>
          </a:xfrm>
          <a:prstGeom prst="rect">
            <a:avLst/>
          </a:prstGeom>
          <a:noFill/>
        </p:spPr>
        <p:txBody>
          <a:bodyPr wrap="square">
            <a:spAutoFit/>
          </a:bodyPr>
          <a:lstStyle/>
          <a:p>
            <a:pPr algn="ctr">
              <a:defRPr/>
            </a:pPr>
            <a:r>
              <a:rPr lang="en-US" sz="3600" b="1" dirty="0">
                <a:solidFill>
                  <a:schemeClr val="tx1">
                    <a:lumMod val="75000"/>
                    <a:lumOff val="25000"/>
                  </a:schemeClr>
                </a:solidFill>
                <a:latin typeface="+mj-lt"/>
              </a:rPr>
              <a:t>Environmental DNA Overview</a:t>
            </a:r>
          </a:p>
        </p:txBody>
      </p:sp>
      <p:sp>
        <p:nvSpPr>
          <p:cNvPr id="8" name="Rounded Rectangle 7"/>
          <p:cNvSpPr/>
          <p:nvPr/>
        </p:nvSpPr>
        <p:spPr>
          <a:xfrm>
            <a:off x="2681288" y="1052513"/>
            <a:ext cx="114141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Collect water sample</a:t>
            </a:r>
          </a:p>
        </p:txBody>
      </p:sp>
      <p:sp>
        <p:nvSpPr>
          <p:cNvPr id="13" name="Oval 12"/>
          <p:cNvSpPr/>
          <p:nvPr/>
        </p:nvSpPr>
        <p:spPr>
          <a:xfrm>
            <a:off x="2535239" y="914401"/>
            <a:ext cx="371475" cy="373063"/>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1</a:t>
            </a:r>
          </a:p>
        </p:txBody>
      </p:sp>
      <p:pic>
        <p:nvPicPr>
          <p:cNvPr id="16398" name="Picture 19" descr="asian2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727" y="2411194"/>
            <a:ext cx="3627438"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059" y="3390825"/>
            <a:ext cx="4273154" cy="3352571"/>
          </a:xfrm>
          <a:prstGeom prst="rect">
            <a:avLst/>
          </a:prstGeom>
        </p:spPr>
      </p:pic>
    </p:spTree>
    <p:extLst>
      <p:ext uri="{BB962C8B-B14F-4D97-AF65-F5344CB8AC3E}">
        <p14:creationId xmlns:p14="http://schemas.microsoft.com/office/powerpoint/2010/main" val="363047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25629"/>
            <a:ext cx="9144000" cy="646331"/>
          </a:xfrm>
          <a:prstGeom prst="rect">
            <a:avLst/>
          </a:prstGeom>
          <a:noFill/>
        </p:spPr>
        <p:txBody>
          <a:bodyPr wrap="square">
            <a:spAutoFit/>
          </a:bodyPr>
          <a:lstStyle/>
          <a:p>
            <a:pPr algn="ctr">
              <a:defRPr/>
            </a:pPr>
            <a:r>
              <a:rPr lang="en-US" sz="3600" b="1" dirty="0">
                <a:solidFill>
                  <a:schemeClr val="tx1">
                    <a:lumMod val="75000"/>
                    <a:lumOff val="25000"/>
                  </a:schemeClr>
                </a:solidFill>
                <a:latin typeface="+mj-lt"/>
              </a:rPr>
              <a:t>Environmental DNA Overview</a:t>
            </a:r>
          </a:p>
        </p:txBody>
      </p:sp>
      <p:sp>
        <p:nvSpPr>
          <p:cNvPr id="8" name="Rounded Rectangle 7"/>
          <p:cNvSpPr/>
          <p:nvPr/>
        </p:nvSpPr>
        <p:spPr>
          <a:xfrm>
            <a:off x="2681288" y="1052513"/>
            <a:ext cx="114141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Collect water sample</a:t>
            </a:r>
          </a:p>
        </p:txBody>
      </p:sp>
      <p:sp>
        <p:nvSpPr>
          <p:cNvPr id="9" name="Rounded Rectangle 8"/>
          <p:cNvSpPr/>
          <p:nvPr/>
        </p:nvSpPr>
        <p:spPr>
          <a:xfrm>
            <a:off x="4168775" y="1052513"/>
            <a:ext cx="1095376"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Filter water sample</a:t>
            </a:r>
          </a:p>
        </p:txBody>
      </p:sp>
      <p:sp>
        <p:nvSpPr>
          <p:cNvPr id="13" name="Oval 12"/>
          <p:cNvSpPr/>
          <p:nvPr/>
        </p:nvSpPr>
        <p:spPr>
          <a:xfrm>
            <a:off x="2535239" y="914401"/>
            <a:ext cx="371475" cy="373063"/>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1</a:t>
            </a:r>
          </a:p>
        </p:txBody>
      </p:sp>
      <p:sp>
        <p:nvSpPr>
          <p:cNvPr id="14" name="Oval 13"/>
          <p:cNvSpPr/>
          <p:nvPr/>
        </p:nvSpPr>
        <p:spPr>
          <a:xfrm>
            <a:off x="3998914"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2</a:t>
            </a:r>
          </a:p>
        </p:txBody>
      </p:sp>
      <p:pic>
        <p:nvPicPr>
          <p:cNvPr id="16397" name="Picture 17" descr="asian53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4451" y="3386498"/>
            <a:ext cx="16002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411196"/>
            <a:ext cx="2684660" cy="3713957"/>
          </a:xfrm>
          <a:prstGeom prst="rect">
            <a:avLst/>
          </a:prstGeom>
        </p:spPr>
      </p:pic>
    </p:spTree>
    <p:extLst>
      <p:ext uri="{BB962C8B-B14F-4D97-AF65-F5344CB8AC3E}">
        <p14:creationId xmlns:p14="http://schemas.microsoft.com/office/powerpoint/2010/main" val="49074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25629"/>
            <a:ext cx="9144000" cy="646331"/>
          </a:xfrm>
          <a:prstGeom prst="rect">
            <a:avLst/>
          </a:prstGeom>
          <a:noFill/>
        </p:spPr>
        <p:txBody>
          <a:bodyPr wrap="square">
            <a:spAutoFit/>
          </a:bodyPr>
          <a:lstStyle/>
          <a:p>
            <a:pPr algn="ctr">
              <a:defRPr/>
            </a:pPr>
            <a:r>
              <a:rPr lang="en-US" sz="3600" b="1" dirty="0">
                <a:solidFill>
                  <a:schemeClr val="tx1">
                    <a:lumMod val="75000"/>
                    <a:lumOff val="25000"/>
                  </a:schemeClr>
                </a:solidFill>
                <a:latin typeface="+mj-lt"/>
              </a:rPr>
              <a:t>Environmental DNA Overview</a:t>
            </a:r>
          </a:p>
        </p:txBody>
      </p:sp>
      <p:sp>
        <p:nvSpPr>
          <p:cNvPr id="8" name="Rounded Rectangle 7"/>
          <p:cNvSpPr/>
          <p:nvPr/>
        </p:nvSpPr>
        <p:spPr>
          <a:xfrm>
            <a:off x="2681288" y="1052513"/>
            <a:ext cx="114141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Collect water sample</a:t>
            </a:r>
          </a:p>
        </p:txBody>
      </p:sp>
      <p:sp>
        <p:nvSpPr>
          <p:cNvPr id="9" name="Rounded Rectangle 8"/>
          <p:cNvSpPr/>
          <p:nvPr/>
        </p:nvSpPr>
        <p:spPr>
          <a:xfrm>
            <a:off x="4168775" y="1052513"/>
            <a:ext cx="1095376"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Filter water sample</a:t>
            </a:r>
          </a:p>
        </p:txBody>
      </p:sp>
      <p:sp>
        <p:nvSpPr>
          <p:cNvPr id="10" name="Rounded Rectangle 9"/>
          <p:cNvSpPr/>
          <p:nvPr/>
        </p:nvSpPr>
        <p:spPr>
          <a:xfrm>
            <a:off x="5595938" y="1052513"/>
            <a:ext cx="110966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Extract all DNA</a:t>
            </a:r>
          </a:p>
        </p:txBody>
      </p:sp>
      <p:sp>
        <p:nvSpPr>
          <p:cNvPr id="13" name="Oval 12"/>
          <p:cNvSpPr/>
          <p:nvPr/>
        </p:nvSpPr>
        <p:spPr>
          <a:xfrm>
            <a:off x="2535239" y="914401"/>
            <a:ext cx="371475" cy="373063"/>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1</a:t>
            </a:r>
          </a:p>
        </p:txBody>
      </p:sp>
      <p:sp>
        <p:nvSpPr>
          <p:cNvPr id="14" name="Oval 13"/>
          <p:cNvSpPr/>
          <p:nvPr/>
        </p:nvSpPr>
        <p:spPr>
          <a:xfrm>
            <a:off x="3998914"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2</a:t>
            </a:r>
          </a:p>
        </p:txBody>
      </p:sp>
      <p:sp>
        <p:nvSpPr>
          <p:cNvPr id="15" name="Oval 14"/>
          <p:cNvSpPr/>
          <p:nvPr/>
        </p:nvSpPr>
        <p:spPr>
          <a:xfrm>
            <a:off x="5489576"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3</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06410" y="2667001"/>
            <a:ext cx="3674710" cy="3127587"/>
          </a:xfrm>
          <a:prstGeom prst="rect">
            <a:avLst/>
          </a:prstGeom>
        </p:spPr>
      </p:pic>
    </p:spTree>
    <p:extLst>
      <p:ext uri="{BB962C8B-B14F-4D97-AF65-F5344CB8AC3E}">
        <p14:creationId xmlns:p14="http://schemas.microsoft.com/office/powerpoint/2010/main" val="128365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25629"/>
            <a:ext cx="9144000" cy="646331"/>
          </a:xfrm>
          <a:prstGeom prst="rect">
            <a:avLst/>
          </a:prstGeom>
          <a:noFill/>
        </p:spPr>
        <p:txBody>
          <a:bodyPr wrap="square">
            <a:spAutoFit/>
          </a:bodyPr>
          <a:lstStyle/>
          <a:p>
            <a:pPr algn="ctr">
              <a:defRPr/>
            </a:pPr>
            <a:r>
              <a:rPr lang="en-US" sz="3600" b="1" dirty="0">
                <a:solidFill>
                  <a:schemeClr val="tx1">
                    <a:lumMod val="75000"/>
                    <a:lumOff val="25000"/>
                  </a:schemeClr>
                </a:solidFill>
                <a:latin typeface="+mj-lt"/>
              </a:rPr>
              <a:t>Environmental DNA Overview</a:t>
            </a:r>
          </a:p>
        </p:txBody>
      </p:sp>
      <p:sp>
        <p:nvSpPr>
          <p:cNvPr id="8" name="Rounded Rectangle 7"/>
          <p:cNvSpPr/>
          <p:nvPr/>
        </p:nvSpPr>
        <p:spPr>
          <a:xfrm>
            <a:off x="2681288" y="1052513"/>
            <a:ext cx="114141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Collect water sample</a:t>
            </a:r>
          </a:p>
        </p:txBody>
      </p:sp>
      <p:sp>
        <p:nvSpPr>
          <p:cNvPr id="9" name="Rounded Rectangle 8"/>
          <p:cNvSpPr/>
          <p:nvPr/>
        </p:nvSpPr>
        <p:spPr>
          <a:xfrm>
            <a:off x="4168775" y="1052513"/>
            <a:ext cx="1095376"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Filter water sample</a:t>
            </a:r>
          </a:p>
        </p:txBody>
      </p:sp>
      <p:sp>
        <p:nvSpPr>
          <p:cNvPr id="10" name="Rounded Rectangle 9"/>
          <p:cNvSpPr/>
          <p:nvPr/>
        </p:nvSpPr>
        <p:spPr>
          <a:xfrm>
            <a:off x="5595938" y="1052513"/>
            <a:ext cx="110966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Extract all DNA</a:t>
            </a:r>
          </a:p>
        </p:txBody>
      </p:sp>
      <p:sp>
        <p:nvSpPr>
          <p:cNvPr id="11" name="Rounded Rectangle 10"/>
          <p:cNvSpPr/>
          <p:nvPr/>
        </p:nvSpPr>
        <p:spPr>
          <a:xfrm>
            <a:off x="6969125" y="1044575"/>
            <a:ext cx="1108076"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Amplify target DNA</a:t>
            </a:r>
          </a:p>
        </p:txBody>
      </p:sp>
      <p:sp>
        <p:nvSpPr>
          <p:cNvPr id="13" name="Oval 12"/>
          <p:cNvSpPr/>
          <p:nvPr/>
        </p:nvSpPr>
        <p:spPr>
          <a:xfrm>
            <a:off x="2535239" y="914401"/>
            <a:ext cx="371475" cy="373063"/>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1</a:t>
            </a:r>
          </a:p>
        </p:txBody>
      </p:sp>
      <p:sp>
        <p:nvSpPr>
          <p:cNvPr id="14" name="Oval 13"/>
          <p:cNvSpPr/>
          <p:nvPr/>
        </p:nvSpPr>
        <p:spPr>
          <a:xfrm>
            <a:off x="3998914"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2</a:t>
            </a:r>
          </a:p>
        </p:txBody>
      </p:sp>
      <p:sp>
        <p:nvSpPr>
          <p:cNvPr id="15" name="Oval 14"/>
          <p:cNvSpPr/>
          <p:nvPr/>
        </p:nvSpPr>
        <p:spPr>
          <a:xfrm>
            <a:off x="5489576"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3</a:t>
            </a:r>
          </a:p>
        </p:txBody>
      </p:sp>
      <p:sp>
        <p:nvSpPr>
          <p:cNvPr id="16" name="Oval 15"/>
          <p:cNvSpPr/>
          <p:nvPr/>
        </p:nvSpPr>
        <p:spPr>
          <a:xfrm>
            <a:off x="6783389"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4</a:t>
            </a:r>
          </a:p>
        </p:txBody>
      </p:sp>
      <p:sp>
        <p:nvSpPr>
          <p:cNvPr id="19" name="TextBox 18"/>
          <p:cNvSpPr txBox="1"/>
          <p:nvPr/>
        </p:nvSpPr>
        <p:spPr>
          <a:xfrm>
            <a:off x="6096000" y="2968844"/>
            <a:ext cx="5371069" cy="1815882"/>
          </a:xfrm>
          <a:prstGeom prst="rect">
            <a:avLst/>
          </a:prstGeom>
          <a:noFill/>
          <a:ln>
            <a:solidFill>
              <a:schemeClr val="tx1"/>
            </a:solidFill>
          </a:ln>
        </p:spPr>
        <p:txBody>
          <a:bodyPr wrap="square">
            <a:spAutoFit/>
          </a:bodyPr>
          <a:lstStyle/>
          <a:p>
            <a:pPr>
              <a:defRPr/>
            </a:pPr>
            <a:r>
              <a:rPr lang="en-US" sz="2800" b="1" dirty="0">
                <a:solidFill>
                  <a:schemeClr val="tx1">
                    <a:lumMod val="75000"/>
                    <a:lumOff val="25000"/>
                  </a:schemeClr>
                </a:solidFill>
                <a:latin typeface="+mj-lt"/>
              </a:rPr>
              <a:t>1. Design primers for target DNA</a:t>
            </a:r>
          </a:p>
          <a:p>
            <a:pPr>
              <a:defRPr/>
            </a:pPr>
            <a:r>
              <a:rPr lang="en-US" sz="2800" b="1" dirty="0">
                <a:solidFill>
                  <a:schemeClr val="tx1">
                    <a:lumMod val="75000"/>
                    <a:lumOff val="25000"/>
                  </a:schemeClr>
                </a:solidFill>
                <a:latin typeface="+mj-lt"/>
              </a:rPr>
              <a:t>2. Polymerase Chain Reaction (PCR) </a:t>
            </a:r>
          </a:p>
          <a:p>
            <a:pPr marL="914400" lvl="1" indent="-457200">
              <a:buFont typeface="Arial" panose="020B0604020202020204" pitchFamily="34" charset="0"/>
              <a:buChar char="•"/>
              <a:defRPr/>
            </a:pPr>
            <a:r>
              <a:rPr lang="en-US" sz="2800" b="1" dirty="0">
                <a:solidFill>
                  <a:schemeClr val="tx1">
                    <a:lumMod val="75000"/>
                    <a:lumOff val="25000"/>
                  </a:schemeClr>
                </a:solidFill>
                <a:latin typeface="+mj-lt"/>
              </a:rPr>
              <a:t>Quantitative PCR </a:t>
            </a:r>
          </a:p>
          <a:p>
            <a:pPr marL="914400" lvl="1" indent="-457200">
              <a:buFont typeface="Arial" panose="020B0604020202020204" pitchFamily="34" charset="0"/>
              <a:buChar char="•"/>
              <a:defRPr/>
            </a:pPr>
            <a:r>
              <a:rPr lang="en-US" sz="2800" b="1" dirty="0">
                <a:solidFill>
                  <a:schemeClr val="tx1">
                    <a:lumMod val="75000"/>
                    <a:lumOff val="25000"/>
                  </a:schemeClr>
                </a:solidFill>
                <a:latin typeface="+mj-lt"/>
              </a:rPr>
              <a:t>Digital Droplet PCR</a:t>
            </a:r>
          </a:p>
        </p:txBody>
      </p:sp>
    </p:spTree>
    <p:extLst>
      <p:ext uri="{BB962C8B-B14F-4D97-AF65-F5344CB8AC3E}">
        <p14:creationId xmlns:p14="http://schemas.microsoft.com/office/powerpoint/2010/main" val="132337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32955-5238-9CAA-C4BF-3BD9CECF47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72201" y="2178558"/>
            <a:ext cx="2448716" cy="1836537"/>
          </a:xfrm>
          <a:prstGeom prst="rect">
            <a:avLst/>
          </a:prstGeom>
        </p:spPr>
      </p:pic>
      <p:sp>
        <p:nvSpPr>
          <p:cNvPr id="4" name="TextBox 3"/>
          <p:cNvSpPr txBox="1"/>
          <p:nvPr/>
        </p:nvSpPr>
        <p:spPr>
          <a:xfrm>
            <a:off x="1524000" y="125629"/>
            <a:ext cx="9144000" cy="646331"/>
          </a:xfrm>
          <a:prstGeom prst="rect">
            <a:avLst/>
          </a:prstGeom>
          <a:noFill/>
        </p:spPr>
        <p:txBody>
          <a:bodyPr wrap="square">
            <a:spAutoFit/>
          </a:bodyPr>
          <a:lstStyle/>
          <a:p>
            <a:pPr algn="ctr">
              <a:defRPr/>
            </a:pPr>
            <a:r>
              <a:rPr lang="en-US" sz="3600" b="1" dirty="0">
                <a:solidFill>
                  <a:schemeClr val="tx1">
                    <a:lumMod val="75000"/>
                    <a:lumOff val="25000"/>
                  </a:schemeClr>
                </a:solidFill>
                <a:latin typeface="+mj-lt"/>
              </a:rPr>
              <a:t>Environmental DNA Overview</a:t>
            </a:r>
          </a:p>
        </p:txBody>
      </p:sp>
      <p:sp>
        <p:nvSpPr>
          <p:cNvPr id="8" name="Rounded Rectangle 7"/>
          <p:cNvSpPr/>
          <p:nvPr/>
        </p:nvSpPr>
        <p:spPr>
          <a:xfrm>
            <a:off x="2681288" y="1052513"/>
            <a:ext cx="114141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Collect water sample</a:t>
            </a:r>
          </a:p>
        </p:txBody>
      </p:sp>
      <p:sp>
        <p:nvSpPr>
          <p:cNvPr id="9" name="Rounded Rectangle 8"/>
          <p:cNvSpPr/>
          <p:nvPr/>
        </p:nvSpPr>
        <p:spPr>
          <a:xfrm>
            <a:off x="4168775" y="1052513"/>
            <a:ext cx="1095376"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Filter water sample</a:t>
            </a:r>
          </a:p>
        </p:txBody>
      </p:sp>
      <p:sp>
        <p:nvSpPr>
          <p:cNvPr id="10" name="Rounded Rectangle 9"/>
          <p:cNvSpPr/>
          <p:nvPr/>
        </p:nvSpPr>
        <p:spPr>
          <a:xfrm>
            <a:off x="5595938" y="1052513"/>
            <a:ext cx="1109662"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Extract all DNA</a:t>
            </a:r>
          </a:p>
        </p:txBody>
      </p:sp>
      <p:sp>
        <p:nvSpPr>
          <p:cNvPr id="11" name="Rounded Rectangle 10"/>
          <p:cNvSpPr/>
          <p:nvPr/>
        </p:nvSpPr>
        <p:spPr>
          <a:xfrm>
            <a:off x="6969125" y="1044575"/>
            <a:ext cx="1108076" cy="102870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Amplify target DNA</a:t>
            </a:r>
          </a:p>
        </p:txBody>
      </p:sp>
      <p:sp>
        <p:nvSpPr>
          <p:cNvPr id="12" name="Rounded Rectangle 11"/>
          <p:cNvSpPr/>
          <p:nvPr/>
        </p:nvSpPr>
        <p:spPr>
          <a:xfrm>
            <a:off x="8408989" y="1042989"/>
            <a:ext cx="1252537" cy="1030287"/>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Visualize DNA presence</a:t>
            </a:r>
          </a:p>
        </p:txBody>
      </p:sp>
      <p:sp>
        <p:nvSpPr>
          <p:cNvPr id="13" name="Oval 12"/>
          <p:cNvSpPr/>
          <p:nvPr/>
        </p:nvSpPr>
        <p:spPr>
          <a:xfrm>
            <a:off x="2535239" y="914401"/>
            <a:ext cx="371475" cy="373063"/>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1</a:t>
            </a:r>
          </a:p>
        </p:txBody>
      </p:sp>
      <p:sp>
        <p:nvSpPr>
          <p:cNvPr id="14" name="Oval 13"/>
          <p:cNvSpPr/>
          <p:nvPr/>
        </p:nvSpPr>
        <p:spPr>
          <a:xfrm>
            <a:off x="3998914"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2</a:t>
            </a:r>
          </a:p>
        </p:txBody>
      </p:sp>
      <p:sp>
        <p:nvSpPr>
          <p:cNvPr id="15" name="Oval 14"/>
          <p:cNvSpPr/>
          <p:nvPr/>
        </p:nvSpPr>
        <p:spPr>
          <a:xfrm>
            <a:off x="5489576"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3</a:t>
            </a:r>
          </a:p>
        </p:txBody>
      </p:sp>
      <p:sp>
        <p:nvSpPr>
          <p:cNvPr id="16" name="Oval 15"/>
          <p:cNvSpPr/>
          <p:nvPr/>
        </p:nvSpPr>
        <p:spPr>
          <a:xfrm>
            <a:off x="6783389" y="915989"/>
            <a:ext cx="371475" cy="371475"/>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4</a:t>
            </a:r>
          </a:p>
        </p:txBody>
      </p:sp>
      <p:sp>
        <p:nvSpPr>
          <p:cNvPr id="17" name="Oval 16"/>
          <p:cNvSpPr/>
          <p:nvPr/>
        </p:nvSpPr>
        <p:spPr>
          <a:xfrm>
            <a:off x="8221663" y="915988"/>
            <a:ext cx="373062" cy="373062"/>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5</a:t>
            </a: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11503" y="2239294"/>
            <a:ext cx="2448717" cy="1877731"/>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51731" y="4456486"/>
            <a:ext cx="2777675" cy="2161031"/>
          </a:xfrm>
          <a:prstGeom prst="rect">
            <a:avLst/>
          </a:prstGeom>
        </p:spPr>
      </p:pic>
      <p:sp>
        <p:nvSpPr>
          <p:cNvPr id="20" name="TextBox 19"/>
          <p:cNvSpPr txBox="1"/>
          <p:nvPr/>
        </p:nvSpPr>
        <p:spPr>
          <a:xfrm>
            <a:off x="9051731" y="5709576"/>
            <a:ext cx="2987184" cy="954107"/>
          </a:xfrm>
          <a:prstGeom prst="rect">
            <a:avLst/>
          </a:prstGeom>
          <a:noFill/>
        </p:spPr>
        <p:txBody>
          <a:bodyPr wrap="square">
            <a:spAutoFit/>
          </a:bodyPr>
          <a:lstStyle/>
          <a:p>
            <a:pPr algn="ctr">
              <a:defRPr/>
            </a:pPr>
            <a:r>
              <a:rPr lang="en-US" sz="2800" b="1" dirty="0">
                <a:solidFill>
                  <a:schemeClr val="bg1"/>
                </a:solidFill>
                <a:latin typeface="+mj-lt"/>
              </a:rPr>
              <a:t>Sequencing for </a:t>
            </a:r>
            <a:r>
              <a:rPr lang="en-US" sz="2800" b="1" dirty="0" err="1">
                <a:solidFill>
                  <a:schemeClr val="bg1"/>
                </a:solidFill>
                <a:latin typeface="+mj-lt"/>
              </a:rPr>
              <a:t>metabarcoding</a:t>
            </a:r>
            <a:endParaRPr lang="en-US" sz="2800" b="1" dirty="0">
              <a:solidFill>
                <a:schemeClr val="bg1"/>
              </a:solidFill>
              <a:latin typeface="+mj-lt"/>
            </a:endParaRPr>
          </a:p>
        </p:txBody>
      </p:sp>
      <p:sp>
        <p:nvSpPr>
          <p:cNvPr id="21" name="TextBox 20"/>
          <p:cNvSpPr txBox="1"/>
          <p:nvPr/>
        </p:nvSpPr>
        <p:spPr>
          <a:xfrm>
            <a:off x="8776814" y="3583255"/>
            <a:ext cx="2987184" cy="793038"/>
          </a:xfrm>
          <a:prstGeom prst="rect">
            <a:avLst/>
          </a:prstGeom>
          <a:noFill/>
        </p:spPr>
        <p:txBody>
          <a:bodyPr wrap="square">
            <a:spAutoFit/>
          </a:bodyPr>
          <a:lstStyle/>
          <a:p>
            <a:pPr algn="ctr">
              <a:lnSpc>
                <a:spcPts val="2700"/>
              </a:lnSpc>
              <a:defRPr/>
            </a:pPr>
            <a:r>
              <a:rPr lang="en-US" sz="2800" b="1" dirty="0">
                <a:solidFill>
                  <a:schemeClr val="tx1">
                    <a:lumMod val="75000"/>
                    <a:lumOff val="25000"/>
                  </a:schemeClr>
                </a:solidFill>
                <a:latin typeface="+mj-lt"/>
              </a:rPr>
              <a:t>Digital readout for </a:t>
            </a:r>
          </a:p>
          <a:p>
            <a:pPr algn="ctr">
              <a:lnSpc>
                <a:spcPts val="2700"/>
              </a:lnSpc>
              <a:defRPr/>
            </a:pPr>
            <a:r>
              <a:rPr lang="en-US" sz="2800" b="1" dirty="0">
                <a:solidFill>
                  <a:schemeClr val="tx1">
                    <a:lumMod val="75000"/>
                    <a:lumOff val="25000"/>
                  </a:schemeClr>
                </a:solidFill>
                <a:latin typeface="+mj-lt"/>
              </a:rPr>
              <a:t>qPCR and </a:t>
            </a:r>
            <a:r>
              <a:rPr lang="en-US" sz="2800" b="1" dirty="0" err="1">
                <a:solidFill>
                  <a:schemeClr val="tx1">
                    <a:lumMod val="75000"/>
                    <a:lumOff val="25000"/>
                  </a:schemeClr>
                </a:solidFill>
                <a:latin typeface="+mj-lt"/>
              </a:rPr>
              <a:t>ddPCR</a:t>
            </a: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302485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038" y="291814"/>
            <a:ext cx="8830962" cy="6620618"/>
          </a:xfrm>
          <a:prstGeom prst="rect">
            <a:avLst/>
          </a:prstGeom>
        </p:spPr>
      </p:pic>
      <p:sp>
        <p:nvSpPr>
          <p:cNvPr id="7" name="TextBox 6"/>
          <p:cNvSpPr txBox="1"/>
          <p:nvPr/>
        </p:nvSpPr>
        <p:spPr>
          <a:xfrm>
            <a:off x="4572000" y="7162800"/>
            <a:ext cx="5105400" cy="307777"/>
          </a:xfrm>
          <a:prstGeom prst="rect">
            <a:avLst/>
          </a:prstGeom>
          <a:noFill/>
        </p:spPr>
        <p:txBody>
          <a:bodyPr wrap="square" rtlCol="0">
            <a:spAutoFit/>
          </a:bodyPr>
          <a:lstStyle/>
          <a:p>
            <a:r>
              <a:rPr lang="en-US" sz="1400" i="1" dirty="0">
                <a:solidFill>
                  <a:schemeClr val="bg1"/>
                </a:solidFill>
              </a:rPr>
              <a:t>(Gantz et al. 2015 J Great Lakes Res.)</a:t>
            </a:r>
          </a:p>
        </p:txBody>
      </p:sp>
      <p:sp>
        <p:nvSpPr>
          <p:cNvPr id="2" name="TextBox 1"/>
          <p:cNvSpPr txBox="1"/>
          <p:nvPr/>
        </p:nvSpPr>
        <p:spPr>
          <a:xfrm>
            <a:off x="2249889" y="566678"/>
            <a:ext cx="8077200" cy="5262979"/>
          </a:xfrm>
          <a:prstGeom prst="rect">
            <a:avLst/>
          </a:prstGeom>
          <a:solidFill>
            <a:schemeClr val="bg1"/>
          </a:solidFill>
        </p:spPr>
        <p:txBody>
          <a:bodyPr wrap="square" rtlCol="0">
            <a:spAutoFit/>
          </a:bodyPr>
          <a:lstStyle/>
          <a:p>
            <a:pPr algn="ctr"/>
            <a:r>
              <a:rPr lang="en-US" sz="3600" dirty="0"/>
              <a:t>Management-ready eDNA</a:t>
            </a:r>
          </a:p>
          <a:p>
            <a:pPr algn="ctr"/>
            <a:endParaRPr lang="en-US" sz="1000" b="1" dirty="0"/>
          </a:p>
          <a:p>
            <a:endParaRPr lang="en-US" sz="1000" dirty="0"/>
          </a:p>
          <a:p>
            <a:pPr marL="342900" indent="-342900">
              <a:buAutoNum type="arabicPeriod"/>
            </a:pPr>
            <a:r>
              <a:rPr lang="en-US" sz="2400" b="1" dirty="0"/>
              <a:t>Single species detection </a:t>
            </a:r>
            <a:r>
              <a:rPr lang="en-US" sz="2400" dirty="0"/>
              <a:t>using species specific primers and qPCR or </a:t>
            </a:r>
            <a:r>
              <a:rPr lang="en-US" sz="2400" dirty="0" err="1"/>
              <a:t>ddPCR</a:t>
            </a:r>
            <a:r>
              <a:rPr lang="en-US" sz="2400" dirty="0"/>
              <a:t>.  </a:t>
            </a:r>
          </a:p>
          <a:p>
            <a:pPr marL="342900" indent="-342900">
              <a:buAutoNum type="arabicPeriod"/>
            </a:pPr>
            <a:endParaRPr lang="en-US" sz="1000" dirty="0"/>
          </a:p>
          <a:p>
            <a:pPr marL="342900" indent="-342900">
              <a:buAutoNum type="arabicPeriod"/>
            </a:pPr>
            <a:r>
              <a:rPr lang="en-US" sz="2400" b="1" dirty="0"/>
              <a:t>Multiplex approach</a:t>
            </a:r>
            <a:r>
              <a:rPr lang="en-US" sz="2400" dirty="0"/>
              <a:t>, e.g., many targeted species per sample</a:t>
            </a:r>
          </a:p>
          <a:p>
            <a:pPr marL="342900" indent="-342900">
              <a:buAutoNum type="arabicPeriod"/>
            </a:pPr>
            <a:endParaRPr lang="en-US" sz="1000" dirty="0"/>
          </a:p>
          <a:p>
            <a:pPr marL="342900" indent="-342900">
              <a:buAutoNum type="arabicPeriod"/>
            </a:pPr>
            <a:r>
              <a:rPr lang="en-US" sz="2400" b="1" dirty="0"/>
              <a:t>“All” species detection </a:t>
            </a:r>
            <a:r>
              <a:rPr lang="en-US" sz="2400" dirty="0"/>
              <a:t>using primers with much broader taxonomic coverage, sequencing, and bioinformatics analysis, i.e., metabarcoding. </a:t>
            </a:r>
          </a:p>
          <a:p>
            <a:pPr marL="342900" indent="-342900">
              <a:buAutoNum type="arabicPeriod"/>
            </a:pPr>
            <a:endParaRPr lang="en-US" sz="1000" b="1" dirty="0"/>
          </a:p>
          <a:p>
            <a:pPr marL="342900" indent="-342900">
              <a:buAutoNum type="arabicPeriod"/>
            </a:pPr>
            <a:r>
              <a:rPr lang="en-US" sz="2400" b="1" dirty="0"/>
              <a:t>Abundance </a:t>
            </a:r>
            <a:r>
              <a:rPr lang="en-US" sz="2400" dirty="0"/>
              <a:t>(with any of the 3 approaches above)</a:t>
            </a:r>
          </a:p>
          <a:p>
            <a:endParaRPr lang="en-US" sz="1000" dirty="0"/>
          </a:p>
          <a:p>
            <a:r>
              <a:rPr lang="en-US" sz="2400" dirty="0">
                <a:solidFill>
                  <a:srgbClr val="FF0000"/>
                </a:solidFill>
              </a:rPr>
              <a:t>For many applications, eDNA is faster, cheaper, more accurate</a:t>
            </a:r>
          </a:p>
          <a:p>
            <a:endParaRPr lang="en-US" sz="2400" b="1" dirty="0"/>
          </a:p>
          <a:p>
            <a:endParaRPr lang="en-US" sz="2400" dirty="0"/>
          </a:p>
        </p:txBody>
      </p:sp>
      <p:pic>
        <p:nvPicPr>
          <p:cNvPr id="6" name="Picture 5">
            <a:extLst>
              <a:ext uri="{FF2B5EF4-FFF2-40B4-BE49-F238E27FC236}">
                <a16:creationId xmlns:a16="http://schemas.microsoft.com/office/drawing/2014/main" id="{630C6DFD-1F8E-4733-9FE3-56EBCDCED65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r="45890"/>
          <a:stretch/>
        </p:blipFill>
        <p:spPr>
          <a:xfrm>
            <a:off x="4654752" y="5376949"/>
            <a:ext cx="1136449" cy="1404018"/>
          </a:xfrm>
          <a:prstGeom prst="rect">
            <a:avLst/>
          </a:prstGeom>
        </p:spPr>
      </p:pic>
      <p:pic>
        <p:nvPicPr>
          <p:cNvPr id="8" name="Picture 7">
            <a:extLst>
              <a:ext uri="{FF2B5EF4-FFF2-40B4-BE49-F238E27FC236}">
                <a16:creationId xmlns:a16="http://schemas.microsoft.com/office/drawing/2014/main" id="{630B20F4-AA55-4BE2-9727-6EAFA7C7187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7480" t="3688" r="36655" b="41111"/>
          <a:stretch/>
        </p:blipFill>
        <p:spPr>
          <a:xfrm>
            <a:off x="2057400" y="5378553"/>
            <a:ext cx="1215222" cy="1404018"/>
          </a:xfrm>
          <a:prstGeom prst="rect">
            <a:avLst/>
          </a:prstGeom>
        </p:spPr>
      </p:pic>
      <p:pic>
        <p:nvPicPr>
          <p:cNvPr id="10" name="Picture 9">
            <a:extLst>
              <a:ext uri="{FF2B5EF4-FFF2-40B4-BE49-F238E27FC236}">
                <a16:creationId xmlns:a16="http://schemas.microsoft.com/office/drawing/2014/main" id="{FD9993EC-4131-4662-99EE-B0C0A2A4353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29001" y="5376950"/>
            <a:ext cx="1040109" cy="1392789"/>
          </a:xfrm>
          <a:prstGeom prst="rect">
            <a:avLst/>
          </a:prstGeom>
        </p:spPr>
      </p:pic>
      <p:pic>
        <p:nvPicPr>
          <p:cNvPr id="11" name="Picture 10">
            <a:extLst>
              <a:ext uri="{FF2B5EF4-FFF2-40B4-BE49-F238E27FC236}">
                <a16:creationId xmlns:a16="http://schemas.microsoft.com/office/drawing/2014/main" id="{B4DCDC8C-6485-4953-95F5-98DF9D2D1C0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43600" y="5382564"/>
            <a:ext cx="1371600" cy="1371600"/>
          </a:xfrm>
          <a:prstGeom prst="rect">
            <a:avLst/>
          </a:prstGeom>
        </p:spPr>
      </p:pic>
      <p:pic>
        <p:nvPicPr>
          <p:cNvPr id="12" name="Picture 11">
            <a:extLst>
              <a:ext uri="{FF2B5EF4-FFF2-40B4-BE49-F238E27FC236}">
                <a16:creationId xmlns:a16="http://schemas.microsoft.com/office/drawing/2014/main" id="{DC97CFCE-D574-4465-AD62-90E67A306CB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67601" y="5376949"/>
            <a:ext cx="1123881" cy="1404851"/>
          </a:xfrm>
          <a:prstGeom prst="rect">
            <a:avLst/>
          </a:prstGeom>
        </p:spPr>
      </p:pic>
      <p:pic>
        <p:nvPicPr>
          <p:cNvPr id="14" name="Picture 13">
            <a:extLst>
              <a:ext uri="{FF2B5EF4-FFF2-40B4-BE49-F238E27FC236}">
                <a16:creationId xmlns:a16="http://schemas.microsoft.com/office/drawing/2014/main" id="{BCAB3A5B-8E4A-4C48-AD0C-0C51690D8C5F}"/>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l="30833" r="13334" b="4880"/>
          <a:stretch/>
        </p:blipFill>
        <p:spPr>
          <a:xfrm>
            <a:off x="8763001" y="5376116"/>
            <a:ext cx="1240223" cy="1404851"/>
          </a:xfrm>
          <a:prstGeom prst="rect">
            <a:avLst/>
          </a:prstGeom>
        </p:spPr>
      </p:pic>
    </p:spTree>
    <p:extLst>
      <p:ext uri="{BB962C8B-B14F-4D97-AF65-F5344CB8AC3E}">
        <p14:creationId xmlns:p14="http://schemas.microsoft.com/office/powerpoint/2010/main" val="253791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955</Words>
  <Application>Microsoft Office PowerPoint</Application>
  <PresentationFormat>Widescreen</PresentationFormat>
  <Paragraphs>127</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Georgia</vt:lpstr>
      <vt:lpstr>Times New Roman</vt:lpstr>
      <vt:lpstr>Wingdings</vt:lpstr>
      <vt:lpstr>Office Theme</vt:lpstr>
      <vt:lpstr>Biological Monitoring with environmental DNA (eDNA)</vt:lpstr>
      <vt:lpstr>Cornell Atkinson Center for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Metabarcoding for Ship-borne Invasions</vt:lpstr>
      <vt:lpstr>PowerPoint Presentation</vt:lpstr>
      <vt:lpstr>Estimating Abundance of Pacific NW Hake with eDNA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Atkinson Program Review and Update</dc:title>
  <dc:creator>Mark A. Lawrence</dc:creator>
  <cp:lastModifiedBy>David M. Lodge</cp:lastModifiedBy>
  <cp:revision>366</cp:revision>
  <dcterms:created xsi:type="dcterms:W3CDTF">2019-10-03T13:47:43Z</dcterms:created>
  <dcterms:modified xsi:type="dcterms:W3CDTF">2024-09-23T21:52:04Z</dcterms:modified>
</cp:coreProperties>
</file>