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9" r:id="rId3"/>
    <p:sldId id="260" r:id="rId4"/>
    <p:sldId id="285" r:id="rId5"/>
    <p:sldId id="284" r:id="rId6"/>
    <p:sldId id="286" r:id="rId7"/>
    <p:sldId id="262" r:id="rId8"/>
    <p:sldId id="288" r:id="rId9"/>
    <p:sldId id="289" r:id="rId10"/>
    <p:sldId id="264" r:id="rId11"/>
    <p:sldId id="265" r:id="rId12"/>
    <p:sldId id="267" r:id="rId13"/>
    <p:sldId id="266" r:id="rId14"/>
    <p:sldId id="292" r:id="rId15"/>
    <p:sldId id="268" r:id="rId16"/>
    <p:sldId id="293" r:id="rId17"/>
    <p:sldId id="315" r:id="rId18"/>
    <p:sldId id="271" r:id="rId19"/>
    <p:sldId id="318" r:id="rId20"/>
    <p:sldId id="283" r:id="rId21"/>
    <p:sldId id="304" r:id="rId22"/>
    <p:sldId id="306" r:id="rId23"/>
    <p:sldId id="316" r:id="rId24"/>
    <p:sldId id="275" r:id="rId25"/>
    <p:sldId id="319" r:id="rId26"/>
    <p:sldId id="323" r:id="rId27"/>
    <p:sldId id="277" r:id="rId28"/>
    <p:sldId id="301" r:id="rId29"/>
    <p:sldId id="320" r:id="rId30"/>
    <p:sldId id="302" r:id="rId31"/>
    <p:sldId id="322" r:id="rId32"/>
    <p:sldId id="314" r:id="rId33"/>
    <p:sldId id="312" r:id="rId34"/>
    <p:sldId id="2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B4D810-5DD2-4D45-B568-BEFA4154FA76}"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FEFA2D-097B-4F03-AF99-811F733C36AF}" type="slidenum">
              <a:rPr lang="en-US" smtClean="0"/>
              <a:t>‹#›</a:t>
            </a:fld>
            <a:endParaRPr lang="en-US"/>
          </a:p>
        </p:txBody>
      </p:sp>
    </p:spTree>
    <p:extLst>
      <p:ext uri="{BB962C8B-B14F-4D97-AF65-F5344CB8AC3E}">
        <p14:creationId xmlns:p14="http://schemas.microsoft.com/office/powerpoint/2010/main" val="1750427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Followed on earlier studies (e.g., HRFI,</a:t>
            </a:r>
            <a:r>
              <a:rPr lang="en-US" baseline="0" dirty="0" smtClean="0"/>
              <a:t> NYU, and others</a:t>
            </a:r>
            <a:r>
              <a:rPr lang="en-US" dirty="0" smtClean="0"/>
              <a:t>) going back into the 60s; Hudson</a:t>
            </a:r>
            <a:r>
              <a:rPr lang="en-US" baseline="0" dirty="0" smtClean="0"/>
              <a:t> River Settlement Agreement of 1981 was key</a:t>
            </a:r>
            <a:endParaRPr lang="en-US" dirty="0"/>
          </a:p>
        </p:txBody>
      </p:sp>
      <p:sp>
        <p:nvSpPr>
          <p:cNvPr id="4" name="Slide Number Placeholder 3"/>
          <p:cNvSpPr>
            <a:spLocks noGrp="1"/>
          </p:cNvSpPr>
          <p:nvPr>
            <p:ph type="sldNum" sz="quarter" idx="10"/>
          </p:nvPr>
        </p:nvSpPr>
        <p:spPr/>
        <p:txBody>
          <a:bodyPr/>
          <a:lstStyle/>
          <a:p>
            <a:fld id="{7DFEFA2D-097B-4F03-AF99-811F733C36AF}" type="slidenum">
              <a:rPr lang="en-US" smtClean="0"/>
              <a:t>4</a:t>
            </a:fld>
            <a:endParaRPr lang="en-US"/>
          </a:p>
        </p:txBody>
      </p:sp>
    </p:spTree>
    <p:extLst>
      <p:ext uri="{BB962C8B-B14F-4D97-AF65-F5344CB8AC3E}">
        <p14:creationId xmlns:p14="http://schemas.microsoft.com/office/powerpoint/2010/main" val="4021529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EFA2D-097B-4F03-AF99-811F733C36AF}" type="slidenum">
              <a:rPr lang="en-US" smtClean="0"/>
              <a:t>23</a:t>
            </a:fld>
            <a:endParaRPr lang="en-US"/>
          </a:p>
        </p:txBody>
      </p:sp>
    </p:spTree>
    <p:extLst>
      <p:ext uri="{BB962C8B-B14F-4D97-AF65-F5344CB8AC3E}">
        <p14:creationId xmlns:p14="http://schemas.microsoft.com/office/powerpoint/2010/main" val="2535865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…leading to a pernicious positive feedback loop</a:t>
            </a:r>
            <a:endParaRPr lang="en-US" dirty="0"/>
          </a:p>
        </p:txBody>
      </p:sp>
      <p:sp>
        <p:nvSpPr>
          <p:cNvPr id="4" name="Slide Number Placeholder 3"/>
          <p:cNvSpPr>
            <a:spLocks noGrp="1"/>
          </p:cNvSpPr>
          <p:nvPr>
            <p:ph type="sldNum" sz="quarter" idx="10"/>
          </p:nvPr>
        </p:nvSpPr>
        <p:spPr/>
        <p:txBody>
          <a:bodyPr/>
          <a:lstStyle/>
          <a:p>
            <a:fld id="{7DFEFA2D-097B-4F03-AF99-811F733C36AF}" type="slidenum">
              <a:rPr lang="en-US" smtClean="0"/>
              <a:t>31</a:t>
            </a:fld>
            <a:endParaRPr lang="en-US"/>
          </a:p>
        </p:txBody>
      </p:sp>
    </p:spTree>
    <p:extLst>
      <p:ext uri="{BB962C8B-B14F-4D97-AF65-F5344CB8AC3E}">
        <p14:creationId xmlns:p14="http://schemas.microsoft.com/office/powerpoint/2010/main" val="1505720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Medical analogy for first goal</a:t>
            </a:r>
            <a:endParaRPr lang="en-US" dirty="0"/>
          </a:p>
        </p:txBody>
      </p:sp>
      <p:sp>
        <p:nvSpPr>
          <p:cNvPr id="4" name="Slide Number Placeholder 3"/>
          <p:cNvSpPr>
            <a:spLocks noGrp="1"/>
          </p:cNvSpPr>
          <p:nvPr>
            <p:ph type="sldNum" sz="quarter" idx="10"/>
          </p:nvPr>
        </p:nvSpPr>
        <p:spPr/>
        <p:txBody>
          <a:bodyPr/>
          <a:lstStyle/>
          <a:p>
            <a:fld id="{7DFEFA2D-097B-4F03-AF99-811F733C36AF}" type="slidenum">
              <a:rPr lang="en-US" smtClean="0"/>
              <a:t>10</a:t>
            </a:fld>
            <a:endParaRPr lang="en-US"/>
          </a:p>
        </p:txBody>
      </p:sp>
    </p:spTree>
    <p:extLst>
      <p:ext uri="{BB962C8B-B14F-4D97-AF65-F5344CB8AC3E}">
        <p14:creationId xmlns:p14="http://schemas.microsoft.com/office/powerpoint/2010/main" val="304448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a:t>
            </a:r>
            <a:r>
              <a:rPr lang="en-US" baseline="0" dirty="0" smtClean="0"/>
              <a:t> </a:t>
            </a:r>
            <a:r>
              <a:rPr lang="en-US" baseline="0" dirty="0" err="1" smtClean="0"/>
              <a:t>Nack</a:t>
            </a:r>
            <a:endParaRPr lang="en-US" dirty="0"/>
          </a:p>
        </p:txBody>
      </p:sp>
      <p:sp>
        <p:nvSpPr>
          <p:cNvPr id="4" name="Slide Number Placeholder 3"/>
          <p:cNvSpPr>
            <a:spLocks noGrp="1"/>
          </p:cNvSpPr>
          <p:nvPr>
            <p:ph type="sldNum" sz="quarter" idx="10"/>
          </p:nvPr>
        </p:nvSpPr>
        <p:spPr/>
        <p:txBody>
          <a:bodyPr/>
          <a:lstStyle/>
          <a:p>
            <a:fld id="{7DFEFA2D-097B-4F03-AF99-811F733C36AF}" type="slidenum">
              <a:rPr lang="en-US" smtClean="0"/>
              <a:t>12</a:t>
            </a:fld>
            <a:endParaRPr lang="en-US"/>
          </a:p>
        </p:txBody>
      </p:sp>
    </p:spTree>
    <p:extLst>
      <p:ext uri="{BB962C8B-B14F-4D97-AF65-F5344CB8AC3E}">
        <p14:creationId xmlns:p14="http://schemas.microsoft.com/office/powerpoint/2010/main" val="350009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examples: hurricanes</a:t>
            </a:r>
            <a:endParaRPr lang="en-US" dirty="0"/>
          </a:p>
        </p:txBody>
      </p:sp>
      <p:sp>
        <p:nvSpPr>
          <p:cNvPr id="4" name="Slide Number Placeholder 3"/>
          <p:cNvSpPr>
            <a:spLocks noGrp="1"/>
          </p:cNvSpPr>
          <p:nvPr>
            <p:ph type="sldNum" sz="quarter" idx="10"/>
          </p:nvPr>
        </p:nvSpPr>
        <p:spPr/>
        <p:txBody>
          <a:bodyPr/>
          <a:lstStyle/>
          <a:p>
            <a:fld id="{7DFEFA2D-097B-4F03-AF99-811F733C36AF}" type="slidenum">
              <a:rPr lang="en-US" smtClean="0"/>
              <a:t>13</a:t>
            </a:fld>
            <a:endParaRPr lang="en-US"/>
          </a:p>
        </p:txBody>
      </p:sp>
    </p:spTree>
    <p:extLst>
      <p:ext uri="{BB962C8B-B14F-4D97-AF65-F5344CB8AC3E}">
        <p14:creationId xmlns:p14="http://schemas.microsoft.com/office/powerpoint/2010/main" val="161592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Glugea</a:t>
            </a:r>
            <a:r>
              <a:rPr lang="en-US" baseline="0" dirty="0" smtClean="0"/>
              <a:t> is a microsporidian (unicellular fungi or sister to fungi)</a:t>
            </a:r>
            <a:endParaRPr lang="en-US" dirty="0"/>
          </a:p>
        </p:txBody>
      </p:sp>
      <p:sp>
        <p:nvSpPr>
          <p:cNvPr id="4" name="Slide Number Placeholder 3"/>
          <p:cNvSpPr>
            <a:spLocks noGrp="1"/>
          </p:cNvSpPr>
          <p:nvPr>
            <p:ph type="sldNum" sz="quarter" idx="10"/>
          </p:nvPr>
        </p:nvSpPr>
        <p:spPr/>
        <p:txBody>
          <a:bodyPr/>
          <a:lstStyle/>
          <a:p>
            <a:fld id="{3030E788-15F2-4C8D-8C53-29B8F22AA040}" type="slidenum">
              <a:rPr lang="en-US" smtClean="0"/>
              <a:t>14</a:t>
            </a:fld>
            <a:endParaRPr lang="en-US"/>
          </a:p>
        </p:txBody>
      </p:sp>
    </p:spTree>
    <p:extLst>
      <p:ext uri="{BB962C8B-B14F-4D97-AF65-F5344CB8AC3E}">
        <p14:creationId xmlns:p14="http://schemas.microsoft.com/office/powerpoint/2010/main" val="3045153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Growing season means</a:t>
            </a:r>
            <a:endParaRPr lang="en-US" dirty="0"/>
          </a:p>
        </p:txBody>
      </p:sp>
      <p:sp>
        <p:nvSpPr>
          <p:cNvPr id="4" name="Slide Number Placeholder 3"/>
          <p:cNvSpPr>
            <a:spLocks noGrp="1"/>
          </p:cNvSpPr>
          <p:nvPr>
            <p:ph type="sldNum" sz="quarter" idx="10"/>
          </p:nvPr>
        </p:nvSpPr>
        <p:spPr/>
        <p:txBody>
          <a:bodyPr/>
          <a:lstStyle/>
          <a:p>
            <a:fld id="{7DFEFA2D-097B-4F03-AF99-811F733C36AF}" type="slidenum">
              <a:rPr lang="en-US" smtClean="0"/>
              <a:t>15</a:t>
            </a:fld>
            <a:endParaRPr lang="en-US"/>
          </a:p>
        </p:txBody>
      </p:sp>
    </p:spTree>
    <p:extLst>
      <p:ext uri="{BB962C8B-B14F-4D97-AF65-F5344CB8AC3E}">
        <p14:creationId xmlns:p14="http://schemas.microsoft.com/office/powerpoint/2010/main" val="715367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Plots show, for each of the focal species, the minimum decline in young-of-year abundance over 10 years that is reliably detectable, given a survey conducted at sampling intensities ranging from 100% (left end of x-axis) to 25% (right end of x-axis) of the historical level </a:t>
            </a:r>
            <a:endParaRPr lang="en-US" dirty="0"/>
          </a:p>
        </p:txBody>
      </p:sp>
      <p:sp>
        <p:nvSpPr>
          <p:cNvPr id="4" name="Slide Number Placeholder 3"/>
          <p:cNvSpPr>
            <a:spLocks noGrp="1"/>
          </p:cNvSpPr>
          <p:nvPr>
            <p:ph type="sldNum" sz="quarter" idx="10"/>
          </p:nvPr>
        </p:nvSpPr>
        <p:spPr/>
        <p:txBody>
          <a:bodyPr/>
          <a:lstStyle/>
          <a:p>
            <a:fld id="{7DFEFA2D-097B-4F03-AF99-811F733C36AF}" type="slidenum">
              <a:rPr lang="en-US" smtClean="0"/>
              <a:t>16</a:t>
            </a:fld>
            <a:endParaRPr lang="en-US"/>
          </a:p>
        </p:txBody>
      </p:sp>
    </p:spTree>
    <p:extLst>
      <p:ext uri="{BB962C8B-B14F-4D97-AF65-F5344CB8AC3E}">
        <p14:creationId xmlns:p14="http://schemas.microsoft.com/office/powerpoint/2010/main" val="1447138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any of the controls change (goals, resources, system), the optimal</a:t>
            </a:r>
            <a:r>
              <a:rPr lang="en-US" baseline="0" dirty="0" smtClean="0"/>
              <a:t> design changes</a:t>
            </a:r>
            <a:endParaRPr lang="en-US" dirty="0"/>
          </a:p>
        </p:txBody>
      </p:sp>
      <p:sp>
        <p:nvSpPr>
          <p:cNvPr id="4" name="Slide Number Placeholder 3"/>
          <p:cNvSpPr>
            <a:spLocks noGrp="1"/>
          </p:cNvSpPr>
          <p:nvPr>
            <p:ph type="sldNum" sz="quarter" idx="10"/>
          </p:nvPr>
        </p:nvSpPr>
        <p:spPr/>
        <p:txBody>
          <a:bodyPr/>
          <a:lstStyle/>
          <a:p>
            <a:fld id="{7DFEFA2D-097B-4F03-AF99-811F733C36AF}" type="slidenum">
              <a:rPr lang="en-US" smtClean="0"/>
              <a:t>19</a:t>
            </a:fld>
            <a:endParaRPr lang="en-US"/>
          </a:p>
        </p:txBody>
      </p:sp>
    </p:spTree>
    <p:extLst>
      <p:ext uri="{BB962C8B-B14F-4D97-AF65-F5344CB8AC3E}">
        <p14:creationId xmlns:p14="http://schemas.microsoft.com/office/powerpoint/2010/main" val="3976441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EFA2D-097B-4F03-AF99-811F733C36AF}" type="slidenum">
              <a:rPr lang="en-US" smtClean="0"/>
              <a:t>21</a:t>
            </a:fld>
            <a:endParaRPr lang="en-US"/>
          </a:p>
        </p:txBody>
      </p:sp>
    </p:spTree>
    <p:extLst>
      <p:ext uri="{BB962C8B-B14F-4D97-AF65-F5344CB8AC3E}">
        <p14:creationId xmlns:p14="http://schemas.microsoft.com/office/powerpoint/2010/main" val="187180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A7114D-BAB1-4989-8411-12C48FA21E41}"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119C5-0934-4FEF-9069-27A916544355}" type="slidenum">
              <a:rPr lang="en-US" smtClean="0"/>
              <a:t>‹#›</a:t>
            </a:fld>
            <a:endParaRPr lang="en-US"/>
          </a:p>
        </p:txBody>
      </p:sp>
    </p:spTree>
    <p:extLst>
      <p:ext uri="{BB962C8B-B14F-4D97-AF65-F5344CB8AC3E}">
        <p14:creationId xmlns:p14="http://schemas.microsoft.com/office/powerpoint/2010/main" val="2044386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A7114D-BAB1-4989-8411-12C48FA21E41}"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119C5-0934-4FEF-9069-27A916544355}" type="slidenum">
              <a:rPr lang="en-US" smtClean="0"/>
              <a:t>‹#›</a:t>
            </a:fld>
            <a:endParaRPr lang="en-US"/>
          </a:p>
        </p:txBody>
      </p:sp>
    </p:spTree>
    <p:extLst>
      <p:ext uri="{BB962C8B-B14F-4D97-AF65-F5344CB8AC3E}">
        <p14:creationId xmlns:p14="http://schemas.microsoft.com/office/powerpoint/2010/main" val="582121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A7114D-BAB1-4989-8411-12C48FA21E41}"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119C5-0934-4FEF-9069-27A916544355}" type="slidenum">
              <a:rPr lang="en-US" smtClean="0"/>
              <a:t>‹#›</a:t>
            </a:fld>
            <a:endParaRPr lang="en-US"/>
          </a:p>
        </p:txBody>
      </p:sp>
    </p:spTree>
    <p:extLst>
      <p:ext uri="{BB962C8B-B14F-4D97-AF65-F5344CB8AC3E}">
        <p14:creationId xmlns:p14="http://schemas.microsoft.com/office/powerpoint/2010/main" val="4154181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A7114D-BAB1-4989-8411-12C48FA21E41}"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119C5-0934-4FEF-9069-27A916544355}" type="slidenum">
              <a:rPr lang="en-US" smtClean="0"/>
              <a:t>‹#›</a:t>
            </a:fld>
            <a:endParaRPr lang="en-US"/>
          </a:p>
        </p:txBody>
      </p:sp>
    </p:spTree>
    <p:extLst>
      <p:ext uri="{BB962C8B-B14F-4D97-AF65-F5344CB8AC3E}">
        <p14:creationId xmlns:p14="http://schemas.microsoft.com/office/powerpoint/2010/main" val="140699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EA7114D-BAB1-4989-8411-12C48FA21E41}"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119C5-0934-4FEF-9069-27A916544355}" type="slidenum">
              <a:rPr lang="en-US" smtClean="0"/>
              <a:t>‹#›</a:t>
            </a:fld>
            <a:endParaRPr lang="en-US"/>
          </a:p>
        </p:txBody>
      </p:sp>
    </p:spTree>
    <p:extLst>
      <p:ext uri="{BB962C8B-B14F-4D97-AF65-F5344CB8AC3E}">
        <p14:creationId xmlns:p14="http://schemas.microsoft.com/office/powerpoint/2010/main" val="3328185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A7114D-BAB1-4989-8411-12C48FA21E41}"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119C5-0934-4FEF-9069-27A916544355}" type="slidenum">
              <a:rPr lang="en-US" smtClean="0"/>
              <a:t>‹#›</a:t>
            </a:fld>
            <a:endParaRPr lang="en-US"/>
          </a:p>
        </p:txBody>
      </p:sp>
    </p:spTree>
    <p:extLst>
      <p:ext uri="{BB962C8B-B14F-4D97-AF65-F5344CB8AC3E}">
        <p14:creationId xmlns:p14="http://schemas.microsoft.com/office/powerpoint/2010/main" val="4284559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A7114D-BAB1-4989-8411-12C48FA21E41}"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7119C5-0934-4FEF-9069-27A916544355}" type="slidenum">
              <a:rPr lang="en-US" smtClean="0"/>
              <a:t>‹#›</a:t>
            </a:fld>
            <a:endParaRPr lang="en-US"/>
          </a:p>
        </p:txBody>
      </p:sp>
    </p:spTree>
    <p:extLst>
      <p:ext uri="{BB962C8B-B14F-4D97-AF65-F5344CB8AC3E}">
        <p14:creationId xmlns:p14="http://schemas.microsoft.com/office/powerpoint/2010/main" val="276700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A7114D-BAB1-4989-8411-12C48FA21E41}" type="datetimeFigureOut">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7119C5-0934-4FEF-9069-27A916544355}" type="slidenum">
              <a:rPr lang="en-US" smtClean="0"/>
              <a:t>‹#›</a:t>
            </a:fld>
            <a:endParaRPr lang="en-US"/>
          </a:p>
        </p:txBody>
      </p:sp>
    </p:spTree>
    <p:extLst>
      <p:ext uri="{BB962C8B-B14F-4D97-AF65-F5344CB8AC3E}">
        <p14:creationId xmlns:p14="http://schemas.microsoft.com/office/powerpoint/2010/main" val="37986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A7114D-BAB1-4989-8411-12C48FA21E41}" type="datetimeFigureOut">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7119C5-0934-4FEF-9069-27A916544355}" type="slidenum">
              <a:rPr lang="en-US" smtClean="0"/>
              <a:t>‹#›</a:t>
            </a:fld>
            <a:endParaRPr lang="en-US"/>
          </a:p>
        </p:txBody>
      </p:sp>
    </p:spTree>
    <p:extLst>
      <p:ext uri="{BB962C8B-B14F-4D97-AF65-F5344CB8AC3E}">
        <p14:creationId xmlns:p14="http://schemas.microsoft.com/office/powerpoint/2010/main" val="158503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EA7114D-BAB1-4989-8411-12C48FA21E41}"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119C5-0934-4FEF-9069-27A916544355}" type="slidenum">
              <a:rPr lang="en-US" smtClean="0"/>
              <a:t>‹#›</a:t>
            </a:fld>
            <a:endParaRPr lang="en-US"/>
          </a:p>
        </p:txBody>
      </p:sp>
    </p:spTree>
    <p:extLst>
      <p:ext uri="{BB962C8B-B14F-4D97-AF65-F5344CB8AC3E}">
        <p14:creationId xmlns:p14="http://schemas.microsoft.com/office/powerpoint/2010/main" val="2152626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EA7114D-BAB1-4989-8411-12C48FA21E41}"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119C5-0934-4FEF-9069-27A916544355}" type="slidenum">
              <a:rPr lang="en-US" smtClean="0"/>
              <a:t>‹#›</a:t>
            </a:fld>
            <a:endParaRPr lang="en-US"/>
          </a:p>
        </p:txBody>
      </p:sp>
    </p:spTree>
    <p:extLst>
      <p:ext uri="{BB962C8B-B14F-4D97-AF65-F5344CB8AC3E}">
        <p14:creationId xmlns:p14="http://schemas.microsoft.com/office/powerpoint/2010/main" val="3037340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A7114D-BAB1-4989-8411-12C48FA21E41}" type="datetimeFigureOut">
              <a:rPr lang="en-US" smtClean="0"/>
              <a:t>10/1/2024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119C5-0934-4FEF-9069-27A916544355}" type="slidenum">
              <a:rPr lang="en-US" smtClean="0"/>
              <a:t>‹#›</a:t>
            </a:fld>
            <a:endParaRPr lang="en-US"/>
          </a:p>
        </p:txBody>
      </p:sp>
    </p:spTree>
    <p:extLst>
      <p:ext uri="{BB962C8B-B14F-4D97-AF65-F5344CB8AC3E}">
        <p14:creationId xmlns:p14="http://schemas.microsoft.com/office/powerpoint/2010/main" val="2183819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6.xml"/><Relationship Id="rId5" Type="http://schemas.openxmlformats.org/officeDocument/2006/relationships/image" Target="../media/image27.emf"/><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8323" y="0"/>
            <a:ext cx="12679801" cy="6858000"/>
          </a:xfrm>
          <a:prstGeom prst="rect">
            <a:avLst/>
          </a:prstGeom>
        </p:spPr>
      </p:pic>
      <p:sp>
        <p:nvSpPr>
          <p:cNvPr id="2" name="Title 1"/>
          <p:cNvSpPr>
            <a:spLocks noGrp="1"/>
          </p:cNvSpPr>
          <p:nvPr>
            <p:ph type="ctrTitle"/>
          </p:nvPr>
        </p:nvSpPr>
        <p:spPr>
          <a:xfrm>
            <a:off x="1091381" y="285136"/>
            <a:ext cx="10019071" cy="1494350"/>
          </a:xfrm>
          <a:solidFill>
            <a:schemeClr val="bg2"/>
          </a:solidFill>
        </p:spPr>
        <p:txBody>
          <a:bodyPr>
            <a:normAutofit/>
          </a:bodyPr>
          <a:lstStyle/>
          <a:p>
            <a:r>
              <a:rPr lang="en-US" sz="4800" dirty="0" smtClean="0"/>
              <a:t>Monitoring the Hudson River ecosystem: insights from past programs</a:t>
            </a:r>
            <a:endParaRPr lang="en-US" sz="4800" dirty="0"/>
          </a:p>
        </p:txBody>
      </p:sp>
      <p:sp>
        <p:nvSpPr>
          <p:cNvPr id="3" name="Subtitle 2"/>
          <p:cNvSpPr>
            <a:spLocks noGrp="1"/>
          </p:cNvSpPr>
          <p:nvPr>
            <p:ph type="subTitle" idx="1"/>
          </p:nvPr>
        </p:nvSpPr>
        <p:spPr>
          <a:xfrm>
            <a:off x="2448232" y="4359124"/>
            <a:ext cx="8219768" cy="1235431"/>
          </a:xfrm>
          <a:solidFill>
            <a:schemeClr val="bg2"/>
          </a:solidFill>
        </p:spPr>
        <p:txBody>
          <a:bodyPr>
            <a:normAutofit/>
          </a:bodyPr>
          <a:lstStyle/>
          <a:p>
            <a:r>
              <a:rPr lang="en-US" dirty="0" smtClean="0"/>
              <a:t>Dave Strayer, Cary Institute of Ecosystem Studies, October 2024</a:t>
            </a:r>
            <a:endParaRPr lang="en-US" dirty="0"/>
          </a:p>
          <a:p>
            <a:r>
              <a:rPr lang="en-US" sz="1900" dirty="0"/>
              <a:t>Thanks to John Young, Mark Mattson, Chris Solomon, the Hudson River Biological</a:t>
            </a:r>
          </a:p>
          <a:p>
            <a:r>
              <a:rPr lang="en-US" sz="1900" dirty="0"/>
              <a:t>Monitoring Program Panel, and my colleagues at Cary</a:t>
            </a:r>
          </a:p>
          <a:p>
            <a:endParaRPr lang="en-US" dirty="0"/>
          </a:p>
        </p:txBody>
      </p:sp>
      <p:sp>
        <p:nvSpPr>
          <p:cNvPr id="4" name="TextBox 3"/>
          <p:cNvSpPr txBox="1"/>
          <p:nvPr/>
        </p:nvSpPr>
        <p:spPr>
          <a:xfrm>
            <a:off x="10884309" y="6145162"/>
            <a:ext cx="1543664" cy="307777"/>
          </a:xfrm>
          <a:prstGeom prst="rect">
            <a:avLst/>
          </a:prstGeom>
          <a:noFill/>
        </p:spPr>
        <p:txBody>
          <a:bodyPr wrap="square" rtlCol="0">
            <a:spAutoFit/>
          </a:bodyPr>
          <a:lstStyle/>
          <a:p>
            <a:r>
              <a:rPr lang="en-US" sz="1400" dirty="0" smtClean="0">
                <a:solidFill>
                  <a:srgbClr val="FFFF00"/>
                </a:solidFill>
              </a:rPr>
              <a:t>D. Strayer</a:t>
            </a:r>
            <a:endParaRPr lang="en-US" sz="1400" dirty="0">
              <a:solidFill>
                <a:srgbClr val="FFFF00"/>
              </a:solidFill>
            </a:endParaRPr>
          </a:p>
        </p:txBody>
      </p:sp>
    </p:spTree>
    <p:extLst>
      <p:ext uri="{BB962C8B-B14F-4D97-AF65-F5344CB8AC3E}">
        <p14:creationId xmlns:p14="http://schemas.microsoft.com/office/powerpoint/2010/main" val="6447217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827"/>
            <a:ext cx="10515600" cy="1325563"/>
          </a:xfrm>
        </p:spPr>
        <p:txBody>
          <a:bodyPr>
            <a:normAutofit/>
          </a:bodyPr>
          <a:lstStyle/>
          <a:p>
            <a:pPr algn="ctr"/>
            <a:r>
              <a:rPr lang="en-US" sz="4000" dirty="0" smtClean="0"/>
              <a:t>2. What is monitoring and why do we do it?</a:t>
            </a:r>
            <a:endParaRPr lang="en-US" sz="4000" dirty="0"/>
          </a:p>
        </p:txBody>
      </p:sp>
      <p:sp>
        <p:nvSpPr>
          <p:cNvPr id="3" name="Content Placeholder 2"/>
          <p:cNvSpPr>
            <a:spLocks noGrp="1"/>
          </p:cNvSpPr>
          <p:nvPr>
            <p:ph idx="1"/>
          </p:nvPr>
        </p:nvSpPr>
        <p:spPr/>
        <p:txBody>
          <a:bodyPr/>
          <a:lstStyle/>
          <a:p>
            <a:r>
              <a:rPr lang="en-US" dirty="0" smtClean="0"/>
              <a:t>To observe or measure something for a [long] period of time</a:t>
            </a:r>
          </a:p>
          <a:p>
            <a:pPr lvl="1"/>
            <a:r>
              <a:rPr lang="en-US" dirty="0" smtClean="0"/>
              <a:t>To track condition of an ecosystem or the dynamics of an ecological process, often to trigger management actions</a:t>
            </a:r>
          </a:p>
          <a:p>
            <a:pPr lvl="1"/>
            <a:r>
              <a:rPr lang="en-US" dirty="0" smtClean="0"/>
              <a:t>To understand how an ecosystem works</a:t>
            </a:r>
          </a:p>
          <a:p>
            <a:pPr lvl="1"/>
            <a:r>
              <a:rPr lang="en-US" dirty="0" smtClean="0"/>
              <a:t>To assess the effect of an intervention or event</a:t>
            </a:r>
          </a:p>
          <a:p>
            <a:pPr lvl="1"/>
            <a:r>
              <a:rPr lang="en-US" dirty="0" smtClean="0"/>
              <a:t>To raise questions or generate hypotheses</a:t>
            </a:r>
          </a:p>
          <a:p>
            <a:pPr lvl="1"/>
            <a:r>
              <a:rPr lang="en-US" dirty="0" smtClean="0"/>
              <a:t>To improve the design of future scientific studies, including monitoring</a:t>
            </a:r>
          </a:p>
          <a:p>
            <a:pPr lvl="1"/>
            <a:r>
              <a:rPr lang="en-US" dirty="0" smtClean="0"/>
              <a:t>More?</a:t>
            </a:r>
            <a:endParaRPr lang="en-US" dirty="0"/>
          </a:p>
        </p:txBody>
      </p:sp>
    </p:spTree>
    <p:extLst>
      <p:ext uri="{BB962C8B-B14F-4D97-AF65-F5344CB8AC3E}">
        <p14:creationId xmlns:p14="http://schemas.microsoft.com/office/powerpoint/2010/main" val="335726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493"/>
            <a:ext cx="10515600" cy="1325563"/>
          </a:xfrm>
        </p:spPr>
        <p:txBody>
          <a:bodyPr>
            <a:normAutofit/>
          </a:bodyPr>
          <a:lstStyle/>
          <a:p>
            <a:pPr algn="ctr"/>
            <a:r>
              <a:rPr lang="en-US" sz="4000" dirty="0" smtClean="0"/>
              <a:t>A. Tracking the ecosystem</a:t>
            </a:r>
            <a:endParaRPr lang="en-US" sz="40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560"/>
          <a:stretch/>
        </p:blipFill>
        <p:spPr>
          <a:xfrm>
            <a:off x="294966" y="1229032"/>
            <a:ext cx="9144000" cy="5329980"/>
          </a:xfrm>
          <a:prstGeom prst="rect">
            <a:avLst/>
          </a:prstGeom>
        </p:spPr>
      </p:pic>
      <p:sp>
        <p:nvSpPr>
          <p:cNvPr id="5" name="TextBox 4"/>
          <p:cNvSpPr txBox="1"/>
          <p:nvPr/>
        </p:nvSpPr>
        <p:spPr>
          <a:xfrm>
            <a:off x="9674939" y="6549180"/>
            <a:ext cx="2494529" cy="307777"/>
          </a:xfrm>
          <a:prstGeom prst="rect">
            <a:avLst/>
          </a:prstGeom>
          <a:noFill/>
        </p:spPr>
        <p:txBody>
          <a:bodyPr wrap="none" rtlCol="0">
            <a:spAutoFit/>
          </a:bodyPr>
          <a:lstStyle/>
          <a:p>
            <a:r>
              <a:rPr lang="en-US" sz="1400" dirty="0" err="1" smtClean="0"/>
              <a:t>Barnthouse</a:t>
            </a:r>
            <a:r>
              <a:rPr lang="en-US" sz="1400" dirty="0" smtClean="0"/>
              <a:t> and </a:t>
            </a:r>
            <a:r>
              <a:rPr lang="en-US" sz="1400" dirty="0" err="1" smtClean="0"/>
              <a:t>Heimbuch</a:t>
            </a:r>
            <a:r>
              <a:rPr lang="en-US" sz="1400" dirty="0" smtClean="0"/>
              <a:t>, </a:t>
            </a:r>
            <a:r>
              <a:rPr lang="en-US" sz="1400" dirty="0" err="1" smtClean="0"/>
              <a:t>n.d.</a:t>
            </a:r>
            <a:endParaRPr lang="en-US" sz="1400" dirty="0"/>
          </a:p>
        </p:txBody>
      </p:sp>
      <p:graphicFrame>
        <p:nvGraphicFramePr>
          <p:cNvPr id="6" name="Object 3"/>
          <p:cNvGraphicFramePr>
            <a:graphicFrameLocks noChangeAspect="1"/>
          </p:cNvGraphicFramePr>
          <p:nvPr>
            <p:extLst>
              <p:ext uri="{D42A27DB-BD31-4B8C-83A1-F6EECF244321}">
                <p14:modId xmlns:p14="http://schemas.microsoft.com/office/powerpoint/2010/main" val="4095531344"/>
              </p:ext>
            </p:extLst>
          </p:nvPr>
        </p:nvGraphicFramePr>
        <p:xfrm>
          <a:off x="9266222" y="1592825"/>
          <a:ext cx="2726967" cy="1066800"/>
        </p:xfrm>
        <a:graphic>
          <a:graphicData uri="http://schemas.openxmlformats.org/presentationml/2006/ole">
            <mc:AlternateContent xmlns:mc="http://schemas.openxmlformats.org/markup-compatibility/2006">
              <mc:Choice xmlns:v="urn:schemas-microsoft-com:vml" Requires="v">
                <p:oleObj spid="_x0000_s1247" name="Photo Editor Photo" r:id="rId4" imgW="7542857" imgH="2952381" progId="">
                  <p:embed/>
                </p:oleObj>
              </mc:Choice>
              <mc:Fallback>
                <p:oleObj name="Photo Editor Photo" r:id="rId4" imgW="7542857" imgH="2952381" progId="">
                  <p:embed/>
                  <p:pic>
                    <p:nvPicPr>
                      <p:cNvPr id="8192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6222" y="1592825"/>
                        <a:ext cx="272696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08223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741" y="247138"/>
            <a:ext cx="4776019" cy="1325563"/>
          </a:xfrm>
        </p:spPr>
        <p:txBody>
          <a:bodyPr>
            <a:normAutofit/>
          </a:bodyPr>
          <a:lstStyle/>
          <a:p>
            <a:pPr algn="ctr"/>
            <a:r>
              <a:rPr lang="en-US" sz="4000" dirty="0" smtClean="0"/>
              <a:t>B. Understanding the ecosystem</a:t>
            </a:r>
            <a:endParaRPr lang="en-US"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533" y="226463"/>
            <a:ext cx="5753091" cy="6400800"/>
          </a:xfrm>
          <a:prstGeom prst="rect">
            <a:avLst/>
          </a:prstGeom>
        </p:spPr>
      </p:pic>
      <p:sp>
        <p:nvSpPr>
          <p:cNvPr id="7" name="TextBox 6"/>
          <p:cNvSpPr txBox="1"/>
          <p:nvPr/>
        </p:nvSpPr>
        <p:spPr>
          <a:xfrm>
            <a:off x="868627" y="1857203"/>
            <a:ext cx="4776019" cy="1200329"/>
          </a:xfrm>
          <a:prstGeom prst="rect">
            <a:avLst/>
          </a:prstGeom>
          <a:noFill/>
        </p:spPr>
        <p:txBody>
          <a:bodyPr wrap="square" rtlCol="0">
            <a:spAutoFit/>
          </a:bodyPr>
          <a:lstStyle/>
          <a:p>
            <a:r>
              <a:rPr lang="en-US" sz="2400" dirty="0" smtClean="0"/>
              <a:t>The spawning dates of American shad and striped bass are changing as the climate warms</a:t>
            </a:r>
          </a:p>
        </p:txBody>
      </p:sp>
      <p:sp>
        <p:nvSpPr>
          <p:cNvPr id="3" name="TextBox 2"/>
          <p:cNvSpPr txBox="1"/>
          <p:nvPr/>
        </p:nvSpPr>
        <p:spPr>
          <a:xfrm>
            <a:off x="9835" y="6479778"/>
            <a:ext cx="5341912" cy="307777"/>
          </a:xfrm>
          <a:prstGeom prst="rect">
            <a:avLst/>
          </a:prstGeom>
          <a:noFill/>
        </p:spPr>
        <p:txBody>
          <a:bodyPr wrap="none" rtlCol="0">
            <a:spAutoFit/>
          </a:bodyPr>
          <a:lstStyle/>
          <a:p>
            <a:r>
              <a:rPr lang="en-US" sz="1400" dirty="0"/>
              <a:t>(</a:t>
            </a:r>
            <a:r>
              <a:rPr lang="en-US" sz="1400" dirty="0" err="1"/>
              <a:t>Nack</a:t>
            </a:r>
            <a:r>
              <a:rPr lang="en-US" sz="1400" dirty="0"/>
              <a:t> et al. 2019, </a:t>
            </a:r>
            <a:r>
              <a:rPr lang="en-US" sz="1400" i="1" dirty="0"/>
              <a:t>Marine and Coastal Fisheries</a:t>
            </a:r>
            <a:r>
              <a:rPr lang="en-US" sz="1400" dirty="0"/>
              <a:t>,</a:t>
            </a:r>
            <a:r>
              <a:rPr lang="en-US" sz="1400" i="1" dirty="0"/>
              <a:t> </a:t>
            </a:r>
            <a:r>
              <a:rPr lang="en-US" sz="1400" dirty="0"/>
              <a:t>based on utilities data</a:t>
            </a:r>
            <a:r>
              <a:rPr lang="en-US" sz="1400" dirty="0" smtClean="0"/>
              <a:t>)</a:t>
            </a:r>
            <a:endParaRPr lang="en-US" sz="1400" dirty="0"/>
          </a:p>
        </p:txBody>
      </p:sp>
    </p:spTree>
    <p:extLst>
      <p:ext uri="{BB962C8B-B14F-4D97-AF65-F5344CB8AC3E}">
        <p14:creationId xmlns:p14="http://schemas.microsoft.com/office/powerpoint/2010/main" val="2335582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825"/>
            <a:ext cx="10515600" cy="1325563"/>
          </a:xfrm>
        </p:spPr>
        <p:txBody>
          <a:bodyPr>
            <a:normAutofit/>
          </a:bodyPr>
          <a:lstStyle/>
          <a:p>
            <a:pPr algn="ctr"/>
            <a:r>
              <a:rPr lang="en-US" sz="4000" dirty="0" smtClean="0"/>
              <a:t>C. Assessing the effect of an event</a:t>
            </a:r>
            <a:endParaRPr lang="en-US" sz="4000" dirty="0"/>
          </a:p>
        </p:txBody>
      </p:sp>
      <p:sp>
        <p:nvSpPr>
          <p:cNvPr id="5" name="TextBox 4"/>
          <p:cNvSpPr txBox="1"/>
          <p:nvPr/>
        </p:nvSpPr>
        <p:spPr>
          <a:xfrm>
            <a:off x="7304511" y="6550223"/>
            <a:ext cx="4908010" cy="307777"/>
          </a:xfrm>
          <a:prstGeom prst="rect">
            <a:avLst/>
          </a:prstGeom>
          <a:noFill/>
        </p:spPr>
        <p:txBody>
          <a:bodyPr wrap="none" rtlCol="0">
            <a:spAutoFit/>
          </a:bodyPr>
          <a:lstStyle/>
          <a:p>
            <a:r>
              <a:rPr lang="en-US" sz="1400" dirty="0" smtClean="0"/>
              <a:t>Strayer 2009, </a:t>
            </a:r>
            <a:r>
              <a:rPr lang="en-US" sz="1400" i="1" dirty="0" smtClean="0"/>
              <a:t>Front. Ecol. Environ.</a:t>
            </a:r>
            <a:r>
              <a:rPr lang="en-US" sz="1400" dirty="0" smtClean="0"/>
              <a:t>,</a:t>
            </a:r>
            <a:r>
              <a:rPr lang="en-US" sz="1400" i="1" dirty="0" smtClean="0"/>
              <a:t> </a:t>
            </a:r>
            <a:r>
              <a:rPr lang="en-US" sz="1400" dirty="0" smtClean="0"/>
              <a:t>based on multiple Cary studies</a:t>
            </a:r>
            <a:endParaRPr lang="en-US" sz="14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3458" y="1582994"/>
            <a:ext cx="6818662" cy="4572000"/>
          </a:xfrm>
          <a:prstGeom prst="rect">
            <a:avLst/>
          </a:prstGeom>
        </p:spPr>
      </p:pic>
      <p:sp>
        <p:nvSpPr>
          <p:cNvPr id="7" name="TextBox 6"/>
          <p:cNvSpPr txBox="1"/>
          <p:nvPr/>
        </p:nvSpPr>
        <p:spPr>
          <a:xfrm>
            <a:off x="7520821" y="1701869"/>
            <a:ext cx="4317218" cy="2400657"/>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Zebra mussel invasion had large, far-reaching effects</a:t>
            </a:r>
          </a:p>
          <a:p>
            <a:pPr marL="800100" lvl="1" indent="-342900">
              <a:buFont typeface="Arial" panose="020B0604020202020204" pitchFamily="34" charset="0"/>
              <a:buChar char="•"/>
            </a:pPr>
            <a:r>
              <a:rPr lang="en-US" dirty="0" smtClean="0"/>
              <a:t>Withering of planktonic food web</a:t>
            </a:r>
          </a:p>
          <a:p>
            <a:pPr marL="800100" lvl="1" indent="-342900">
              <a:buFont typeface="Arial" panose="020B0604020202020204" pitchFamily="34" charset="0"/>
              <a:buChar char="•"/>
            </a:pPr>
            <a:r>
              <a:rPr lang="en-US" dirty="0" smtClean="0"/>
              <a:t>Flourishing of littoral food web</a:t>
            </a:r>
          </a:p>
          <a:p>
            <a:pPr marL="342900" indent="-342900">
              <a:buFont typeface="Arial" panose="020B0604020202020204" pitchFamily="34" charset="0"/>
              <a:buChar char="•"/>
            </a:pPr>
            <a:r>
              <a:rPr lang="en-US" sz="2000" dirty="0" smtClean="0"/>
              <a:t>Continued monitoring showed that</a:t>
            </a:r>
          </a:p>
          <a:p>
            <a:pPr marL="800100" lvl="1" indent="-342900">
              <a:buFont typeface="Arial" panose="020B0604020202020204" pitchFamily="34" charset="0"/>
              <a:buChar char="•"/>
            </a:pPr>
            <a:r>
              <a:rPr lang="en-US" dirty="0" smtClean="0"/>
              <a:t>Body size of zebra mussels fell as a result of increased predation</a:t>
            </a:r>
          </a:p>
          <a:p>
            <a:pPr marL="800100" lvl="1" indent="-342900">
              <a:buFont typeface="Arial" panose="020B0604020202020204" pitchFamily="34" charset="0"/>
              <a:buChar char="•"/>
            </a:pPr>
            <a:r>
              <a:rPr lang="en-US" dirty="0" smtClean="0"/>
              <a:t>…which moderated their effects</a:t>
            </a:r>
            <a:endParaRPr lang="en-US" dirty="0"/>
          </a:p>
        </p:txBody>
      </p:sp>
    </p:spTree>
    <p:extLst>
      <p:ext uri="{BB962C8B-B14F-4D97-AF65-F5344CB8AC3E}">
        <p14:creationId xmlns:p14="http://schemas.microsoft.com/office/powerpoint/2010/main" val="2737665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8683" t="8448" r="11157"/>
          <a:stretch/>
        </p:blipFill>
        <p:spPr>
          <a:xfrm>
            <a:off x="325833" y="2217678"/>
            <a:ext cx="6169573" cy="4243651"/>
          </a:xfrm>
          <a:prstGeom prst="rect">
            <a:avLst/>
          </a:prstGeom>
        </p:spPr>
      </p:pic>
      <p:sp>
        <p:nvSpPr>
          <p:cNvPr id="5" name="Title 4"/>
          <p:cNvSpPr>
            <a:spLocks noGrp="1"/>
          </p:cNvSpPr>
          <p:nvPr>
            <p:ph type="title"/>
          </p:nvPr>
        </p:nvSpPr>
        <p:spPr>
          <a:xfrm>
            <a:off x="381082" y="164748"/>
            <a:ext cx="6607147" cy="1325563"/>
          </a:xfrm>
        </p:spPr>
        <p:txBody>
          <a:bodyPr>
            <a:normAutofit fontScale="90000"/>
          </a:bodyPr>
          <a:lstStyle/>
          <a:p>
            <a:r>
              <a:rPr lang="en-US" sz="4000" dirty="0" smtClean="0"/>
              <a:t>D. Raising questions: What caused smelt to disappear from the Hudson?</a:t>
            </a:r>
            <a:endParaRPr lang="en-US" sz="4000" dirty="0"/>
          </a:p>
        </p:txBody>
      </p:sp>
      <p:sp>
        <p:nvSpPr>
          <p:cNvPr id="6" name="TextBox 5"/>
          <p:cNvSpPr txBox="1"/>
          <p:nvPr/>
        </p:nvSpPr>
        <p:spPr>
          <a:xfrm>
            <a:off x="73570" y="6495395"/>
            <a:ext cx="7070462" cy="307777"/>
          </a:xfrm>
          <a:prstGeom prst="rect">
            <a:avLst/>
          </a:prstGeom>
          <a:noFill/>
        </p:spPr>
        <p:txBody>
          <a:bodyPr wrap="none" rtlCol="0">
            <a:spAutoFit/>
          </a:bodyPr>
          <a:lstStyle/>
          <a:p>
            <a:r>
              <a:rPr lang="en-US" sz="1400" dirty="0" smtClean="0"/>
              <a:t>Mattson, Hudson River Biological Monitoring Program, </a:t>
            </a:r>
            <a:r>
              <a:rPr lang="en-US" sz="1400" dirty="0" err="1" smtClean="0"/>
              <a:t>Seekell</a:t>
            </a:r>
            <a:r>
              <a:rPr lang="en-US" sz="1400" dirty="0" smtClean="0"/>
              <a:t> and Pace, 2011, </a:t>
            </a:r>
            <a:r>
              <a:rPr lang="en-US" sz="1400" i="1" dirty="0" smtClean="0"/>
              <a:t>J. Environ. Mon.</a:t>
            </a:r>
            <a:endParaRPr lang="en-US" sz="1400" i="1"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50655"/>
          <a:stretch/>
        </p:blipFill>
        <p:spPr>
          <a:xfrm>
            <a:off x="7500525" y="807824"/>
            <a:ext cx="3657600" cy="2656264"/>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7336220" y="3962393"/>
            <a:ext cx="3931920" cy="2699694"/>
          </a:xfrm>
          <a:prstGeom prst="rect">
            <a:avLst/>
          </a:prstGeom>
        </p:spPr>
      </p:pic>
      <p:sp>
        <p:nvSpPr>
          <p:cNvPr id="9" name="TextBox 8"/>
          <p:cNvSpPr txBox="1"/>
          <p:nvPr/>
        </p:nvSpPr>
        <p:spPr>
          <a:xfrm>
            <a:off x="8124496" y="344110"/>
            <a:ext cx="2712089" cy="461665"/>
          </a:xfrm>
          <a:prstGeom prst="rect">
            <a:avLst/>
          </a:prstGeom>
          <a:noFill/>
        </p:spPr>
        <p:txBody>
          <a:bodyPr wrap="none" rtlCol="0">
            <a:spAutoFit/>
          </a:bodyPr>
          <a:lstStyle/>
          <a:p>
            <a:r>
              <a:rPr lang="en-US" sz="2400" dirty="0" smtClean="0"/>
              <a:t>Rising temperature?</a:t>
            </a:r>
            <a:endParaRPr lang="en-US" sz="2400" dirty="0"/>
          </a:p>
        </p:txBody>
      </p:sp>
      <p:sp>
        <p:nvSpPr>
          <p:cNvPr id="10" name="TextBox 9"/>
          <p:cNvSpPr txBox="1"/>
          <p:nvPr/>
        </p:nvSpPr>
        <p:spPr>
          <a:xfrm>
            <a:off x="8902261" y="3573510"/>
            <a:ext cx="1215397" cy="461665"/>
          </a:xfrm>
          <a:prstGeom prst="rect">
            <a:avLst/>
          </a:prstGeom>
          <a:noFill/>
        </p:spPr>
        <p:txBody>
          <a:bodyPr wrap="none" rtlCol="0">
            <a:spAutoFit/>
          </a:bodyPr>
          <a:lstStyle/>
          <a:p>
            <a:r>
              <a:rPr lang="en-US" sz="2400" i="1" dirty="0" err="1" smtClean="0"/>
              <a:t>Glugea</a:t>
            </a:r>
            <a:r>
              <a:rPr lang="en-US" sz="2400" dirty="0" smtClean="0"/>
              <a:t>?</a:t>
            </a:r>
            <a:endParaRPr lang="en-US" sz="2400" i="1" dirty="0"/>
          </a:p>
        </p:txBody>
      </p:sp>
      <p:cxnSp>
        <p:nvCxnSpPr>
          <p:cNvPr id="12" name="Straight Arrow Connector 11"/>
          <p:cNvCxnSpPr/>
          <p:nvPr/>
        </p:nvCxnSpPr>
        <p:spPr>
          <a:xfrm flipV="1">
            <a:off x="10044088" y="4256690"/>
            <a:ext cx="497788" cy="5675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H="1" flipV="1">
            <a:off x="10612192" y="837127"/>
            <a:ext cx="34345" cy="220658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0715612" y="4071789"/>
            <a:ext cx="34345" cy="233172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8697" y="1483218"/>
            <a:ext cx="2610196" cy="914400"/>
          </a:xfrm>
          <a:prstGeom prst="rect">
            <a:avLst/>
          </a:prstGeom>
        </p:spPr>
      </p:pic>
    </p:spTree>
    <p:extLst>
      <p:ext uri="{BB962C8B-B14F-4D97-AF65-F5344CB8AC3E}">
        <p14:creationId xmlns:p14="http://schemas.microsoft.com/office/powerpoint/2010/main" val="38878184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135" y="20994"/>
            <a:ext cx="11533239" cy="1325563"/>
          </a:xfrm>
        </p:spPr>
        <p:txBody>
          <a:bodyPr>
            <a:normAutofit/>
          </a:bodyPr>
          <a:lstStyle/>
          <a:p>
            <a:pPr algn="ctr"/>
            <a:r>
              <a:rPr lang="en-US" sz="4000" dirty="0" smtClean="0"/>
              <a:t>D. Raising questions: Why has nitrate been declining in the Hudson?</a:t>
            </a:r>
            <a:endParaRPr lang="en-US" sz="40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33399" y="1287565"/>
            <a:ext cx="6858000" cy="4970318"/>
          </a:xfrm>
          <a:prstGeom prst="rect">
            <a:avLst/>
          </a:prstGeom>
        </p:spPr>
      </p:pic>
      <p:sp>
        <p:nvSpPr>
          <p:cNvPr id="5" name="TextBox 4"/>
          <p:cNvSpPr txBox="1"/>
          <p:nvPr/>
        </p:nvSpPr>
        <p:spPr>
          <a:xfrm>
            <a:off x="7173202" y="1700981"/>
            <a:ext cx="4291211"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Nitrate didn’t decline in tributaries (USGS)</a:t>
            </a:r>
          </a:p>
          <a:p>
            <a:pPr marL="342900" indent="-342900">
              <a:buFont typeface="Arial" panose="020B0604020202020204" pitchFamily="34" charset="0"/>
              <a:buChar char="•"/>
            </a:pPr>
            <a:r>
              <a:rPr lang="en-US" sz="2400" dirty="0" smtClean="0"/>
              <a:t>Declines occurred mostly during summer</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What is the cause?</a:t>
            </a:r>
          </a:p>
          <a:p>
            <a:pPr marL="342900" indent="-342900">
              <a:buFont typeface="Arial" panose="020B0604020202020204" pitchFamily="34" charset="0"/>
              <a:buChar char="•"/>
            </a:pPr>
            <a:r>
              <a:rPr lang="en-US" sz="2400" dirty="0" smtClean="0"/>
              <a:t>Is this occurring in other rivers and estuaries?</a:t>
            </a:r>
            <a:endParaRPr lang="en-US" sz="2400" dirty="0"/>
          </a:p>
        </p:txBody>
      </p:sp>
      <p:sp>
        <p:nvSpPr>
          <p:cNvPr id="3" name="TextBox 2"/>
          <p:cNvSpPr txBox="1"/>
          <p:nvPr/>
        </p:nvSpPr>
        <p:spPr>
          <a:xfrm>
            <a:off x="9743773" y="6518787"/>
            <a:ext cx="2406364" cy="307777"/>
          </a:xfrm>
          <a:prstGeom prst="rect">
            <a:avLst/>
          </a:prstGeom>
          <a:noFill/>
        </p:spPr>
        <p:txBody>
          <a:bodyPr wrap="none" rtlCol="0">
            <a:spAutoFit/>
          </a:bodyPr>
          <a:lstStyle/>
          <a:p>
            <a:r>
              <a:rPr lang="en-US" sz="1400" dirty="0" smtClean="0"/>
              <a:t>Strayer et al., 2014, </a:t>
            </a:r>
            <a:r>
              <a:rPr lang="en-US" sz="1400" i="1" dirty="0" err="1" smtClean="0"/>
              <a:t>BioScience</a:t>
            </a:r>
            <a:endParaRPr lang="en-US" sz="1400" dirty="0"/>
          </a:p>
        </p:txBody>
      </p:sp>
    </p:spTree>
    <p:extLst>
      <p:ext uri="{BB962C8B-B14F-4D97-AF65-F5344CB8AC3E}">
        <p14:creationId xmlns:p14="http://schemas.microsoft.com/office/powerpoint/2010/main" val="3198536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96"/>
            <a:ext cx="10515600" cy="1325563"/>
          </a:xfrm>
        </p:spPr>
        <p:txBody>
          <a:bodyPr>
            <a:normAutofit/>
          </a:bodyPr>
          <a:lstStyle/>
          <a:p>
            <a:pPr algn="ctr"/>
            <a:r>
              <a:rPr lang="en-US" sz="4000" dirty="0" smtClean="0"/>
              <a:t>E. Improving </a:t>
            </a:r>
            <a:r>
              <a:rPr lang="en-US" sz="4000" dirty="0"/>
              <a:t>the design of future scientific studies</a:t>
            </a: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34022" y="1338900"/>
            <a:ext cx="8137835" cy="5029200"/>
          </a:xfrm>
          <a:prstGeom prst="rect">
            <a:avLst/>
          </a:prstGeom>
        </p:spPr>
      </p:pic>
      <p:sp>
        <p:nvSpPr>
          <p:cNvPr id="4" name="TextBox 3"/>
          <p:cNvSpPr txBox="1"/>
          <p:nvPr/>
        </p:nvSpPr>
        <p:spPr>
          <a:xfrm>
            <a:off x="8768755" y="6334780"/>
            <a:ext cx="3423245" cy="523220"/>
          </a:xfrm>
          <a:prstGeom prst="rect">
            <a:avLst/>
          </a:prstGeom>
          <a:noFill/>
        </p:spPr>
        <p:txBody>
          <a:bodyPr wrap="none" rtlCol="0">
            <a:spAutoFit/>
          </a:bodyPr>
          <a:lstStyle/>
          <a:p>
            <a:r>
              <a:rPr lang="en-US" sz="1400" dirty="0" err="1" smtClean="0"/>
              <a:t>Nieman</a:t>
            </a:r>
            <a:r>
              <a:rPr lang="en-US" sz="1400" dirty="0" smtClean="0"/>
              <a:t>, Pendleton, Kenney, Solomon, 2021,</a:t>
            </a:r>
          </a:p>
          <a:p>
            <a:r>
              <a:rPr lang="en-US" sz="1400" i="1" dirty="0" smtClean="0"/>
              <a:t>Ecol. Indicators</a:t>
            </a:r>
            <a:r>
              <a:rPr lang="en-US" sz="1400" dirty="0" smtClean="0"/>
              <a:t>, based on utilities data</a:t>
            </a:r>
            <a:endParaRPr lang="en-US" sz="1400" dirty="0"/>
          </a:p>
        </p:txBody>
      </p:sp>
    </p:spTree>
    <p:extLst>
      <p:ext uri="{BB962C8B-B14F-4D97-AF65-F5344CB8AC3E}">
        <p14:creationId xmlns:p14="http://schemas.microsoft.com/office/powerpoint/2010/main" val="11133340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826"/>
            <a:ext cx="10515600" cy="1325563"/>
          </a:xfrm>
        </p:spPr>
        <p:txBody>
          <a:bodyPr>
            <a:normAutofit/>
          </a:bodyPr>
          <a:lstStyle/>
          <a:p>
            <a:pPr algn="ctr"/>
            <a:r>
              <a:rPr lang="en-US" sz="4000" dirty="0" smtClean="0"/>
              <a:t>Monitoring the Hudson ecosystem has made diverse contributions</a:t>
            </a:r>
            <a:endParaRPr lang="en-US" sz="4000" dirty="0"/>
          </a:p>
        </p:txBody>
      </p:sp>
      <p:sp>
        <p:nvSpPr>
          <p:cNvPr id="3" name="Content Placeholder 2"/>
          <p:cNvSpPr>
            <a:spLocks noGrp="1"/>
          </p:cNvSpPr>
          <p:nvPr>
            <p:ph idx="1"/>
          </p:nvPr>
        </p:nvSpPr>
        <p:spPr/>
        <p:txBody>
          <a:bodyPr/>
          <a:lstStyle/>
          <a:p>
            <a:pPr lvl="1"/>
            <a:r>
              <a:rPr lang="en-US" dirty="0" smtClean="0"/>
              <a:t>Tracking the </a:t>
            </a:r>
            <a:r>
              <a:rPr lang="en-US" dirty="0"/>
              <a:t>condition of </a:t>
            </a:r>
            <a:r>
              <a:rPr lang="en-US" dirty="0" smtClean="0"/>
              <a:t>the </a:t>
            </a:r>
            <a:r>
              <a:rPr lang="en-US" dirty="0"/>
              <a:t>ecosystem or the dynamics of </a:t>
            </a:r>
            <a:r>
              <a:rPr lang="en-US" dirty="0" smtClean="0"/>
              <a:t>ecological processes, triggering </a:t>
            </a:r>
            <a:r>
              <a:rPr lang="en-US" dirty="0"/>
              <a:t>management actions</a:t>
            </a:r>
          </a:p>
          <a:p>
            <a:pPr lvl="1"/>
            <a:r>
              <a:rPr lang="en-US" dirty="0" smtClean="0"/>
              <a:t>Understanding </a:t>
            </a:r>
            <a:r>
              <a:rPr lang="en-US" dirty="0"/>
              <a:t>how </a:t>
            </a:r>
            <a:r>
              <a:rPr lang="en-US" dirty="0" smtClean="0"/>
              <a:t>the </a:t>
            </a:r>
            <a:r>
              <a:rPr lang="en-US" dirty="0"/>
              <a:t>ecosystem works</a:t>
            </a:r>
          </a:p>
          <a:p>
            <a:pPr lvl="1"/>
            <a:r>
              <a:rPr lang="en-US" dirty="0" smtClean="0"/>
              <a:t>Assessing </a:t>
            </a:r>
            <a:r>
              <a:rPr lang="en-US" dirty="0"/>
              <a:t>the </a:t>
            </a:r>
            <a:r>
              <a:rPr lang="en-US" dirty="0" smtClean="0"/>
              <a:t>effects </a:t>
            </a:r>
            <a:r>
              <a:rPr lang="en-US" dirty="0"/>
              <a:t>of </a:t>
            </a:r>
            <a:r>
              <a:rPr lang="en-US" dirty="0" smtClean="0"/>
              <a:t>interventions and events</a:t>
            </a:r>
            <a:endParaRPr lang="en-US" dirty="0"/>
          </a:p>
          <a:p>
            <a:pPr lvl="1"/>
            <a:r>
              <a:rPr lang="en-US" dirty="0" smtClean="0"/>
              <a:t>Raising </a:t>
            </a:r>
            <a:r>
              <a:rPr lang="en-US" dirty="0"/>
              <a:t>questions </a:t>
            </a:r>
            <a:r>
              <a:rPr lang="en-US" dirty="0" smtClean="0"/>
              <a:t>and generating </a:t>
            </a:r>
            <a:r>
              <a:rPr lang="en-US" dirty="0"/>
              <a:t>hypotheses</a:t>
            </a:r>
          </a:p>
          <a:p>
            <a:pPr lvl="1"/>
            <a:r>
              <a:rPr lang="en-US" dirty="0" smtClean="0"/>
              <a:t>Improving </a:t>
            </a:r>
            <a:r>
              <a:rPr lang="en-US" dirty="0"/>
              <a:t>the design of future scientific studies, including </a:t>
            </a:r>
            <a:r>
              <a:rPr lang="en-US" dirty="0" smtClean="0"/>
              <a:t>monitoring</a:t>
            </a:r>
          </a:p>
          <a:p>
            <a:pPr lvl="1"/>
            <a:r>
              <a:rPr lang="en-US" b="1" dirty="0" smtClean="0">
                <a:solidFill>
                  <a:srgbClr val="FF0000"/>
                </a:solidFill>
              </a:rPr>
              <a:t>Many more examples than I discussed</a:t>
            </a:r>
            <a:endParaRPr lang="en-US" b="1" dirty="0">
              <a:solidFill>
                <a:srgbClr val="FF0000"/>
              </a:solidFill>
            </a:endParaRPr>
          </a:p>
        </p:txBody>
      </p:sp>
    </p:spTree>
    <p:extLst>
      <p:ext uri="{BB962C8B-B14F-4D97-AF65-F5344CB8AC3E}">
        <p14:creationId xmlns:p14="http://schemas.microsoft.com/office/powerpoint/2010/main" val="3932489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39" y="53774"/>
            <a:ext cx="11661058" cy="1325563"/>
          </a:xfrm>
        </p:spPr>
        <p:txBody>
          <a:bodyPr>
            <a:normAutofit/>
          </a:bodyPr>
          <a:lstStyle/>
          <a:p>
            <a:pPr algn="ctr"/>
            <a:r>
              <a:rPr lang="en-US" sz="4000" dirty="0" smtClean="0"/>
              <a:t>3. How do you make a successful monitoring program?</a:t>
            </a:r>
            <a:endParaRPr lang="en-US" sz="4000" dirty="0"/>
          </a:p>
        </p:txBody>
      </p:sp>
      <p:sp>
        <p:nvSpPr>
          <p:cNvPr id="3" name="Content Placeholder 2"/>
          <p:cNvSpPr>
            <a:spLocks noGrp="1"/>
          </p:cNvSpPr>
          <p:nvPr>
            <p:ph idx="1"/>
          </p:nvPr>
        </p:nvSpPr>
        <p:spPr>
          <a:xfrm>
            <a:off x="690419" y="1487489"/>
            <a:ext cx="5970626" cy="4941020"/>
          </a:xfrm>
        </p:spPr>
        <p:txBody>
          <a:bodyPr>
            <a:normAutofit lnSpcReduction="10000"/>
          </a:bodyPr>
          <a:lstStyle/>
          <a:p>
            <a:r>
              <a:rPr lang="en-US" dirty="0" smtClean="0"/>
              <a:t>Don’t expect an easy answer (alas)</a:t>
            </a:r>
          </a:p>
          <a:p>
            <a:pPr lvl="1"/>
            <a:r>
              <a:rPr lang="en-US" dirty="0" smtClean="0"/>
              <a:t>Multiple kinds of goals and products</a:t>
            </a:r>
          </a:p>
          <a:p>
            <a:pPr lvl="1"/>
            <a:r>
              <a:rPr lang="en-US" dirty="0" smtClean="0"/>
              <a:t>The best design is highly context-dependent</a:t>
            </a:r>
          </a:p>
          <a:p>
            <a:r>
              <a:rPr lang="en-US" dirty="0" smtClean="0"/>
              <a:t>Good monitoring programs need careful thought and sustained attention (just like any other kind of science or management), not a cookie-cutter approach</a:t>
            </a:r>
          </a:p>
          <a:p>
            <a:r>
              <a:rPr lang="en-US" dirty="0" smtClean="0"/>
              <a:t>There are helpful resources</a:t>
            </a:r>
          </a:p>
          <a:p>
            <a:r>
              <a:rPr lang="en-US" dirty="0" smtClean="0"/>
              <a:t>I’ll discuss nine things that I think matter, and are worth considering</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81437" y="1899949"/>
            <a:ext cx="2538374" cy="36576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692422" y="1899949"/>
            <a:ext cx="2302137" cy="3657600"/>
          </a:xfrm>
          <a:prstGeom prst="rect">
            <a:avLst/>
          </a:prstGeom>
        </p:spPr>
      </p:pic>
    </p:spTree>
    <p:extLst>
      <p:ext uri="{BB962C8B-B14F-4D97-AF65-F5344CB8AC3E}">
        <p14:creationId xmlns:p14="http://schemas.microsoft.com/office/powerpoint/2010/main" val="3363090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6438" y="2948121"/>
            <a:ext cx="2743200" cy="2182091"/>
          </a:xfrm>
          <a:prstGeom prst="rect">
            <a:avLst/>
          </a:prstGeom>
        </p:spPr>
      </p:pic>
      <p:sp>
        <p:nvSpPr>
          <p:cNvPr id="5" name="TextBox 4"/>
          <p:cNvSpPr txBox="1"/>
          <p:nvPr/>
        </p:nvSpPr>
        <p:spPr>
          <a:xfrm>
            <a:off x="4438682" y="6171926"/>
            <a:ext cx="3478709" cy="461665"/>
          </a:xfrm>
          <a:prstGeom prst="rect">
            <a:avLst/>
          </a:prstGeom>
          <a:noFill/>
        </p:spPr>
        <p:txBody>
          <a:bodyPr wrap="none" rtlCol="0">
            <a:spAutoFit/>
          </a:bodyPr>
          <a:lstStyle/>
          <a:p>
            <a:r>
              <a:rPr lang="en-US" sz="2400" b="1" i="1" dirty="0" smtClean="0"/>
              <a:t>A good monitoring design</a:t>
            </a:r>
            <a:endParaRPr lang="en-US" sz="2400" b="1" i="1" dirty="0"/>
          </a:p>
        </p:txBody>
      </p:sp>
      <p:sp>
        <p:nvSpPr>
          <p:cNvPr id="6" name="TextBox 5"/>
          <p:cNvSpPr txBox="1"/>
          <p:nvPr/>
        </p:nvSpPr>
        <p:spPr>
          <a:xfrm>
            <a:off x="4968519" y="1441769"/>
            <a:ext cx="2458365" cy="369332"/>
          </a:xfrm>
          <a:prstGeom prst="rect">
            <a:avLst/>
          </a:prstGeom>
          <a:noFill/>
        </p:spPr>
        <p:txBody>
          <a:bodyPr wrap="none" rtlCol="0">
            <a:spAutoFit/>
          </a:bodyPr>
          <a:lstStyle/>
          <a:p>
            <a:pPr algn="ctr"/>
            <a:r>
              <a:rPr lang="en-US" b="1" i="1" u="sng" dirty="0" smtClean="0"/>
              <a:t>Goals</a:t>
            </a:r>
            <a:r>
              <a:rPr lang="en-US" b="1" i="1" dirty="0" smtClean="0"/>
              <a:t>: </a:t>
            </a:r>
            <a:r>
              <a:rPr lang="en-US" i="1" dirty="0" smtClean="0"/>
              <a:t>What is my goal?</a:t>
            </a:r>
            <a:endParaRPr lang="en-US" i="1" dirty="0"/>
          </a:p>
        </p:txBody>
      </p:sp>
      <p:sp>
        <p:nvSpPr>
          <p:cNvPr id="7" name="TextBox 6"/>
          <p:cNvSpPr txBox="1"/>
          <p:nvPr/>
        </p:nvSpPr>
        <p:spPr>
          <a:xfrm>
            <a:off x="344609" y="2510211"/>
            <a:ext cx="4730526" cy="646331"/>
          </a:xfrm>
          <a:prstGeom prst="rect">
            <a:avLst/>
          </a:prstGeom>
          <a:noFill/>
        </p:spPr>
        <p:txBody>
          <a:bodyPr wrap="none" rtlCol="0">
            <a:spAutoFit/>
          </a:bodyPr>
          <a:lstStyle/>
          <a:p>
            <a:pPr algn="ctr"/>
            <a:r>
              <a:rPr lang="en-US" b="1" i="1" u="sng" dirty="0" smtClean="0"/>
              <a:t>Budget</a:t>
            </a:r>
            <a:r>
              <a:rPr lang="en-US" b="1" i="1" dirty="0" smtClean="0"/>
              <a:t>: </a:t>
            </a:r>
            <a:r>
              <a:rPr lang="en-US" i="1" dirty="0" smtClean="0"/>
              <a:t>How many samples can I afford to take?</a:t>
            </a:r>
          </a:p>
          <a:p>
            <a:pPr algn="ctr"/>
            <a:r>
              <a:rPr lang="en-US" i="1" dirty="0" smtClean="0"/>
              <a:t>(budget, people, technology)</a:t>
            </a:r>
            <a:endParaRPr lang="en-US" i="1" dirty="0"/>
          </a:p>
        </p:txBody>
      </p:sp>
      <p:sp>
        <p:nvSpPr>
          <p:cNvPr id="8" name="TextBox 7"/>
          <p:cNvSpPr txBox="1"/>
          <p:nvPr/>
        </p:nvSpPr>
        <p:spPr>
          <a:xfrm>
            <a:off x="7268768" y="2510211"/>
            <a:ext cx="4687886" cy="646331"/>
          </a:xfrm>
          <a:prstGeom prst="rect">
            <a:avLst/>
          </a:prstGeom>
          <a:noFill/>
        </p:spPr>
        <p:txBody>
          <a:bodyPr wrap="none" rtlCol="0">
            <a:spAutoFit/>
          </a:bodyPr>
          <a:lstStyle/>
          <a:p>
            <a:pPr algn="ctr"/>
            <a:r>
              <a:rPr lang="en-US" b="1" i="1" u="sng" dirty="0" smtClean="0"/>
              <a:t>Constraints</a:t>
            </a:r>
            <a:r>
              <a:rPr lang="en-US" b="1" i="1" dirty="0" smtClean="0"/>
              <a:t>: </a:t>
            </a:r>
            <a:r>
              <a:rPr lang="en-US" i="1" dirty="0" smtClean="0"/>
              <a:t>What are the constraints of the site</a:t>
            </a:r>
          </a:p>
          <a:p>
            <a:pPr algn="ctr"/>
            <a:r>
              <a:rPr lang="en-US" i="1" dirty="0" smtClean="0"/>
              <a:t>(and societal system)?</a:t>
            </a:r>
            <a:endParaRPr lang="en-US" i="1" dirty="0"/>
          </a:p>
        </p:txBody>
      </p:sp>
      <p:sp>
        <p:nvSpPr>
          <p:cNvPr id="9" name="Down Arrow 8"/>
          <p:cNvSpPr/>
          <p:nvPr/>
        </p:nvSpPr>
        <p:spPr>
          <a:xfrm>
            <a:off x="6004293" y="1999530"/>
            <a:ext cx="365760" cy="914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5995158" y="5193869"/>
            <a:ext cx="365760" cy="914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3600000">
            <a:off x="4152198" y="3079161"/>
            <a:ext cx="365760" cy="97894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3600000">
            <a:off x="7879446" y="3070183"/>
            <a:ext cx="365760" cy="97894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1123339" y="21002"/>
            <a:ext cx="10515600" cy="1325563"/>
          </a:xfrm>
        </p:spPr>
        <p:txBody>
          <a:bodyPr>
            <a:normAutofit/>
          </a:bodyPr>
          <a:lstStyle/>
          <a:p>
            <a:pPr algn="ctr"/>
            <a:r>
              <a:rPr lang="en-US" sz="4000" dirty="0" smtClean="0"/>
              <a:t>Match the design to your situation</a:t>
            </a:r>
            <a:endParaRPr lang="en-US" sz="4000" dirty="0"/>
          </a:p>
        </p:txBody>
      </p:sp>
      <p:sp>
        <p:nvSpPr>
          <p:cNvPr id="2" name="TextBox 1"/>
          <p:cNvSpPr txBox="1"/>
          <p:nvPr/>
        </p:nvSpPr>
        <p:spPr>
          <a:xfrm flipH="1">
            <a:off x="10458081" y="6581247"/>
            <a:ext cx="2205868" cy="307777"/>
          </a:xfrm>
          <a:prstGeom prst="rect">
            <a:avLst/>
          </a:prstGeom>
          <a:noFill/>
        </p:spPr>
        <p:txBody>
          <a:bodyPr wrap="square" rtlCol="0">
            <a:spAutoFit/>
          </a:bodyPr>
          <a:lstStyle/>
          <a:p>
            <a:r>
              <a:rPr lang="en-US" sz="1400" dirty="0" smtClean="0"/>
              <a:t>Wikimedia Commons</a:t>
            </a:r>
            <a:endParaRPr lang="en-US" sz="1400" dirty="0"/>
          </a:p>
        </p:txBody>
      </p:sp>
    </p:spTree>
    <p:extLst>
      <p:ext uri="{BB962C8B-B14F-4D97-AF65-F5344CB8AC3E}">
        <p14:creationId xmlns:p14="http://schemas.microsoft.com/office/powerpoint/2010/main" val="2847658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658"/>
            <a:ext cx="5926394" cy="1325563"/>
          </a:xfrm>
        </p:spPr>
        <p:txBody>
          <a:bodyPr/>
          <a:lstStyle/>
          <a:p>
            <a:pPr algn="ctr"/>
            <a:r>
              <a:rPr lang="en-US" dirty="0" smtClean="0"/>
              <a:t>Outline</a:t>
            </a:r>
            <a:endParaRPr lang="en-US" dirty="0"/>
          </a:p>
        </p:txBody>
      </p:sp>
      <p:sp>
        <p:nvSpPr>
          <p:cNvPr id="3" name="Content Placeholder 2"/>
          <p:cNvSpPr>
            <a:spLocks noGrp="1"/>
          </p:cNvSpPr>
          <p:nvPr>
            <p:ph idx="1"/>
          </p:nvPr>
        </p:nvSpPr>
        <p:spPr>
          <a:xfrm>
            <a:off x="838200" y="1609321"/>
            <a:ext cx="5926394" cy="4351338"/>
          </a:xfrm>
        </p:spPr>
        <p:txBody>
          <a:bodyPr>
            <a:normAutofit lnSpcReduction="10000"/>
          </a:bodyPr>
          <a:lstStyle/>
          <a:p>
            <a:r>
              <a:rPr lang="en-US" dirty="0" smtClean="0"/>
              <a:t>Briefly </a:t>
            </a:r>
            <a:r>
              <a:rPr lang="en-US" dirty="0"/>
              <a:t>review past ecological monitoring programs on the Hudson, focusing on the utilities’ programs and Cary’s </a:t>
            </a:r>
            <a:r>
              <a:rPr lang="en-US" dirty="0" smtClean="0"/>
              <a:t>work</a:t>
            </a:r>
          </a:p>
          <a:p>
            <a:r>
              <a:rPr lang="en-US" dirty="0" smtClean="0"/>
              <a:t>Consider </a:t>
            </a:r>
            <a:r>
              <a:rPr lang="en-US" dirty="0"/>
              <a:t>the  various goals of ecological </a:t>
            </a:r>
            <a:r>
              <a:rPr lang="en-US" dirty="0" smtClean="0"/>
              <a:t>monitoring, using examples from the Hudson</a:t>
            </a:r>
          </a:p>
          <a:p>
            <a:r>
              <a:rPr lang="en-US" dirty="0" smtClean="0"/>
              <a:t>Review some elements </a:t>
            </a:r>
            <a:r>
              <a:rPr lang="en-US" dirty="0"/>
              <a:t>of program design and operation that might contribute to success or </a:t>
            </a:r>
            <a:r>
              <a:rPr lang="en-US" dirty="0" smtClean="0"/>
              <a:t>failure, based on experience on the Hudson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8923" y="308896"/>
            <a:ext cx="4553712" cy="5486400"/>
          </a:xfrm>
          <a:prstGeom prst="rect">
            <a:avLst/>
          </a:prstGeom>
        </p:spPr>
      </p:pic>
      <p:sp>
        <p:nvSpPr>
          <p:cNvPr id="5" name="TextBox 4"/>
          <p:cNvSpPr txBox="1"/>
          <p:nvPr/>
        </p:nvSpPr>
        <p:spPr>
          <a:xfrm>
            <a:off x="10825136" y="5795296"/>
            <a:ext cx="1167499" cy="307777"/>
          </a:xfrm>
          <a:prstGeom prst="rect">
            <a:avLst/>
          </a:prstGeom>
          <a:noFill/>
        </p:spPr>
        <p:txBody>
          <a:bodyPr wrap="none" rtlCol="0">
            <a:spAutoFit/>
          </a:bodyPr>
          <a:lstStyle/>
          <a:p>
            <a:r>
              <a:rPr lang="en-US" sz="1400" dirty="0" smtClean="0"/>
              <a:t>Cary Institute</a:t>
            </a:r>
            <a:endParaRPr lang="en-US" sz="1400" dirty="0"/>
          </a:p>
        </p:txBody>
      </p:sp>
    </p:spTree>
    <p:extLst>
      <p:ext uri="{BB962C8B-B14F-4D97-AF65-F5344CB8AC3E}">
        <p14:creationId xmlns:p14="http://schemas.microsoft.com/office/powerpoint/2010/main" val="616945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337" y="4090714"/>
            <a:ext cx="5029200" cy="2438777"/>
          </a:xfrm>
          <a:prstGeom prst="rect">
            <a:avLst/>
          </a:prstGeom>
        </p:spPr>
      </p:pic>
      <p:sp>
        <p:nvSpPr>
          <p:cNvPr id="3" name="TextBox 2"/>
          <p:cNvSpPr txBox="1"/>
          <p:nvPr/>
        </p:nvSpPr>
        <p:spPr>
          <a:xfrm>
            <a:off x="6734578" y="4233253"/>
            <a:ext cx="4828951" cy="830997"/>
          </a:xfrm>
          <a:prstGeom prst="rect">
            <a:avLst/>
          </a:prstGeom>
          <a:noFill/>
        </p:spPr>
        <p:txBody>
          <a:bodyPr wrap="none" rtlCol="0">
            <a:spAutoFit/>
          </a:bodyPr>
          <a:lstStyle/>
          <a:p>
            <a:pPr algn="ctr"/>
            <a:r>
              <a:rPr lang="en-US" sz="2400" i="1" dirty="0" smtClean="0">
                <a:solidFill>
                  <a:srgbClr val="0070C0"/>
                </a:solidFill>
              </a:rPr>
              <a:t>Is the design likely to meet the goals?</a:t>
            </a:r>
          </a:p>
          <a:p>
            <a:pPr algn="ctr"/>
            <a:r>
              <a:rPr lang="en-US" sz="2400" i="1" dirty="0" smtClean="0">
                <a:solidFill>
                  <a:srgbClr val="0070C0"/>
                </a:solidFill>
              </a:rPr>
              <a:t>If not:</a:t>
            </a:r>
            <a:endParaRPr lang="en-US" sz="2400" i="1" dirty="0">
              <a:solidFill>
                <a:srgbClr val="0070C0"/>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2304" y="5105056"/>
            <a:ext cx="1600200" cy="1597699"/>
          </a:xfrm>
          <a:prstGeom prst="rect">
            <a:avLst/>
          </a:prstGeom>
        </p:spPr>
      </p:pic>
      <p:sp>
        <p:nvSpPr>
          <p:cNvPr id="14" name="Title 13"/>
          <p:cNvSpPr>
            <a:spLocks noGrp="1"/>
          </p:cNvSpPr>
          <p:nvPr>
            <p:ph type="title"/>
          </p:nvPr>
        </p:nvSpPr>
        <p:spPr>
          <a:xfrm>
            <a:off x="838200" y="11164"/>
            <a:ext cx="10515600" cy="1325563"/>
          </a:xfrm>
        </p:spPr>
        <p:txBody>
          <a:bodyPr>
            <a:normAutofit/>
          </a:bodyPr>
          <a:lstStyle/>
          <a:p>
            <a:pPr algn="ctr"/>
            <a:r>
              <a:rPr lang="en-US" sz="4000" dirty="0" smtClean="0"/>
              <a:t>Test the design before commencing, and modify or discard it if necessary</a:t>
            </a:r>
            <a:endParaRPr lang="en-US" sz="4000"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560" y="1769371"/>
            <a:ext cx="3146755" cy="2743200"/>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34274" t="25245" r="16210" b="14616"/>
          <a:stretch/>
        </p:blipFill>
        <p:spPr>
          <a:xfrm>
            <a:off x="6356635" y="1425215"/>
            <a:ext cx="4997165" cy="2743200"/>
          </a:xfrm>
          <a:prstGeom prst="rect">
            <a:avLst/>
          </a:prstGeom>
        </p:spPr>
      </p:pic>
      <p:sp>
        <p:nvSpPr>
          <p:cNvPr id="18" name="TextBox 17"/>
          <p:cNvSpPr txBox="1"/>
          <p:nvPr/>
        </p:nvSpPr>
        <p:spPr>
          <a:xfrm>
            <a:off x="265471" y="6545434"/>
            <a:ext cx="4874861" cy="307777"/>
          </a:xfrm>
          <a:prstGeom prst="rect">
            <a:avLst/>
          </a:prstGeom>
          <a:noFill/>
        </p:spPr>
        <p:txBody>
          <a:bodyPr wrap="none" rtlCol="0">
            <a:spAutoFit/>
          </a:bodyPr>
          <a:lstStyle/>
          <a:p>
            <a:r>
              <a:rPr lang="en-US" sz="1400" dirty="0" smtClean="0"/>
              <a:t>Strayer 1991, </a:t>
            </a:r>
            <a:r>
              <a:rPr lang="en-US" sz="1400" i="1" dirty="0" smtClean="0"/>
              <a:t>Can. J. Fish. </a:t>
            </a:r>
            <a:r>
              <a:rPr lang="en-US" sz="1400" i="1" dirty="0" err="1" smtClean="0"/>
              <a:t>Aquat</a:t>
            </a:r>
            <a:r>
              <a:rPr lang="en-US" sz="1400" i="1" dirty="0" smtClean="0"/>
              <a:t>. Sci.</a:t>
            </a:r>
            <a:r>
              <a:rPr lang="en-US" sz="1400" dirty="0" smtClean="0"/>
              <a:t>, </a:t>
            </a:r>
            <a:r>
              <a:rPr lang="en-US" sz="1400" dirty="0" err="1" smtClean="0"/>
              <a:t>Caraco</a:t>
            </a:r>
            <a:r>
              <a:rPr lang="en-US" sz="1400" dirty="0" smtClean="0"/>
              <a:t> et al. 1997, </a:t>
            </a:r>
            <a:r>
              <a:rPr lang="en-US" sz="1400" i="1" dirty="0" smtClean="0"/>
              <a:t>Ecology</a:t>
            </a:r>
            <a:endParaRPr lang="en-US" sz="1400" dirty="0"/>
          </a:p>
        </p:txBody>
      </p:sp>
    </p:spTree>
    <p:extLst>
      <p:ext uri="{BB962C8B-B14F-4D97-AF65-F5344CB8AC3E}">
        <p14:creationId xmlns:p14="http://schemas.microsoft.com/office/powerpoint/2010/main" val="22593543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0"/>
            <a:ext cx="10515600" cy="1325563"/>
          </a:xfrm>
        </p:spPr>
        <p:txBody>
          <a:bodyPr>
            <a:normAutofit/>
          </a:bodyPr>
          <a:lstStyle/>
          <a:p>
            <a:pPr algn="ctr"/>
            <a:r>
              <a:rPr lang="en-US" sz="4000" dirty="0" smtClean="0"/>
              <a:t>Adopt a strong, specific initial design</a:t>
            </a:r>
            <a:endParaRPr lang="en-US" sz="4000" dirty="0"/>
          </a:p>
        </p:txBody>
      </p:sp>
      <p:sp>
        <p:nvSpPr>
          <p:cNvPr id="3" name="Content Placeholder 2"/>
          <p:cNvSpPr>
            <a:spLocks noGrp="1"/>
          </p:cNvSpPr>
          <p:nvPr>
            <p:ph idx="1"/>
          </p:nvPr>
        </p:nvSpPr>
        <p:spPr>
          <a:xfrm>
            <a:off x="838200" y="1258349"/>
            <a:ext cx="10515600" cy="4660670"/>
          </a:xfrm>
        </p:spPr>
        <p:txBody>
          <a:bodyPr>
            <a:normAutofit/>
          </a:bodyPr>
          <a:lstStyle/>
          <a:p>
            <a:r>
              <a:rPr lang="en-US" dirty="0"/>
              <a:t>The initial design should have a </a:t>
            </a:r>
            <a:r>
              <a:rPr lang="en-US" dirty="0" smtClean="0"/>
              <a:t>clear purpose </a:t>
            </a:r>
            <a:r>
              <a:rPr lang="en-US" dirty="0"/>
              <a:t>or answer a </a:t>
            </a:r>
            <a:r>
              <a:rPr lang="en-US" dirty="0" smtClean="0"/>
              <a:t>specific question (or small number of questions)</a:t>
            </a:r>
          </a:p>
          <a:p>
            <a:pPr lvl="1"/>
            <a:r>
              <a:rPr lang="en-US" dirty="0" smtClean="0"/>
              <a:t>“it should be possible </a:t>
            </a:r>
            <a:r>
              <a:rPr lang="en-US" i="1" dirty="0" smtClean="0"/>
              <a:t>a priori</a:t>
            </a:r>
            <a:r>
              <a:rPr lang="en-US" dirty="0" smtClean="0"/>
              <a:t> to write down how data that are proposed to be gathered in a monitoring program can be used [to test well formulated hypotheses]” (</a:t>
            </a:r>
            <a:r>
              <a:rPr lang="en-US" dirty="0" err="1" smtClean="0"/>
              <a:t>Lindenmeyer</a:t>
            </a:r>
            <a:r>
              <a:rPr lang="en-US" dirty="0" smtClean="0"/>
              <a:t> and Likens, 2018)</a:t>
            </a:r>
          </a:p>
          <a:p>
            <a:r>
              <a:rPr lang="en-US" dirty="0"/>
              <a:t>Conceptual or quantitative models of the system can be very helpful in formulating questions and matching designs to questions</a:t>
            </a:r>
          </a:p>
          <a:p>
            <a:r>
              <a:rPr lang="en-US" dirty="0" smtClean="0"/>
              <a:t>Vague goals may lead to unfocused, weak designs of low value</a:t>
            </a:r>
          </a:p>
          <a:p>
            <a:r>
              <a:rPr lang="en-US" dirty="0" smtClean="0"/>
              <a:t>Try to build flexibility into the initial design (like having 12 stations, 6 of which could be discarded)</a:t>
            </a:r>
          </a:p>
        </p:txBody>
      </p:sp>
    </p:spTree>
    <p:extLst>
      <p:ext uri="{BB962C8B-B14F-4D97-AF65-F5344CB8AC3E}">
        <p14:creationId xmlns:p14="http://schemas.microsoft.com/office/powerpoint/2010/main" val="42339729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96"/>
            <a:ext cx="10515600" cy="1325563"/>
          </a:xfrm>
        </p:spPr>
        <p:txBody>
          <a:bodyPr>
            <a:normAutofit/>
          </a:bodyPr>
          <a:lstStyle/>
          <a:p>
            <a:pPr algn="ctr"/>
            <a:r>
              <a:rPr lang="en-US" sz="4000" dirty="0" smtClean="0"/>
              <a:t>Be prepared to change the program</a:t>
            </a:r>
            <a:endParaRPr lang="en-US" sz="4000" dirty="0"/>
          </a:p>
        </p:txBody>
      </p:sp>
      <p:sp>
        <p:nvSpPr>
          <p:cNvPr id="3" name="Content Placeholder 2"/>
          <p:cNvSpPr>
            <a:spLocks noGrp="1"/>
          </p:cNvSpPr>
          <p:nvPr>
            <p:ph idx="1"/>
          </p:nvPr>
        </p:nvSpPr>
        <p:spPr>
          <a:xfrm>
            <a:off x="838200" y="1353678"/>
            <a:ext cx="10515600" cy="5007795"/>
          </a:xfrm>
        </p:spPr>
        <p:txBody>
          <a:bodyPr>
            <a:normAutofit fontScale="70000" lnSpcReduction="20000"/>
          </a:bodyPr>
          <a:lstStyle/>
          <a:p>
            <a:r>
              <a:rPr lang="en-US" dirty="0" smtClean="0"/>
              <a:t>Your goals and resources, technology, the focal ecosystem and societal context, and knowledge about the ecosystem are likely to change</a:t>
            </a:r>
          </a:p>
          <a:p>
            <a:pPr lvl="1"/>
            <a:r>
              <a:rPr lang="en-US" dirty="0" smtClean="0"/>
              <a:t>Since I arrived at Cary in 1983, many new analytical methods have become available, &gt;30 nonnative species have become established in the basin, the shad and sturgeon fisheries closed, we have vastly more information about spatial and temporal variation of variables, our conceptual model of how the ecosystem works has changed, the uses of the river have changed, …</a:t>
            </a:r>
          </a:p>
          <a:p>
            <a:r>
              <a:rPr lang="en-US" dirty="0" smtClean="0"/>
              <a:t>Consequently, you may want to change the design and operation of the program to increase its benefits</a:t>
            </a:r>
          </a:p>
          <a:p>
            <a:r>
              <a:rPr lang="en-US" dirty="0" smtClean="0"/>
              <a:t>Adaptability requires frequent examination of the data, </a:t>
            </a:r>
            <a:r>
              <a:rPr lang="en-US" dirty="0"/>
              <a:t>consultation </a:t>
            </a:r>
            <a:r>
              <a:rPr lang="en-US" dirty="0" smtClean="0"/>
              <a:t>with users, and thought</a:t>
            </a:r>
          </a:p>
          <a:p>
            <a:pPr lvl="1"/>
            <a:r>
              <a:rPr lang="en-US" dirty="0" smtClean="0"/>
              <a:t>Are you taking enough samples? Too many?</a:t>
            </a:r>
          </a:p>
          <a:p>
            <a:pPr lvl="1"/>
            <a:r>
              <a:rPr lang="en-US" dirty="0" smtClean="0"/>
              <a:t>Do the results suggest new questions?</a:t>
            </a:r>
          </a:p>
          <a:p>
            <a:pPr lvl="1"/>
            <a:r>
              <a:rPr lang="en-US" dirty="0" smtClean="0"/>
              <a:t>Does the scientific literature suggest new questions or new uses of your data?</a:t>
            </a:r>
          </a:p>
          <a:p>
            <a:pPr lvl="1"/>
            <a:r>
              <a:rPr lang="en-US" dirty="0" smtClean="0"/>
              <a:t>Are there changing uses of the river, or new problems that threaten it?</a:t>
            </a:r>
          </a:p>
          <a:p>
            <a:pPr lvl="1"/>
            <a:r>
              <a:rPr lang="en-US" dirty="0" smtClean="0"/>
              <a:t>Have you answered your original question? If not, is it still important to answer?</a:t>
            </a:r>
          </a:p>
          <a:p>
            <a:r>
              <a:rPr lang="en-US" dirty="0" smtClean="0"/>
              <a:t>There may be strong trade-offs between consistency and adaptation</a:t>
            </a:r>
          </a:p>
          <a:p>
            <a:pPr lvl="1"/>
            <a:r>
              <a:rPr lang="en-US" dirty="0" smtClean="0"/>
              <a:t>Not always easy to know when to change vs. when to stay the course (and you will make choices that will turn out to be wrong – I wish we had added predator-exclusion cages to our long-term work on zebra mussels)</a:t>
            </a:r>
          </a:p>
          <a:p>
            <a:pPr lvl="1"/>
            <a:r>
              <a:rPr lang="en-US" dirty="0" smtClean="0"/>
              <a:t>Calibrate new methods against </a:t>
            </a:r>
            <a:r>
              <a:rPr lang="en-US" dirty="0"/>
              <a:t>old (Chang, H. Y., Sun, M., </a:t>
            </a:r>
            <a:r>
              <a:rPr lang="en-US" dirty="0" err="1"/>
              <a:t>Rokosz</a:t>
            </a:r>
            <a:r>
              <a:rPr lang="en-US" dirty="0"/>
              <a:t>, K., &amp; Chen, Y. (2023). Evaluating effects of changing sampling protocol for a long-term </a:t>
            </a:r>
            <a:r>
              <a:rPr lang="en-US" dirty="0" err="1"/>
              <a:t>ichthyoplankton</a:t>
            </a:r>
            <a:r>
              <a:rPr lang="en-US" dirty="0"/>
              <a:t> monitoring program. </a:t>
            </a:r>
            <a:r>
              <a:rPr lang="en-US" i="1" dirty="0"/>
              <a:t>Frontiers in Marine Science</a:t>
            </a:r>
            <a:r>
              <a:rPr lang="en-US" dirty="0"/>
              <a:t>, </a:t>
            </a:r>
            <a:r>
              <a:rPr lang="en-US" i="1" dirty="0"/>
              <a:t>10</a:t>
            </a:r>
            <a:r>
              <a:rPr lang="en-US" dirty="0"/>
              <a:t>, </a:t>
            </a:r>
            <a:r>
              <a:rPr lang="en-US" dirty="0" smtClean="0"/>
              <a:t>1237549)</a:t>
            </a:r>
          </a:p>
          <a:p>
            <a:pPr marL="457200" lvl="1" indent="0">
              <a:buNone/>
            </a:pPr>
            <a:endParaRPr lang="en-US" dirty="0"/>
          </a:p>
        </p:txBody>
      </p:sp>
    </p:spTree>
    <p:extLst>
      <p:ext uri="{BB962C8B-B14F-4D97-AF65-F5344CB8AC3E}">
        <p14:creationId xmlns:p14="http://schemas.microsoft.com/office/powerpoint/2010/main" val="29366887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1167"/>
            <a:ext cx="10515600" cy="1325563"/>
          </a:xfrm>
        </p:spPr>
        <p:txBody>
          <a:bodyPr>
            <a:normAutofit/>
          </a:bodyPr>
          <a:lstStyle/>
          <a:p>
            <a:r>
              <a:rPr lang="en-US" sz="4000" dirty="0"/>
              <a:t>Expect tradeoffs, and assess them as best you can</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7419" y="1995948"/>
            <a:ext cx="3618271" cy="3647768"/>
          </a:xfrm>
          <a:prstGeom prst="rect">
            <a:avLst/>
          </a:prstGeom>
        </p:spPr>
      </p:pic>
      <p:sp>
        <p:nvSpPr>
          <p:cNvPr id="6" name="Content Placeholder 2"/>
          <p:cNvSpPr txBox="1">
            <a:spLocks/>
          </p:cNvSpPr>
          <p:nvPr/>
        </p:nvSpPr>
        <p:spPr>
          <a:xfrm>
            <a:off x="5653547" y="1510992"/>
            <a:ext cx="5434781" cy="435133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Trade-offs are common</a:t>
            </a:r>
          </a:p>
          <a:p>
            <a:pPr lvl="1"/>
            <a:r>
              <a:rPr lang="en-US" dirty="0" smtClean="0"/>
              <a:t>Sharply </a:t>
            </a:r>
            <a:r>
              <a:rPr lang="en-US" dirty="0"/>
              <a:t>focused vs. broad goals</a:t>
            </a:r>
          </a:p>
          <a:p>
            <a:pPr lvl="1"/>
            <a:r>
              <a:rPr lang="en-US" dirty="0" smtClean="0"/>
              <a:t>Specific vs. general designs</a:t>
            </a:r>
          </a:p>
          <a:p>
            <a:pPr lvl="1"/>
            <a:r>
              <a:rPr lang="en-US" dirty="0" smtClean="0"/>
              <a:t>Number of variables vs. number of sampling sites vs. number of sampling times</a:t>
            </a:r>
          </a:p>
          <a:p>
            <a:pPr lvl="1"/>
            <a:r>
              <a:rPr lang="en-US" dirty="0" smtClean="0"/>
              <a:t>Centralized vs. distributed project management</a:t>
            </a:r>
          </a:p>
          <a:p>
            <a:pPr lvl="1"/>
            <a:r>
              <a:rPr lang="en-US" dirty="0" smtClean="0"/>
              <a:t>Starvation vs. complacency from too much/too little funding</a:t>
            </a:r>
          </a:p>
          <a:p>
            <a:pPr lvl="1"/>
            <a:r>
              <a:rPr lang="en-US" dirty="0" smtClean="0"/>
              <a:t>Too much vs. too little oversight</a:t>
            </a:r>
          </a:p>
          <a:p>
            <a:r>
              <a:rPr lang="en-US" dirty="0" smtClean="0"/>
              <a:t>Model tradeoffs where you can, aggressively using existing data</a:t>
            </a:r>
          </a:p>
          <a:p>
            <a:r>
              <a:rPr lang="en-US" dirty="0" smtClean="0"/>
              <a:t>Keep in mind the relative importance of different goals</a:t>
            </a:r>
          </a:p>
          <a:p>
            <a:endParaRPr lang="en-US" dirty="0" smtClean="0"/>
          </a:p>
        </p:txBody>
      </p:sp>
    </p:spTree>
    <p:extLst>
      <p:ext uri="{BB962C8B-B14F-4D97-AF65-F5344CB8AC3E}">
        <p14:creationId xmlns:p14="http://schemas.microsoft.com/office/powerpoint/2010/main" val="1234726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273" y="20994"/>
            <a:ext cx="11049000" cy="1325563"/>
          </a:xfrm>
        </p:spPr>
        <p:txBody>
          <a:bodyPr>
            <a:normAutofit/>
          </a:bodyPr>
          <a:lstStyle/>
          <a:p>
            <a:pPr algn="ctr"/>
            <a:r>
              <a:rPr lang="en-US" sz="4000" dirty="0" smtClean="0"/>
              <a:t>Embed monitoring in a broader program of research</a:t>
            </a:r>
            <a:endParaRPr lang="en-US" sz="4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258" y="1504765"/>
            <a:ext cx="3882679" cy="2184008"/>
          </a:xfrm>
          <a:prstGeom prst="rect">
            <a:avLst/>
          </a:prstGeom>
        </p:spPr>
      </p:pic>
      <p:sp>
        <p:nvSpPr>
          <p:cNvPr id="6" name="TextBox 5"/>
          <p:cNvSpPr txBox="1"/>
          <p:nvPr/>
        </p:nvSpPr>
        <p:spPr>
          <a:xfrm>
            <a:off x="1739516" y="1486399"/>
            <a:ext cx="2881646" cy="369332"/>
          </a:xfrm>
          <a:prstGeom prst="rect">
            <a:avLst/>
          </a:prstGeom>
          <a:noFill/>
        </p:spPr>
        <p:txBody>
          <a:bodyPr wrap="square" rtlCol="0">
            <a:spAutoFit/>
          </a:bodyPr>
          <a:lstStyle/>
          <a:p>
            <a:r>
              <a:rPr lang="en-US" b="1" i="1" dirty="0" smtClean="0"/>
              <a:t>Scientific understanding</a:t>
            </a:r>
            <a:endParaRPr lang="en-US" b="1" i="1" dirty="0"/>
          </a:p>
        </p:txBody>
      </p:sp>
      <p:sp>
        <p:nvSpPr>
          <p:cNvPr id="7" name="TextBox 6"/>
          <p:cNvSpPr txBox="1"/>
          <p:nvPr/>
        </p:nvSpPr>
        <p:spPr>
          <a:xfrm>
            <a:off x="1346086" y="2685235"/>
            <a:ext cx="841449" cy="369332"/>
          </a:xfrm>
          <a:prstGeom prst="rect">
            <a:avLst/>
          </a:prstGeom>
          <a:noFill/>
        </p:spPr>
        <p:txBody>
          <a:bodyPr wrap="none" rtlCol="0">
            <a:spAutoFit/>
          </a:bodyPr>
          <a:lstStyle/>
          <a:p>
            <a:r>
              <a:rPr lang="en-US" dirty="0" smtClean="0"/>
              <a:t>Theory</a:t>
            </a:r>
            <a:endParaRPr lang="en-US" dirty="0"/>
          </a:p>
        </p:txBody>
      </p:sp>
      <p:sp>
        <p:nvSpPr>
          <p:cNvPr id="8" name="TextBox 7"/>
          <p:cNvSpPr txBox="1"/>
          <p:nvPr/>
        </p:nvSpPr>
        <p:spPr>
          <a:xfrm>
            <a:off x="570273" y="3124314"/>
            <a:ext cx="1405514" cy="646331"/>
          </a:xfrm>
          <a:prstGeom prst="rect">
            <a:avLst/>
          </a:prstGeom>
          <a:noFill/>
        </p:spPr>
        <p:txBody>
          <a:bodyPr wrap="none" rtlCol="0">
            <a:spAutoFit/>
          </a:bodyPr>
          <a:lstStyle/>
          <a:p>
            <a:pPr algn="ctr"/>
            <a:r>
              <a:rPr lang="en-US" dirty="0" smtClean="0"/>
              <a:t>Cross-system</a:t>
            </a:r>
          </a:p>
          <a:p>
            <a:pPr algn="ctr"/>
            <a:r>
              <a:rPr lang="en-US" dirty="0" smtClean="0"/>
              <a:t>comparisons</a:t>
            </a:r>
            <a:endParaRPr lang="en-US" dirty="0"/>
          </a:p>
        </p:txBody>
      </p:sp>
      <p:sp>
        <p:nvSpPr>
          <p:cNvPr id="9" name="TextBox 8"/>
          <p:cNvSpPr txBox="1"/>
          <p:nvPr/>
        </p:nvSpPr>
        <p:spPr>
          <a:xfrm flipH="1">
            <a:off x="3227291" y="2685235"/>
            <a:ext cx="1393871" cy="646331"/>
          </a:xfrm>
          <a:prstGeom prst="rect">
            <a:avLst/>
          </a:prstGeom>
          <a:noFill/>
        </p:spPr>
        <p:txBody>
          <a:bodyPr wrap="square" rtlCol="0">
            <a:spAutoFit/>
          </a:bodyPr>
          <a:lstStyle/>
          <a:p>
            <a:pPr algn="ctr"/>
            <a:r>
              <a:rPr lang="en-US" dirty="0" smtClean="0"/>
              <a:t>Long-term</a:t>
            </a:r>
          </a:p>
          <a:p>
            <a:pPr algn="ctr"/>
            <a:r>
              <a:rPr lang="en-US" dirty="0" smtClean="0"/>
              <a:t>monitoring</a:t>
            </a:r>
            <a:endParaRPr lang="en-US" dirty="0"/>
          </a:p>
        </p:txBody>
      </p:sp>
      <p:sp>
        <p:nvSpPr>
          <p:cNvPr id="10" name="TextBox 9"/>
          <p:cNvSpPr txBox="1"/>
          <p:nvPr/>
        </p:nvSpPr>
        <p:spPr>
          <a:xfrm>
            <a:off x="3924226" y="3187836"/>
            <a:ext cx="1352742" cy="369332"/>
          </a:xfrm>
          <a:prstGeom prst="rect">
            <a:avLst/>
          </a:prstGeom>
          <a:noFill/>
        </p:spPr>
        <p:txBody>
          <a:bodyPr wrap="none" rtlCol="0">
            <a:spAutoFit/>
          </a:bodyPr>
          <a:lstStyle/>
          <a:p>
            <a:pPr algn="ctr"/>
            <a:r>
              <a:rPr lang="en-US" dirty="0" smtClean="0"/>
              <a:t>Experiments</a:t>
            </a:r>
            <a:endParaRPr lang="en-US" dirty="0"/>
          </a:p>
        </p:txBody>
      </p:sp>
      <p:sp>
        <p:nvSpPr>
          <p:cNvPr id="12" name="Rectangle 11"/>
          <p:cNvSpPr/>
          <p:nvPr/>
        </p:nvSpPr>
        <p:spPr>
          <a:xfrm>
            <a:off x="6322142" y="1346557"/>
            <a:ext cx="5368413" cy="4832092"/>
          </a:xfrm>
          <a:prstGeom prst="rect">
            <a:avLst/>
          </a:prstGeom>
        </p:spPr>
        <p:txBody>
          <a:bodyPr wrap="square">
            <a:spAutoFit/>
          </a:bodyPr>
          <a:lstStyle/>
          <a:p>
            <a:pPr marL="285750" indent="-285750">
              <a:buFont typeface="Arial" panose="020B0604020202020204" pitchFamily="34" charset="0"/>
              <a:buChar char="•"/>
            </a:pPr>
            <a:r>
              <a:rPr lang="en-US" sz="2400" dirty="0"/>
              <a:t>Monitoring by itself may be unable to prove causation</a:t>
            </a:r>
          </a:p>
          <a:p>
            <a:pPr marL="742950" lvl="1" indent="-285750">
              <a:buFont typeface="Arial" panose="020B0604020202020204" pitchFamily="34" charset="0"/>
              <a:buChar char="•"/>
            </a:pPr>
            <a:r>
              <a:rPr lang="en-US" sz="2000" dirty="0"/>
              <a:t>Adding experiments, models, and cross-system comparisons can strengthen understanding of causation</a:t>
            </a:r>
          </a:p>
          <a:p>
            <a:pPr marL="285750" indent="-285750">
              <a:buFont typeface="Arial" panose="020B0604020202020204" pitchFamily="34" charset="0"/>
              <a:buChar char="•"/>
            </a:pPr>
            <a:r>
              <a:rPr lang="en-US" sz="2400" dirty="0"/>
              <a:t>Monitoring by itself may provide only a lagging indicator of conditions</a:t>
            </a:r>
          </a:p>
          <a:p>
            <a:pPr marL="742950" lvl="1" indent="-285750">
              <a:buFont typeface="Arial" panose="020B0604020202020204" pitchFamily="34" charset="0"/>
              <a:buChar char="•"/>
            </a:pPr>
            <a:r>
              <a:rPr lang="en-US" sz="2000" dirty="0"/>
              <a:t>Models and detailed data on leading indicators (e.g., age structure, demographic parameters, biomarkers) can allow projections into the future</a:t>
            </a:r>
          </a:p>
          <a:p>
            <a:pPr marL="285750" indent="-285750">
              <a:buFont typeface="Arial" panose="020B0604020202020204" pitchFamily="34" charset="0"/>
              <a:buChar char="•"/>
            </a:pPr>
            <a:r>
              <a:rPr lang="en-US" sz="2400" dirty="0"/>
              <a:t>Lab studies and models may lack realism; monitoring provides an essential link to reality</a:t>
            </a:r>
          </a:p>
        </p:txBody>
      </p:sp>
      <p:sp>
        <p:nvSpPr>
          <p:cNvPr id="14" name="TextBox 13"/>
          <p:cNvSpPr txBox="1"/>
          <p:nvPr/>
        </p:nvSpPr>
        <p:spPr>
          <a:xfrm>
            <a:off x="167148" y="6515260"/>
            <a:ext cx="5830529" cy="307777"/>
          </a:xfrm>
          <a:prstGeom prst="rect">
            <a:avLst/>
          </a:prstGeom>
          <a:noFill/>
        </p:spPr>
        <p:txBody>
          <a:bodyPr wrap="square" rtlCol="0">
            <a:spAutoFit/>
          </a:bodyPr>
          <a:lstStyle/>
          <a:p>
            <a:r>
              <a:rPr lang="en-US" sz="1400" dirty="0" err="1"/>
              <a:t>Kurtkaiser</a:t>
            </a:r>
            <a:r>
              <a:rPr lang="en-US" sz="1400" dirty="0"/>
              <a:t>, CC0, via Wikimedia </a:t>
            </a:r>
            <a:r>
              <a:rPr lang="en-US" sz="1400" dirty="0" smtClean="0"/>
              <a:t>Commons; </a:t>
            </a:r>
            <a:r>
              <a:rPr lang="en-US" sz="1400" dirty="0" err="1" smtClean="0"/>
              <a:t>Carlsson</a:t>
            </a:r>
            <a:r>
              <a:rPr lang="en-US" sz="1400" dirty="0" smtClean="0"/>
              <a:t> et al., 2011, </a:t>
            </a:r>
            <a:r>
              <a:rPr lang="en-US" sz="1400" i="1" dirty="0" err="1" smtClean="0"/>
              <a:t>Freshw</a:t>
            </a:r>
            <a:r>
              <a:rPr lang="en-US" sz="1400" i="1" dirty="0" smtClean="0"/>
              <a:t>. Biol.</a:t>
            </a:r>
            <a:endParaRPr lang="en-US" sz="1400" i="1" dirty="0"/>
          </a:p>
        </p:txBody>
      </p:sp>
      <p:pic>
        <p:nvPicPr>
          <p:cNvPr id="2050" name="Picture 2" descr="open_019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77420" y="4112905"/>
            <a:ext cx="270471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5122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98"/>
            <a:ext cx="10515600" cy="1325563"/>
          </a:xfrm>
        </p:spPr>
        <p:txBody>
          <a:bodyPr>
            <a:normAutofit/>
          </a:bodyPr>
          <a:lstStyle/>
          <a:p>
            <a:pPr algn="ctr"/>
            <a:r>
              <a:rPr lang="en-US" sz="4000" dirty="0" smtClean="0"/>
              <a:t>… </a:t>
            </a:r>
            <a:r>
              <a:rPr lang="en-US" sz="4000" dirty="0"/>
              <a:t>and management</a:t>
            </a:r>
          </a:p>
        </p:txBody>
      </p:sp>
      <p:sp>
        <p:nvSpPr>
          <p:cNvPr id="3" name="Content Placeholder 2"/>
          <p:cNvSpPr>
            <a:spLocks noGrp="1"/>
          </p:cNvSpPr>
          <p:nvPr>
            <p:ph idx="1"/>
          </p:nvPr>
        </p:nvSpPr>
        <p:spPr>
          <a:xfrm>
            <a:off x="425246" y="1374052"/>
            <a:ext cx="5326626" cy="5095568"/>
          </a:xfrm>
        </p:spPr>
        <p:txBody>
          <a:bodyPr>
            <a:normAutofit/>
          </a:bodyPr>
          <a:lstStyle/>
          <a:p>
            <a:r>
              <a:rPr lang="en-US" dirty="0" smtClean="0"/>
              <a:t>If monitoring is disconnected with management, you risk:</a:t>
            </a:r>
          </a:p>
          <a:p>
            <a:pPr lvl="1"/>
            <a:r>
              <a:rPr lang="en-US" dirty="0" smtClean="0"/>
              <a:t>Collecting irrelevant data</a:t>
            </a:r>
          </a:p>
          <a:p>
            <a:pPr lvl="1"/>
            <a:r>
              <a:rPr lang="en-US" dirty="0" smtClean="0"/>
              <a:t>Not getting relevant results into the hands of managers</a:t>
            </a:r>
          </a:p>
          <a:p>
            <a:pPr lvl="1"/>
            <a:r>
              <a:rPr lang="en-US" dirty="0" smtClean="0"/>
              <a:t>Wasting management resources</a:t>
            </a:r>
          </a:p>
          <a:p>
            <a:pPr lvl="1"/>
            <a:r>
              <a:rPr lang="en-US" dirty="0" smtClean="0"/>
              <a:t>Delaying learning about effects of management actions</a:t>
            </a:r>
          </a:p>
          <a:p>
            <a:pPr lvl="1"/>
            <a:r>
              <a:rPr lang="en-US" dirty="0" smtClean="0"/>
              <a:t>Damaging natural resources (e.g., non-target effects)</a:t>
            </a:r>
          </a:p>
          <a:p>
            <a:pPr marL="0" indent="0">
              <a:buNone/>
            </a:pPr>
            <a:endParaRPr lang="en-US" dirty="0" smtClean="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088" y="1374052"/>
            <a:ext cx="5486400" cy="3274695"/>
          </a:xfrm>
          <a:prstGeom prst="rect">
            <a:avLst/>
          </a:prstGeom>
        </p:spPr>
      </p:pic>
      <p:sp>
        <p:nvSpPr>
          <p:cNvPr id="5" name="Rectangle 4"/>
          <p:cNvSpPr/>
          <p:nvPr/>
        </p:nvSpPr>
        <p:spPr>
          <a:xfrm>
            <a:off x="6096000" y="4676238"/>
            <a:ext cx="6096000" cy="523220"/>
          </a:xfrm>
          <a:prstGeom prst="rect">
            <a:avLst/>
          </a:prstGeom>
        </p:spPr>
        <p:txBody>
          <a:bodyPr>
            <a:spAutoFit/>
          </a:bodyPr>
          <a:lstStyle/>
          <a:p>
            <a:r>
              <a:rPr lang="en-US" sz="1400" dirty="0" err="1"/>
              <a:t>Unclefeet</a:t>
            </a:r>
            <a:r>
              <a:rPr lang="en-US" sz="1400" dirty="0"/>
              <a:t>, CC BY-SA 3.0 &lt;https://creativecommons.org/licenses/by-sa/3.0&gt;, via Wikimedia Commons</a:t>
            </a:r>
          </a:p>
        </p:txBody>
      </p:sp>
    </p:spTree>
    <p:extLst>
      <p:ext uri="{BB962C8B-B14F-4D97-AF65-F5344CB8AC3E}">
        <p14:creationId xmlns:p14="http://schemas.microsoft.com/office/powerpoint/2010/main" val="1842707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96"/>
            <a:ext cx="10515600" cy="1325563"/>
          </a:xfrm>
        </p:spPr>
        <p:txBody>
          <a:bodyPr>
            <a:normAutofit/>
          </a:bodyPr>
          <a:lstStyle/>
          <a:p>
            <a:r>
              <a:rPr lang="en-US" sz="4000" dirty="0"/>
              <a:t>The data should be made as available as possible</a:t>
            </a:r>
          </a:p>
        </p:txBody>
      </p:sp>
      <p:sp>
        <p:nvSpPr>
          <p:cNvPr id="3" name="Rectangle 2"/>
          <p:cNvSpPr/>
          <p:nvPr/>
        </p:nvSpPr>
        <p:spPr>
          <a:xfrm>
            <a:off x="464575" y="1394562"/>
            <a:ext cx="3657600" cy="2862322"/>
          </a:xfrm>
          <a:prstGeom prst="rect">
            <a:avLst/>
          </a:prstGeom>
        </p:spPr>
        <p:txBody>
          <a:bodyPr wrap="square">
            <a:spAutoFit/>
          </a:bodyPr>
          <a:lstStyle/>
          <a:p>
            <a:pPr marL="285750" indent="-285750">
              <a:buFont typeface="Arial" panose="020B0604020202020204" pitchFamily="34" charset="0"/>
              <a:buChar char="•"/>
            </a:pPr>
            <a:r>
              <a:rPr lang="en-US" sz="2000" dirty="0" smtClean="0">
                <a:solidFill>
                  <a:srgbClr val="0070C0"/>
                </a:solidFill>
              </a:rPr>
              <a:t>Data may be used more widely, including for unexpected uses</a:t>
            </a:r>
          </a:p>
          <a:p>
            <a:pPr marL="285750" indent="-285750">
              <a:buFont typeface="Arial" panose="020B0604020202020204" pitchFamily="34" charset="0"/>
              <a:buChar char="•"/>
            </a:pPr>
            <a:r>
              <a:rPr lang="en-US" sz="2000" dirty="0" smtClean="0">
                <a:solidFill>
                  <a:srgbClr val="0070C0"/>
                </a:solidFill>
              </a:rPr>
              <a:t>Data are less likely to be permanently lost</a:t>
            </a:r>
          </a:p>
          <a:p>
            <a:pPr marL="285750" indent="-285750">
              <a:buFont typeface="Arial" panose="020B0604020202020204" pitchFamily="34" charset="0"/>
              <a:buChar char="•"/>
            </a:pPr>
            <a:r>
              <a:rPr lang="en-US" sz="2000" dirty="0" smtClean="0">
                <a:solidFill>
                  <a:srgbClr val="0070C0"/>
                </a:solidFill>
              </a:rPr>
              <a:t>May reduce time and effort of finding data</a:t>
            </a:r>
          </a:p>
          <a:p>
            <a:pPr marL="285750" indent="-285750">
              <a:buFont typeface="Arial" panose="020B0604020202020204" pitchFamily="34" charset="0"/>
              <a:buChar char="•"/>
            </a:pPr>
            <a:r>
              <a:rPr lang="en-US" sz="2000" dirty="0" smtClean="0">
                <a:solidFill>
                  <a:srgbClr val="0070C0"/>
                </a:solidFill>
              </a:rPr>
              <a:t>Fulfills </a:t>
            </a:r>
            <a:r>
              <a:rPr lang="en-US" sz="2000" dirty="0">
                <a:solidFill>
                  <a:srgbClr val="0070C0"/>
                </a:solidFill>
              </a:rPr>
              <a:t>a duty (if supported by public funds)</a:t>
            </a:r>
          </a:p>
        </p:txBody>
      </p:sp>
      <p:sp>
        <p:nvSpPr>
          <p:cNvPr id="4" name="Rectangle 3"/>
          <p:cNvSpPr/>
          <p:nvPr/>
        </p:nvSpPr>
        <p:spPr>
          <a:xfrm>
            <a:off x="4316364" y="1346559"/>
            <a:ext cx="3657600" cy="2862322"/>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FF0000"/>
                </a:solidFill>
              </a:rPr>
              <a:t>Data may be </a:t>
            </a:r>
            <a:r>
              <a:rPr lang="en-US" sz="2000" dirty="0" smtClean="0">
                <a:solidFill>
                  <a:srgbClr val="FF0000"/>
                </a:solidFill>
              </a:rPr>
              <a:t>misused or misinterpreted</a:t>
            </a:r>
          </a:p>
          <a:p>
            <a:pPr marL="342900" indent="-342900">
              <a:buFont typeface="Arial" panose="020B0604020202020204" pitchFamily="34" charset="0"/>
              <a:buChar char="•"/>
            </a:pPr>
            <a:r>
              <a:rPr lang="en-US" sz="2000" dirty="0" smtClean="0">
                <a:solidFill>
                  <a:srgbClr val="FF0000"/>
                </a:solidFill>
              </a:rPr>
              <a:t>It is costly and burdensome </a:t>
            </a:r>
            <a:r>
              <a:rPr lang="en-US" sz="2000" dirty="0">
                <a:solidFill>
                  <a:srgbClr val="FF0000"/>
                </a:solidFill>
              </a:rPr>
              <a:t>to provide datasets to </a:t>
            </a:r>
            <a:r>
              <a:rPr lang="en-US" sz="2000" dirty="0" smtClean="0">
                <a:solidFill>
                  <a:srgbClr val="FF0000"/>
                </a:solidFill>
              </a:rPr>
              <a:t>public</a:t>
            </a:r>
          </a:p>
          <a:p>
            <a:pPr marL="342900" indent="-342900">
              <a:buFont typeface="Arial" panose="020B0604020202020204" pitchFamily="34" charset="0"/>
              <a:buChar char="•"/>
            </a:pPr>
            <a:r>
              <a:rPr lang="en-US" sz="2000" dirty="0" smtClean="0">
                <a:solidFill>
                  <a:srgbClr val="FF0000"/>
                </a:solidFill>
              </a:rPr>
              <a:t>Outside </a:t>
            </a:r>
            <a:r>
              <a:rPr lang="en-US" sz="2000" dirty="0">
                <a:solidFill>
                  <a:srgbClr val="FF0000"/>
                </a:solidFill>
              </a:rPr>
              <a:t>users may scoop the scientists who collected the </a:t>
            </a:r>
            <a:r>
              <a:rPr lang="en-US" sz="2000" dirty="0" smtClean="0">
                <a:solidFill>
                  <a:srgbClr val="FF0000"/>
                </a:solidFill>
              </a:rPr>
              <a:t>data</a:t>
            </a:r>
          </a:p>
          <a:p>
            <a:pPr marL="342900" indent="-342900">
              <a:buFont typeface="Arial" panose="020B0604020202020204" pitchFamily="34" charset="0"/>
              <a:buChar char="•"/>
            </a:pPr>
            <a:r>
              <a:rPr lang="en-US" sz="2000" dirty="0" smtClean="0">
                <a:solidFill>
                  <a:srgbClr val="FF0000"/>
                </a:solidFill>
              </a:rPr>
              <a:t>Publication credit may not be given to data collectors</a:t>
            </a:r>
            <a:endParaRPr lang="en-US" sz="2000" dirty="0">
              <a:solidFill>
                <a:srgbClr val="FF0000"/>
              </a:solidFill>
            </a:endParaRPr>
          </a:p>
        </p:txBody>
      </p:sp>
      <p:sp>
        <p:nvSpPr>
          <p:cNvPr id="5" name="TextBox 4"/>
          <p:cNvSpPr txBox="1"/>
          <p:nvPr/>
        </p:nvSpPr>
        <p:spPr>
          <a:xfrm>
            <a:off x="8148482" y="1394562"/>
            <a:ext cx="3657600"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If you’re worried about your results being misinterpreted, get out of science!</a:t>
            </a:r>
          </a:p>
          <a:p>
            <a:pPr marL="342900" indent="-342900">
              <a:buFont typeface="Arial" panose="020B0604020202020204" pitchFamily="34" charset="0"/>
              <a:buChar char="•"/>
            </a:pPr>
            <a:r>
              <a:rPr lang="en-US" sz="2000" dirty="0" smtClean="0"/>
              <a:t>Provide adequate funding for data curation and posting (15-25% of project costs?)</a:t>
            </a:r>
          </a:p>
          <a:p>
            <a:pPr marL="342900" indent="-342900">
              <a:buFont typeface="Arial" panose="020B0604020202020204" pitchFamily="34" charset="0"/>
              <a:buChar char="•"/>
            </a:pPr>
            <a:r>
              <a:rPr lang="en-US" sz="2000" dirty="0" smtClean="0"/>
              <a:t>Embargo data for a year or two, if necessary</a:t>
            </a:r>
          </a:p>
          <a:p>
            <a:pPr marL="342900" indent="-342900">
              <a:buFont typeface="Arial" panose="020B0604020202020204" pitchFamily="34" charset="0"/>
              <a:buChar char="•"/>
            </a:pPr>
            <a:r>
              <a:rPr lang="en-US" sz="2000" dirty="0" smtClean="0"/>
              <a:t>Published data sets can (and should) be cited and considered in promotion reviews, proposal </a:t>
            </a:r>
            <a:r>
              <a:rPr lang="en-US" sz="2000" smtClean="0"/>
              <a:t>reviews, etc</a:t>
            </a:r>
            <a:r>
              <a:rPr lang="en-US" sz="2000" dirty="0" smtClean="0"/>
              <a:t>.</a:t>
            </a:r>
            <a:endParaRPr lang="en-US" sz="2000" dirty="0"/>
          </a:p>
        </p:txBody>
      </p:sp>
      <p:sp>
        <p:nvSpPr>
          <p:cNvPr id="6" name="Rectangle 5"/>
          <p:cNvSpPr/>
          <p:nvPr/>
        </p:nvSpPr>
        <p:spPr>
          <a:xfrm>
            <a:off x="-8599" y="6550223"/>
            <a:ext cx="8649926" cy="307777"/>
          </a:xfrm>
          <a:prstGeom prst="rect">
            <a:avLst/>
          </a:prstGeom>
        </p:spPr>
        <p:txBody>
          <a:bodyPr wrap="square">
            <a:spAutoFit/>
          </a:bodyPr>
          <a:lstStyle/>
          <a:p>
            <a:r>
              <a:rPr lang="en-US" sz="1400" dirty="0" err="1"/>
              <a:t>Vectorized</a:t>
            </a:r>
            <a:r>
              <a:rPr lang="en-US" sz="1400" dirty="0"/>
              <a:t> by Wallu2, CC BY-SA 4.0 &lt;https://creativecommons.org/licenses/by-sa/4.0&gt;, via Wikimedia Commons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045" y="4304887"/>
            <a:ext cx="7063790" cy="2189462"/>
          </a:xfrm>
          <a:prstGeom prst="rect">
            <a:avLst/>
          </a:prstGeom>
        </p:spPr>
      </p:pic>
    </p:spTree>
    <p:extLst>
      <p:ext uri="{BB962C8B-B14F-4D97-AF65-F5344CB8AC3E}">
        <p14:creationId xmlns:p14="http://schemas.microsoft.com/office/powerpoint/2010/main" val="4150289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64"/>
            <a:ext cx="10515600" cy="1325563"/>
          </a:xfrm>
        </p:spPr>
        <p:txBody>
          <a:bodyPr>
            <a:normAutofit/>
          </a:bodyPr>
          <a:lstStyle/>
          <a:p>
            <a:pPr algn="ctr"/>
            <a:r>
              <a:rPr lang="en-US" sz="4000" dirty="0" smtClean="0"/>
              <a:t>Try to allow for resources to pursue important new questions that arise</a:t>
            </a:r>
            <a:endParaRPr lang="en-US" sz="4000" dirty="0"/>
          </a:p>
        </p:txBody>
      </p:sp>
      <p:sp>
        <p:nvSpPr>
          <p:cNvPr id="3" name="Content Placeholder 2"/>
          <p:cNvSpPr>
            <a:spLocks noGrp="1"/>
          </p:cNvSpPr>
          <p:nvPr>
            <p:ph idx="1"/>
          </p:nvPr>
        </p:nvSpPr>
        <p:spPr>
          <a:xfrm>
            <a:off x="838200" y="1638813"/>
            <a:ext cx="10515600" cy="4351338"/>
          </a:xfrm>
        </p:spPr>
        <p:txBody>
          <a:bodyPr>
            <a:normAutofit/>
          </a:bodyPr>
          <a:lstStyle/>
          <a:p>
            <a:r>
              <a:rPr lang="en-US" sz="2600" dirty="0" smtClean="0"/>
              <a:t>A weakness of past programs on the Hudson (e.g., smelt, nitrate)</a:t>
            </a:r>
          </a:p>
          <a:p>
            <a:r>
              <a:rPr lang="en-US" sz="2600" dirty="0" smtClean="0"/>
              <a:t>Someone needs to pay attention to unexpected results</a:t>
            </a:r>
          </a:p>
          <a:p>
            <a:r>
              <a:rPr lang="en-US" sz="2600" b="1" dirty="0" smtClean="0"/>
              <a:t>Someone needs to feel responsible for pursuing unexpected results</a:t>
            </a:r>
          </a:p>
          <a:p>
            <a:r>
              <a:rPr lang="en-US" sz="2600" b="1" dirty="0" smtClean="0"/>
              <a:t>There needs to be money/bandwidth to pursue unexpected findings</a:t>
            </a:r>
          </a:p>
          <a:p>
            <a:r>
              <a:rPr lang="en-US" sz="2600" dirty="0" smtClean="0"/>
              <a:t>A problem for scientists, managers, and funders</a:t>
            </a:r>
            <a:endParaRPr lang="en-US" sz="26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683" t="8448" r="11157"/>
          <a:stretch/>
        </p:blipFill>
        <p:spPr>
          <a:xfrm>
            <a:off x="1623684" y="4114800"/>
            <a:ext cx="3988163" cy="27432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26531" y="4120664"/>
            <a:ext cx="3785043" cy="2743200"/>
          </a:xfrm>
          <a:prstGeom prst="rect">
            <a:avLst/>
          </a:prstGeom>
        </p:spPr>
      </p:pic>
    </p:spTree>
    <p:extLst>
      <p:ext uri="{BB962C8B-B14F-4D97-AF65-F5344CB8AC3E}">
        <p14:creationId xmlns:p14="http://schemas.microsoft.com/office/powerpoint/2010/main" val="17451842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394" y="561771"/>
            <a:ext cx="5247968" cy="1325563"/>
          </a:xfrm>
        </p:spPr>
        <p:txBody>
          <a:bodyPr>
            <a:normAutofit/>
          </a:bodyPr>
          <a:lstStyle/>
          <a:p>
            <a:pPr algn="ctr"/>
            <a:r>
              <a:rPr lang="en-US" sz="4000" dirty="0" smtClean="0"/>
              <a:t>Beware the seduction of easy measurements</a:t>
            </a:r>
            <a:endParaRPr lang="en-US" sz="4000"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791" y="227471"/>
            <a:ext cx="5438179" cy="6400800"/>
          </a:xfrm>
          <a:prstGeom prst="rect">
            <a:avLst/>
          </a:prstGeom>
        </p:spPr>
      </p:pic>
      <p:sp>
        <p:nvSpPr>
          <p:cNvPr id="3" name="TextBox 2"/>
          <p:cNvSpPr txBox="1"/>
          <p:nvPr/>
        </p:nvSpPr>
        <p:spPr>
          <a:xfrm>
            <a:off x="10677764" y="6574804"/>
            <a:ext cx="1220206" cy="307777"/>
          </a:xfrm>
          <a:prstGeom prst="rect">
            <a:avLst/>
          </a:prstGeom>
          <a:noFill/>
        </p:spPr>
        <p:txBody>
          <a:bodyPr wrap="none" rtlCol="0">
            <a:spAutoFit/>
          </a:bodyPr>
          <a:lstStyle/>
          <a:p>
            <a:r>
              <a:rPr lang="en-US" sz="1400" dirty="0" smtClean="0"/>
              <a:t>Public domain</a:t>
            </a:r>
            <a:endParaRPr lang="en-US" sz="1400" dirty="0"/>
          </a:p>
        </p:txBody>
      </p:sp>
    </p:spTree>
    <p:extLst>
      <p:ext uri="{BB962C8B-B14F-4D97-AF65-F5344CB8AC3E}">
        <p14:creationId xmlns:p14="http://schemas.microsoft.com/office/powerpoint/2010/main" val="9369790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71768" y="1934100"/>
            <a:ext cx="1848464" cy="1200329"/>
          </a:xfrm>
          <a:prstGeom prst="rect">
            <a:avLst/>
          </a:prstGeom>
          <a:noFill/>
          <a:ln w="57150">
            <a:solidFill>
              <a:srgbClr val="FF0000"/>
            </a:solidFill>
          </a:ln>
        </p:spPr>
        <p:txBody>
          <a:bodyPr wrap="square" rtlCol="0">
            <a:spAutoFit/>
          </a:bodyPr>
          <a:lstStyle/>
          <a:p>
            <a:pPr algn="ctr"/>
            <a:r>
              <a:rPr lang="en-US" sz="3600" dirty="0" smtClean="0">
                <a:solidFill>
                  <a:srgbClr val="FF0000"/>
                </a:solidFill>
              </a:rPr>
              <a:t>Focal variable</a:t>
            </a:r>
          </a:p>
        </p:txBody>
      </p:sp>
      <p:sp>
        <p:nvSpPr>
          <p:cNvPr id="6" name="TextBox 5"/>
          <p:cNvSpPr txBox="1"/>
          <p:nvPr/>
        </p:nvSpPr>
        <p:spPr>
          <a:xfrm>
            <a:off x="9745108" y="3431458"/>
            <a:ext cx="911719" cy="646331"/>
          </a:xfrm>
          <a:prstGeom prst="rect">
            <a:avLst/>
          </a:prstGeom>
          <a:noFill/>
          <a:ln w="57150">
            <a:solidFill>
              <a:srgbClr val="002060"/>
            </a:solidFill>
          </a:ln>
        </p:spPr>
        <p:txBody>
          <a:bodyPr wrap="square" rtlCol="0">
            <a:spAutoFit/>
          </a:bodyPr>
          <a:lstStyle/>
          <a:p>
            <a:pPr algn="ctr"/>
            <a:r>
              <a:rPr lang="en-US" sz="3600" dirty="0" smtClean="0">
                <a:solidFill>
                  <a:schemeClr val="tx2"/>
                </a:solidFill>
              </a:rPr>
              <a:t>X</a:t>
            </a:r>
            <a:r>
              <a:rPr lang="en-US" sz="3600" baseline="-25000" dirty="0">
                <a:solidFill>
                  <a:schemeClr val="tx2"/>
                </a:solidFill>
              </a:rPr>
              <a:t>4</a:t>
            </a:r>
          </a:p>
        </p:txBody>
      </p:sp>
      <p:sp>
        <p:nvSpPr>
          <p:cNvPr id="7" name="TextBox 6"/>
          <p:cNvSpPr txBox="1"/>
          <p:nvPr/>
        </p:nvSpPr>
        <p:spPr>
          <a:xfrm>
            <a:off x="9745108" y="722670"/>
            <a:ext cx="911719" cy="646331"/>
          </a:xfrm>
          <a:prstGeom prst="rect">
            <a:avLst/>
          </a:prstGeom>
          <a:noFill/>
          <a:ln w="57150">
            <a:solidFill>
              <a:srgbClr val="002060"/>
            </a:solidFill>
          </a:ln>
        </p:spPr>
        <p:txBody>
          <a:bodyPr wrap="square" rtlCol="0">
            <a:spAutoFit/>
          </a:bodyPr>
          <a:lstStyle/>
          <a:p>
            <a:pPr algn="ctr"/>
            <a:r>
              <a:rPr lang="en-US" sz="3600" dirty="0" smtClean="0">
                <a:solidFill>
                  <a:schemeClr val="tx2"/>
                </a:solidFill>
              </a:rPr>
              <a:t>X</a:t>
            </a:r>
            <a:r>
              <a:rPr lang="en-US" sz="3600" baseline="-25000" dirty="0">
                <a:solidFill>
                  <a:schemeClr val="tx2"/>
                </a:solidFill>
              </a:rPr>
              <a:t>3</a:t>
            </a:r>
          </a:p>
        </p:txBody>
      </p:sp>
      <p:sp>
        <p:nvSpPr>
          <p:cNvPr id="8" name="TextBox 7"/>
          <p:cNvSpPr txBox="1"/>
          <p:nvPr/>
        </p:nvSpPr>
        <p:spPr>
          <a:xfrm>
            <a:off x="8577304" y="2192591"/>
            <a:ext cx="911719" cy="646331"/>
          </a:xfrm>
          <a:prstGeom prst="rect">
            <a:avLst/>
          </a:prstGeom>
          <a:noFill/>
          <a:ln w="57150">
            <a:solidFill>
              <a:srgbClr val="002060"/>
            </a:solidFill>
          </a:ln>
        </p:spPr>
        <p:txBody>
          <a:bodyPr wrap="square" rtlCol="0">
            <a:spAutoFit/>
          </a:bodyPr>
          <a:lstStyle/>
          <a:p>
            <a:pPr algn="ctr"/>
            <a:r>
              <a:rPr lang="en-US" sz="3600" dirty="0" smtClean="0">
                <a:solidFill>
                  <a:schemeClr val="tx2"/>
                </a:solidFill>
              </a:rPr>
              <a:t>X</a:t>
            </a:r>
            <a:r>
              <a:rPr lang="en-US" sz="3600" baseline="-25000" dirty="0">
                <a:solidFill>
                  <a:schemeClr val="tx2"/>
                </a:solidFill>
              </a:rPr>
              <a:t>2</a:t>
            </a:r>
          </a:p>
        </p:txBody>
      </p:sp>
      <p:sp>
        <p:nvSpPr>
          <p:cNvPr id="9" name="TextBox 8"/>
          <p:cNvSpPr txBox="1"/>
          <p:nvPr/>
        </p:nvSpPr>
        <p:spPr>
          <a:xfrm>
            <a:off x="2626554" y="2211098"/>
            <a:ext cx="911719" cy="646331"/>
          </a:xfrm>
          <a:prstGeom prst="rect">
            <a:avLst/>
          </a:prstGeom>
          <a:noFill/>
          <a:ln w="57150">
            <a:solidFill>
              <a:srgbClr val="002060"/>
            </a:solidFill>
          </a:ln>
        </p:spPr>
        <p:txBody>
          <a:bodyPr wrap="square" rtlCol="0">
            <a:spAutoFit/>
          </a:bodyPr>
          <a:lstStyle/>
          <a:p>
            <a:pPr algn="ctr"/>
            <a:r>
              <a:rPr lang="en-US" sz="3600" dirty="0" smtClean="0">
                <a:solidFill>
                  <a:schemeClr val="tx2"/>
                </a:solidFill>
              </a:rPr>
              <a:t>X</a:t>
            </a:r>
            <a:r>
              <a:rPr lang="en-US" sz="3600" baseline="-25000" dirty="0" smtClean="0">
                <a:solidFill>
                  <a:schemeClr val="tx2"/>
                </a:solidFill>
              </a:rPr>
              <a:t>1</a:t>
            </a:r>
            <a:endParaRPr lang="en-US" sz="3600" baseline="-25000" dirty="0">
              <a:solidFill>
                <a:schemeClr val="tx2"/>
              </a:solidFill>
            </a:endParaRPr>
          </a:p>
        </p:txBody>
      </p:sp>
      <p:cxnSp>
        <p:nvCxnSpPr>
          <p:cNvPr id="11" name="Straight Arrow Connector 10"/>
          <p:cNvCxnSpPr/>
          <p:nvPr/>
        </p:nvCxnSpPr>
        <p:spPr>
          <a:xfrm>
            <a:off x="3755923" y="2534263"/>
            <a:ext cx="115037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226710" y="2515756"/>
            <a:ext cx="11110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9489023" y="1514167"/>
            <a:ext cx="559546" cy="6353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9576619" y="2857429"/>
            <a:ext cx="550607" cy="4462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153216" y="2953970"/>
            <a:ext cx="1858394" cy="369332"/>
          </a:xfrm>
          <a:prstGeom prst="rect">
            <a:avLst/>
          </a:prstGeom>
          <a:noFill/>
        </p:spPr>
        <p:txBody>
          <a:bodyPr wrap="none" rtlCol="0">
            <a:spAutoFit/>
          </a:bodyPr>
          <a:lstStyle/>
          <a:p>
            <a:r>
              <a:rPr lang="en-US" dirty="0" smtClean="0"/>
              <a:t>(easy to measure)</a:t>
            </a:r>
            <a:endParaRPr lang="en-US" dirty="0"/>
          </a:p>
        </p:txBody>
      </p:sp>
      <p:sp>
        <p:nvSpPr>
          <p:cNvPr id="20" name="TextBox 19"/>
          <p:cNvSpPr txBox="1"/>
          <p:nvPr/>
        </p:nvSpPr>
        <p:spPr>
          <a:xfrm>
            <a:off x="7997920" y="2966742"/>
            <a:ext cx="1873846" cy="369332"/>
          </a:xfrm>
          <a:prstGeom prst="rect">
            <a:avLst/>
          </a:prstGeom>
          <a:noFill/>
        </p:spPr>
        <p:txBody>
          <a:bodyPr wrap="none" rtlCol="0">
            <a:spAutoFit/>
          </a:bodyPr>
          <a:lstStyle/>
          <a:p>
            <a:r>
              <a:rPr lang="en-US" dirty="0" smtClean="0"/>
              <a:t>(hard to measure)</a:t>
            </a:r>
            <a:endParaRPr lang="en-US" dirty="0"/>
          </a:p>
        </p:txBody>
      </p:sp>
      <p:sp>
        <p:nvSpPr>
          <p:cNvPr id="21" name="TextBox 20"/>
          <p:cNvSpPr txBox="1"/>
          <p:nvPr/>
        </p:nvSpPr>
        <p:spPr>
          <a:xfrm>
            <a:off x="3563746" y="3951664"/>
            <a:ext cx="5064507" cy="1200329"/>
          </a:xfrm>
          <a:prstGeom prst="rect">
            <a:avLst/>
          </a:prstGeom>
          <a:noFill/>
        </p:spPr>
        <p:txBody>
          <a:bodyPr wrap="square" rtlCol="0">
            <a:spAutoFit/>
          </a:bodyPr>
          <a:lstStyle/>
          <a:p>
            <a:pPr algn="ctr"/>
            <a:r>
              <a:rPr lang="en-US" sz="2400" dirty="0" smtClean="0"/>
              <a:t>X</a:t>
            </a:r>
            <a:r>
              <a:rPr lang="en-US" sz="2400" baseline="-25000" dirty="0" smtClean="0"/>
              <a:t>1</a:t>
            </a:r>
            <a:r>
              <a:rPr lang="en-US" sz="2400" dirty="0" smtClean="0"/>
              <a:t> and X</a:t>
            </a:r>
            <a:r>
              <a:rPr lang="en-US" sz="2400" baseline="-25000" dirty="0" smtClean="0"/>
              <a:t>2</a:t>
            </a:r>
            <a:r>
              <a:rPr lang="en-US" sz="2400" dirty="0" smtClean="0"/>
              <a:t> are </a:t>
            </a:r>
            <a:r>
              <a:rPr lang="en-US" sz="2400" b="1" u="sng" dirty="0" smtClean="0"/>
              <a:t>equally important</a:t>
            </a:r>
            <a:r>
              <a:rPr lang="en-US" sz="2400" dirty="0" smtClean="0"/>
              <a:t> in determining the value of the focal variable</a:t>
            </a:r>
            <a:endParaRPr lang="en-US" sz="2400" dirty="0"/>
          </a:p>
        </p:txBody>
      </p:sp>
    </p:spTree>
    <p:extLst>
      <p:ext uri="{BB962C8B-B14F-4D97-AF65-F5344CB8AC3E}">
        <p14:creationId xmlns:p14="http://schemas.microsoft.com/office/powerpoint/2010/main" val="1637713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960" y="-50505"/>
            <a:ext cx="11458382" cy="1325563"/>
          </a:xfrm>
        </p:spPr>
        <p:txBody>
          <a:bodyPr>
            <a:normAutofit/>
          </a:bodyPr>
          <a:lstStyle/>
          <a:p>
            <a:r>
              <a:rPr lang="en-US" sz="3800" dirty="0" smtClean="0"/>
              <a:t>1. Many programs have monitored the Hudson ecosystem</a:t>
            </a:r>
            <a:endParaRPr lang="en-US" sz="3800" dirty="0"/>
          </a:p>
        </p:txBody>
      </p:sp>
      <p:sp>
        <p:nvSpPr>
          <p:cNvPr id="3" name="Content Placeholder 2"/>
          <p:cNvSpPr>
            <a:spLocks noGrp="1"/>
          </p:cNvSpPr>
          <p:nvPr>
            <p:ph idx="1"/>
          </p:nvPr>
        </p:nvSpPr>
        <p:spPr>
          <a:xfrm>
            <a:off x="665022" y="1474643"/>
            <a:ext cx="5627256" cy="4351338"/>
          </a:xfrm>
        </p:spPr>
        <p:txBody>
          <a:bodyPr/>
          <a:lstStyle/>
          <a:p>
            <a:r>
              <a:rPr lang="en-US" dirty="0" smtClean="0"/>
              <a:t>The “utilities” programs</a:t>
            </a:r>
          </a:p>
          <a:p>
            <a:r>
              <a:rPr lang="en-US" dirty="0" smtClean="0"/>
              <a:t>Cary’s program</a:t>
            </a:r>
          </a:p>
          <a:p>
            <a:r>
              <a:rPr lang="en-US" dirty="0" smtClean="0"/>
              <a:t>NYS DEC Fisheries Program</a:t>
            </a:r>
          </a:p>
          <a:p>
            <a:r>
              <a:rPr lang="en-US" dirty="0" smtClean="0"/>
              <a:t>Many others (HRECOS, HRNERR, NYCDEP, USGS stream gages, NOAA Weather Service and tides, …)</a:t>
            </a:r>
          </a:p>
          <a:p>
            <a:pPr lvl="1"/>
            <a:r>
              <a:rPr lang="en-US" dirty="0" smtClean="0"/>
              <a:t>if not directly ecological, they provide critical supporting information to ecologists</a:t>
            </a:r>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844145" y="1120270"/>
            <a:ext cx="4932218" cy="5486400"/>
          </a:xfrm>
          <a:prstGeom prst="rect">
            <a:avLst/>
          </a:prstGeom>
        </p:spPr>
      </p:pic>
      <p:sp>
        <p:nvSpPr>
          <p:cNvPr id="6" name="TextBox 5"/>
          <p:cNvSpPr txBox="1"/>
          <p:nvPr/>
        </p:nvSpPr>
        <p:spPr>
          <a:xfrm>
            <a:off x="10923637" y="6292642"/>
            <a:ext cx="1543664" cy="307777"/>
          </a:xfrm>
          <a:prstGeom prst="rect">
            <a:avLst/>
          </a:prstGeom>
          <a:noFill/>
        </p:spPr>
        <p:txBody>
          <a:bodyPr wrap="square" rtlCol="0">
            <a:spAutoFit/>
          </a:bodyPr>
          <a:lstStyle/>
          <a:p>
            <a:r>
              <a:rPr lang="en-US" sz="1400" dirty="0" smtClean="0">
                <a:solidFill>
                  <a:srgbClr val="FFFF00"/>
                </a:solidFill>
              </a:rPr>
              <a:t>D. Strayer</a:t>
            </a:r>
            <a:endParaRPr lang="en-US" sz="1400" dirty="0">
              <a:solidFill>
                <a:srgbClr val="FFFF00"/>
              </a:solidFill>
            </a:endParaRPr>
          </a:p>
        </p:txBody>
      </p:sp>
    </p:spTree>
    <p:extLst>
      <p:ext uri="{BB962C8B-B14F-4D97-AF65-F5344CB8AC3E}">
        <p14:creationId xmlns:p14="http://schemas.microsoft.com/office/powerpoint/2010/main" val="28444451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6245" y="60324"/>
            <a:ext cx="10734369" cy="1325563"/>
          </a:xfrm>
        </p:spPr>
        <p:txBody>
          <a:bodyPr>
            <a:normAutofit/>
          </a:bodyPr>
          <a:lstStyle/>
          <a:p>
            <a:r>
              <a:rPr lang="en-US" sz="4000" dirty="0" smtClean="0"/>
              <a:t>Measurement error may distort your understanding</a:t>
            </a:r>
            <a:endParaRPr lang="en-US" sz="4000" dirty="0"/>
          </a:p>
        </p:txBody>
      </p:sp>
      <p:sp>
        <p:nvSpPr>
          <p:cNvPr id="6" name="TextBox 5"/>
          <p:cNvSpPr txBox="1"/>
          <p:nvPr/>
        </p:nvSpPr>
        <p:spPr>
          <a:xfrm>
            <a:off x="8278762" y="3025275"/>
            <a:ext cx="3539614" cy="2031325"/>
          </a:xfrm>
          <a:prstGeom prst="rect">
            <a:avLst/>
          </a:prstGeom>
          <a:noFill/>
        </p:spPr>
        <p:txBody>
          <a:bodyPr wrap="square" rtlCol="0">
            <a:spAutoFit/>
          </a:bodyPr>
          <a:lstStyle/>
          <a:p>
            <a:pPr marL="285750" indent="-285750">
              <a:buFont typeface="Arial" panose="020B0604020202020204" pitchFamily="34" charset="0"/>
              <a:buChar char="•"/>
            </a:pPr>
            <a:r>
              <a:rPr lang="en-US" i="1" dirty="0" smtClean="0"/>
              <a:t>Measurement error reduces r</a:t>
            </a:r>
            <a:r>
              <a:rPr lang="en-US" i="1" baseline="30000" dirty="0" smtClean="0"/>
              <a:t>2</a:t>
            </a:r>
            <a:r>
              <a:rPr lang="en-US" i="1" dirty="0" smtClean="0"/>
              <a:t> and the slope</a:t>
            </a:r>
          </a:p>
          <a:p>
            <a:pPr marL="285750" indent="-285750">
              <a:buFont typeface="Arial" panose="020B0604020202020204" pitchFamily="34" charset="0"/>
              <a:buChar char="•"/>
            </a:pPr>
            <a:r>
              <a:rPr lang="en-US" i="1" dirty="0" smtClean="0"/>
              <a:t>Fewer points reduces statistical power</a:t>
            </a:r>
          </a:p>
          <a:p>
            <a:pPr marL="285750" indent="-285750">
              <a:buFont typeface="Arial" panose="020B0604020202020204" pitchFamily="34" charset="0"/>
              <a:buChar char="•"/>
            </a:pPr>
            <a:r>
              <a:rPr lang="en-US" i="1" dirty="0" smtClean="0"/>
              <a:t>Can lead you to overvalue easily measured variables and overlook hard-to-measure variables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9431" y="2271251"/>
            <a:ext cx="7315200" cy="3400023"/>
          </a:xfrm>
          <a:prstGeom prst="rect">
            <a:avLst/>
          </a:prstGeom>
        </p:spPr>
      </p:pic>
    </p:spTree>
    <p:extLst>
      <p:ext uri="{BB962C8B-B14F-4D97-AF65-F5344CB8AC3E}">
        <p14:creationId xmlns:p14="http://schemas.microsoft.com/office/powerpoint/2010/main" val="25077010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71768" y="1934100"/>
            <a:ext cx="1848464" cy="1200329"/>
          </a:xfrm>
          <a:prstGeom prst="rect">
            <a:avLst/>
          </a:prstGeom>
          <a:noFill/>
          <a:ln w="57150">
            <a:solidFill>
              <a:srgbClr val="FF0000"/>
            </a:solidFill>
          </a:ln>
        </p:spPr>
        <p:txBody>
          <a:bodyPr wrap="square" rtlCol="0">
            <a:spAutoFit/>
          </a:bodyPr>
          <a:lstStyle/>
          <a:p>
            <a:pPr algn="ctr"/>
            <a:r>
              <a:rPr lang="en-US" sz="3600" dirty="0" smtClean="0">
                <a:solidFill>
                  <a:srgbClr val="FF0000"/>
                </a:solidFill>
              </a:rPr>
              <a:t>Focal variable</a:t>
            </a:r>
          </a:p>
        </p:txBody>
      </p:sp>
      <p:sp>
        <p:nvSpPr>
          <p:cNvPr id="6" name="TextBox 5"/>
          <p:cNvSpPr txBox="1"/>
          <p:nvPr/>
        </p:nvSpPr>
        <p:spPr>
          <a:xfrm>
            <a:off x="9745108" y="3431458"/>
            <a:ext cx="911719" cy="646331"/>
          </a:xfrm>
          <a:prstGeom prst="rect">
            <a:avLst/>
          </a:prstGeom>
          <a:noFill/>
          <a:ln w="57150">
            <a:solidFill>
              <a:srgbClr val="002060"/>
            </a:solidFill>
          </a:ln>
        </p:spPr>
        <p:txBody>
          <a:bodyPr wrap="square" rtlCol="0">
            <a:spAutoFit/>
          </a:bodyPr>
          <a:lstStyle/>
          <a:p>
            <a:pPr algn="ctr"/>
            <a:r>
              <a:rPr lang="en-US" sz="3600" dirty="0" smtClean="0">
                <a:solidFill>
                  <a:schemeClr val="tx2"/>
                </a:solidFill>
              </a:rPr>
              <a:t>X</a:t>
            </a:r>
            <a:r>
              <a:rPr lang="en-US" sz="3600" baseline="-25000" dirty="0">
                <a:solidFill>
                  <a:schemeClr val="tx2"/>
                </a:solidFill>
              </a:rPr>
              <a:t>4</a:t>
            </a:r>
          </a:p>
        </p:txBody>
      </p:sp>
      <p:sp>
        <p:nvSpPr>
          <p:cNvPr id="7" name="TextBox 6"/>
          <p:cNvSpPr txBox="1"/>
          <p:nvPr/>
        </p:nvSpPr>
        <p:spPr>
          <a:xfrm>
            <a:off x="9745108" y="722670"/>
            <a:ext cx="911719" cy="646331"/>
          </a:xfrm>
          <a:prstGeom prst="rect">
            <a:avLst/>
          </a:prstGeom>
          <a:noFill/>
          <a:ln w="57150">
            <a:solidFill>
              <a:srgbClr val="002060"/>
            </a:solidFill>
          </a:ln>
        </p:spPr>
        <p:txBody>
          <a:bodyPr wrap="square" rtlCol="0">
            <a:spAutoFit/>
          </a:bodyPr>
          <a:lstStyle/>
          <a:p>
            <a:pPr algn="ctr"/>
            <a:r>
              <a:rPr lang="en-US" sz="3600" dirty="0" smtClean="0">
                <a:solidFill>
                  <a:schemeClr val="tx2"/>
                </a:solidFill>
              </a:rPr>
              <a:t>X</a:t>
            </a:r>
            <a:r>
              <a:rPr lang="en-US" sz="3600" baseline="-25000" dirty="0">
                <a:solidFill>
                  <a:schemeClr val="tx2"/>
                </a:solidFill>
              </a:rPr>
              <a:t>3</a:t>
            </a:r>
          </a:p>
        </p:txBody>
      </p:sp>
      <p:sp>
        <p:nvSpPr>
          <p:cNvPr id="8" name="TextBox 7"/>
          <p:cNvSpPr txBox="1"/>
          <p:nvPr/>
        </p:nvSpPr>
        <p:spPr>
          <a:xfrm>
            <a:off x="8577304" y="2192591"/>
            <a:ext cx="911719" cy="646331"/>
          </a:xfrm>
          <a:prstGeom prst="rect">
            <a:avLst/>
          </a:prstGeom>
          <a:noFill/>
          <a:ln w="57150">
            <a:solidFill>
              <a:srgbClr val="002060"/>
            </a:solidFill>
          </a:ln>
        </p:spPr>
        <p:txBody>
          <a:bodyPr wrap="square" rtlCol="0">
            <a:spAutoFit/>
          </a:bodyPr>
          <a:lstStyle/>
          <a:p>
            <a:pPr algn="ctr"/>
            <a:r>
              <a:rPr lang="en-US" sz="3600" dirty="0" smtClean="0">
                <a:solidFill>
                  <a:schemeClr val="tx2"/>
                </a:solidFill>
              </a:rPr>
              <a:t>X</a:t>
            </a:r>
            <a:r>
              <a:rPr lang="en-US" sz="3600" baseline="-25000" dirty="0">
                <a:solidFill>
                  <a:schemeClr val="tx2"/>
                </a:solidFill>
              </a:rPr>
              <a:t>2</a:t>
            </a:r>
          </a:p>
        </p:txBody>
      </p:sp>
      <p:sp>
        <p:nvSpPr>
          <p:cNvPr id="9" name="TextBox 8"/>
          <p:cNvSpPr txBox="1"/>
          <p:nvPr/>
        </p:nvSpPr>
        <p:spPr>
          <a:xfrm>
            <a:off x="2626554" y="2211098"/>
            <a:ext cx="911719" cy="646331"/>
          </a:xfrm>
          <a:prstGeom prst="rect">
            <a:avLst/>
          </a:prstGeom>
          <a:noFill/>
          <a:ln w="57150">
            <a:solidFill>
              <a:srgbClr val="002060"/>
            </a:solidFill>
          </a:ln>
        </p:spPr>
        <p:txBody>
          <a:bodyPr wrap="square" rtlCol="0">
            <a:spAutoFit/>
          </a:bodyPr>
          <a:lstStyle/>
          <a:p>
            <a:pPr algn="ctr"/>
            <a:r>
              <a:rPr lang="en-US" sz="3600" dirty="0" smtClean="0">
                <a:solidFill>
                  <a:schemeClr val="tx2"/>
                </a:solidFill>
              </a:rPr>
              <a:t>X</a:t>
            </a:r>
            <a:r>
              <a:rPr lang="en-US" sz="3600" baseline="-25000" dirty="0" smtClean="0">
                <a:solidFill>
                  <a:schemeClr val="tx2"/>
                </a:solidFill>
              </a:rPr>
              <a:t>1</a:t>
            </a:r>
            <a:endParaRPr lang="en-US" sz="3600" baseline="-25000" dirty="0">
              <a:solidFill>
                <a:schemeClr val="tx2"/>
              </a:solidFill>
            </a:endParaRPr>
          </a:p>
        </p:txBody>
      </p:sp>
      <p:cxnSp>
        <p:nvCxnSpPr>
          <p:cNvPr id="11" name="Straight Arrow Connector 10"/>
          <p:cNvCxnSpPr/>
          <p:nvPr/>
        </p:nvCxnSpPr>
        <p:spPr>
          <a:xfrm>
            <a:off x="3755923" y="2534263"/>
            <a:ext cx="115037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9489023" y="1514167"/>
            <a:ext cx="559546" cy="6353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9576619" y="2857429"/>
            <a:ext cx="550607" cy="4462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153216" y="2953970"/>
            <a:ext cx="1858394" cy="369332"/>
          </a:xfrm>
          <a:prstGeom prst="rect">
            <a:avLst/>
          </a:prstGeom>
          <a:noFill/>
        </p:spPr>
        <p:txBody>
          <a:bodyPr wrap="none" rtlCol="0">
            <a:spAutoFit/>
          </a:bodyPr>
          <a:lstStyle/>
          <a:p>
            <a:r>
              <a:rPr lang="en-US" dirty="0" smtClean="0"/>
              <a:t>(easy to measure)</a:t>
            </a:r>
            <a:endParaRPr lang="en-US" dirty="0"/>
          </a:p>
        </p:txBody>
      </p:sp>
      <p:sp>
        <p:nvSpPr>
          <p:cNvPr id="20" name="TextBox 19"/>
          <p:cNvSpPr txBox="1"/>
          <p:nvPr/>
        </p:nvSpPr>
        <p:spPr>
          <a:xfrm>
            <a:off x="7997920" y="2966742"/>
            <a:ext cx="1873846" cy="369332"/>
          </a:xfrm>
          <a:prstGeom prst="rect">
            <a:avLst/>
          </a:prstGeom>
          <a:noFill/>
        </p:spPr>
        <p:txBody>
          <a:bodyPr wrap="none" rtlCol="0">
            <a:spAutoFit/>
          </a:bodyPr>
          <a:lstStyle/>
          <a:p>
            <a:r>
              <a:rPr lang="en-US" dirty="0" smtClean="0"/>
              <a:t>(hard to measure)</a:t>
            </a:r>
            <a:endParaRPr lang="en-US" dirty="0"/>
          </a:p>
        </p:txBody>
      </p:sp>
      <p:sp>
        <p:nvSpPr>
          <p:cNvPr id="21" name="TextBox 20"/>
          <p:cNvSpPr txBox="1"/>
          <p:nvPr/>
        </p:nvSpPr>
        <p:spPr>
          <a:xfrm>
            <a:off x="3563746" y="3951664"/>
            <a:ext cx="5064507" cy="1938992"/>
          </a:xfrm>
          <a:prstGeom prst="rect">
            <a:avLst/>
          </a:prstGeom>
          <a:noFill/>
        </p:spPr>
        <p:txBody>
          <a:bodyPr wrap="square" rtlCol="0">
            <a:spAutoFit/>
          </a:bodyPr>
          <a:lstStyle/>
          <a:p>
            <a:pPr algn="ctr"/>
            <a:r>
              <a:rPr lang="en-US" sz="2400" dirty="0" smtClean="0"/>
              <a:t>X</a:t>
            </a:r>
            <a:r>
              <a:rPr lang="en-US" sz="2400" baseline="-25000" dirty="0" smtClean="0"/>
              <a:t>1</a:t>
            </a:r>
            <a:r>
              <a:rPr lang="en-US" sz="2400" dirty="0" smtClean="0"/>
              <a:t> and X</a:t>
            </a:r>
            <a:r>
              <a:rPr lang="en-US" sz="2400" baseline="-25000" dirty="0" smtClean="0"/>
              <a:t>2</a:t>
            </a:r>
            <a:r>
              <a:rPr lang="en-US" sz="2400" dirty="0" smtClean="0"/>
              <a:t> are </a:t>
            </a:r>
            <a:r>
              <a:rPr lang="en-US" sz="2400" b="1" u="sng" dirty="0" smtClean="0"/>
              <a:t>equally important</a:t>
            </a:r>
            <a:r>
              <a:rPr lang="en-US" sz="2400" dirty="0" smtClean="0"/>
              <a:t> in determining the value of the focal variable,</a:t>
            </a:r>
          </a:p>
          <a:p>
            <a:pPr algn="ctr"/>
            <a:r>
              <a:rPr lang="en-US" sz="2400" dirty="0" smtClean="0"/>
              <a:t>But you may conclude that the hard-to-measure variable is unimportant</a:t>
            </a:r>
            <a:endParaRPr lang="en-US" sz="2400" dirty="0"/>
          </a:p>
        </p:txBody>
      </p:sp>
    </p:spTree>
    <p:extLst>
      <p:ext uri="{BB962C8B-B14F-4D97-AF65-F5344CB8AC3E}">
        <p14:creationId xmlns:p14="http://schemas.microsoft.com/office/powerpoint/2010/main" val="215062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117" y="20997"/>
            <a:ext cx="11245645" cy="1325563"/>
          </a:xfrm>
        </p:spPr>
        <p:txBody>
          <a:bodyPr>
            <a:normAutofit/>
          </a:bodyPr>
          <a:lstStyle/>
          <a:p>
            <a:r>
              <a:rPr lang="en-US" sz="4000" dirty="0" smtClean="0"/>
              <a:t>We overlook hard-to-measure variables in the Hudson</a:t>
            </a:r>
            <a:endParaRPr lang="en-US" sz="4000" dirty="0"/>
          </a:p>
        </p:txBody>
      </p:sp>
      <p:sp>
        <p:nvSpPr>
          <p:cNvPr id="4" name="Content Placeholder 3"/>
          <p:cNvSpPr>
            <a:spLocks noGrp="1"/>
          </p:cNvSpPr>
          <p:nvPr>
            <p:ph idx="1"/>
          </p:nvPr>
        </p:nvSpPr>
        <p:spPr>
          <a:xfrm>
            <a:off x="838200" y="1481497"/>
            <a:ext cx="10515600" cy="4351338"/>
          </a:xfrm>
        </p:spPr>
        <p:txBody>
          <a:bodyPr>
            <a:normAutofit/>
          </a:bodyPr>
          <a:lstStyle/>
          <a:p>
            <a:r>
              <a:rPr lang="en-US" sz="2400" dirty="0" smtClean="0"/>
              <a:t>For decades, we attributed </a:t>
            </a:r>
            <a:r>
              <a:rPr lang="en-US" sz="2400" dirty="0"/>
              <a:t>the loss of smelt to rising temperatures </a:t>
            </a:r>
            <a:r>
              <a:rPr lang="en-US" sz="2400" dirty="0" smtClean="0"/>
              <a:t>rather than </a:t>
            </a:r>
            <a:r>
              <a:rPr lang="en-US" sz="2400" dirty="0"/>
              <a:t>a non-native parasite, because </a:t>
            </a:r>
            <a:r>
              <a:rPr lang="en-US" sz="2400" dirty="0" smtClean="0"/>
              <a:t>it was easy to measure temperature</a:t>
            </a:r>
            <a:endParaRPr lang="en-US" sz="2400" dirty="0"/>
          </a:p>
          <a:p>
            <a:r>
              <a:rPr lang="en-US" sz="2400" dirty="0" smtClean="0"/>
              <a:t>We haven’t monitored </a:t>
            </a:r>
            <a:r>
              <a:rPr lang="en-US" sz="2400" i="1" dirty="0" err="1" smtClean="0"/>
              <a:t>Rangia</a:t>
            </a:r>
            <a:r>
              <a:rPr lang="en-US" sz="2400" dirty="0" smtClean="0"/>
              <a:t> populations in the Hudson</a:t>
            </a:r>
          </a:p>
          <a:p>
            <a:pPr lvl="1"/>
            <a:r>
              <a:rPr lang="en-US" sz="2000" dirty="0" smtClean="0"/>
              <a:t>Most abundant benthic invertebrate between West Point and Nyack (&gt;600/m</a:t>
            </a:r>
            <a:r>
              <a:rPr lang="en-US" sz="2000" baseline="30000" dirty="0" smtClean="0"/>
              <a:t>2</a:t>
            </a:r>
            <a:r>
              <a:rPr lang="en-US" sz="2000" dirty="0" smtClean="0"/>
              <a:t> in 2000-2001)</a:t>
            </a:r>
          </a:p>
          <a:p>
            <a:pPr lvl="1"/>
            <a:r>
              <a:rPr lang="en-US" sz="2000" dirty="0" smtClean="0"/>
              <a:t>This shallow section of the river ought to be sensitive to benthic grazing</a:t>
            </a:r>
          </a:p>
          <a:p>
            <a:pPr lvl="1"/>
            <a:r>
              <a:rPr lang="en-US" sz="2000" dirty="0" smtClean="0"/>
              <a:t>May have caused large changes when it appeared in 1988, and may be an important control on the ecosystem</a:t>
            </a:r>
          </a:p>
          <a:p>
            <a:pPr lvl="1"/>
            <a:r>
              <a:rPr lang="en-US" sz="2000" dirty="0" smtClean="0"/>
              <a:t>We’ve ignored it because it’s hard to measure</a:t>
            </a:r>
          </a:p>
          <a:p>
            <a:r>
              <a:rPr lang="en-US" sz="2400" dirty="0" smtClean="0"/>
              <a:t>As more variables can be measured automatically, we must be careful not to overestimate the importance of those variables, at the expense of variables that are harder to measure</a:t>
            </a: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7919" y="5105094"/>
            <a:ext cx="1902460" cy="1600200"/>
          </a:xfrm>
          <a:prstGeom prst="rect">
            <a:avLst/>
          </a:prstGeom>
        </p:spPr>
      </p:pic>
      <p:sp>
        <p:nvSpPr>
          <p:cNvPr id="3" name="Rectangle 2"/>
          <p:cNvSpPr/>
          <p:nvPr/>
        </p:nvSpPr>
        <p:spPr>
          <a:xfrm>
            <a:off x="85060" y="6334780"/>
            <a:ext cx="6790660" cy="523220"/>
          </a:xfrm>
          <a:prstGeom prst="rect">
            <a:avLst/>
          </a:prstGeom>
        </p:spPr>
        <p:txBody>
          <a:bodyPr wrap="square">
            <a:spAutoFit/>
          </a:bodyPr>
          <a:lstStyle/>
          <a:p>
            <a:r>
              <a:rPr lang="en-US" sz="1400" dirty="0"/>
              <a:t>Smithsonian Environmental Research Center, CC BY 2.0 &lt;https://creativecommons.org/licenses/by/2.0&gt;, via Wikimedia Commons</a:t>
            </a:r>
          </a:p>
        </p:txBody>
      </p:sp>
    </p:spTree>
    <p:extLst>
      <p:ext uri="{BB962C8B-B14F-4D97-AF65-F5344CB8AC3E}">
        <p14:creationId xmlns:p14="http://schemas.microsoft.com/office/powerpoint/2010/main" val="20860155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827"/>
            <a:ext cx="10515600" cy="1325563"/>
          </a:xfrm>
        </p:spPr>
        <p:txBody>
          <a:bodyPr>
            <a:normAutofit/>
          </a:bodyPr>
          <a:lstStyle/>
          <a:p>
            <a:pPr algn="ctr"/>
            <a:r>
              <a:rPr lang="en-US" sz="4000" dirty="0" smtClean="0"/>
              <a:t>Someone needs to lose sleep over the program</a:t>
            </a:r>
            <a:endParaRPr lang="en-US" sz="4000" dirty="0"/>
          </a:p>
        </p:txBody>
      </p:sp>
      <p:sp>
        <p:nvSpPr>
          <p:cNvPr id="3" name="Content Placeholder 2"/>
          <p:cNvSpPr>
            <a:spLocks noGrp="1"/>
          </p:cNvSpPr>
          <p:nvPr>
            <p:ph idx="1"/>
          </p:nvPr>
        </p:nvSpPr>
        <p:spPr>
          <a:xfrm>
            <a:off x="6331971" y="1173623"/>
            <a:ext cx="4925962" cy="5081026"/>
          </a:xfrm>
        </p:spPr>
        <p:txBody>
          <a:bodyPr>
            <a:normAutofit fontScale="70000" lnSpcReduction="20000"/>
          </a:bodyPr>
          <a:lstStyle/>
          <a:p>
            <a:r>
              <a:rPr lang="en-US" dirty="0" smtClean="0"/>
              <a:t>Should we adopt new methods?</a:t>
            </a:r>
          </a:p>
          <a:p>
            <a:r>
              <a:rPr lang="en-US" dirty="0" smtClean="0"/>
              <a:t>Do the data offer new insights?</a:t>
            </a:r>
          </a:p>
          <a:p>
            <a:r>
              <a:rPr lang="en-US" dirty="0" smtClean="0"/>
              <a:t>Are we keeping up with analyzing data, writing papers, posting data?</a:t>
            </a:r>
          </a:p>
          <a:p>
            <a:r>
              <a:rPr lang="en-US" dirty="0" smtClean="0"/>
              <a:t>How is the ecosystem changing? Will our program detect these changes?</a:t>
            </a:r>
          </a:p>
          <a:p>
            <a:r>
              <a:rPr lang="en-US" dirty="0" smtClean="0"/>
              <a:t>Do we have funding for next year?</a:t>
            </a:r>
          </a:p>
          <a:p>
            <a:r>
              <a:rPr lang="en-US" dirty="0" smtClean="0"/>
              <a:t>Do we need new personnel or collaborators? Are existing workers doing a good job?</a:t>
            </a:r>
          </a:p>
          <a:p>
            <a:r>
              <a:rPr lang="en-US" dirty="0" smtClean="0"/>
              <a:t>Have the needs of managers and stakeholders changed?</a:t>
            </a:r>
          </a:p>
          <a:p>
            <a:r>
              <a:rPr lang="en-US" dirty="0" smtClean="0"/>
              <a:t>How do new findings from other sites affect how we should monitor the Hudson?</a:t>
            </a:r>
          </a:p>
          <a:p>
            <a:r>
              <a:rPr lang="en-US" dirty="0" smtClean="0"/>
              <a:t>…etc.</a:t>
            </a:r>
          </a:p>
          <a:p>
            <a:r>
              <a:rPr lang="en-US" b="1" dirty="0" smtClean="0"/>
              <a:t>Maybe some of this can be automated in the future, but we’re probably not there yet</a:t>
            </a:r>
            <a:endParaRPr lang="en-US" b="1" dirty="0"/>
          </a:p>
        </p:txBody>
      </p:sp>
      <p:sp>
        <p:nvSpPr>
          <p:cNvPr id="5" name="Rectangle 4"/>
          <p:cNvSpPr/>
          <p:nvPr/>
        </p:nvSpPr>
        <p:spPr>
          <a:xfrm>
            <a:off x="235973" y="6554098"/>
            <a:ext cx="9173497" cy="307777"/>
          </a:xfrm>
          <a:prstGeom prst="rect">
            <a:avLst/>
          </a:prstGeom>
        </p:spPr>
        <p:txBody>
          <a:bodyPr wrap="square">
            <a:spAutoFit/>
          </a:bodyPr>
          <a:lstStyle/>
          <a:p>
            <a:r>
              <a:rPr lang="en-US" sz="1400" dirty="0"/>
              <a:t>https://www.myupchar.com/en, CC BY-SA 4.0 &lt;https://creativecommons.org/licenses/by-sa/4.0&gt;, via Wikimedia Commons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706" y="1173623"/>
            <a:ext cx="4690882" cy="5081026"/>
          </a:xfrm>
          <a:prstGeom prst="rect">
            <a:avLst/>
          </a:prstGeom>
        </p:spPr>
      </p:pic>
    </p:spTree>
    <p:extLst>
      <p:ext uri="{BB962C8B-B14F-4D97-AF65-F5344CB8AC3E}">
        <p14:creationId xmlns:p14="http://schemas.microsoft.com/office/powerpoint/2010/main" val="29307895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8323" y="0"/>
            <a:ext cx="12679801" cy="6858000"/>
          </a:xfrm>
          <a:prstGeom prst="rect">
            <a:avLst/>
          </a:prstGeom>
        </p:spPr>
      </p:pic>
      <p:sp>
        <p:nvSpPr>
          <p:cNvPr id="2" name="Title 1"/>
          <p:cNvSpPr>
            <a:spLocks noGrp="1"/>
          </p:cNvSpPr>
          <p:nvPr>
            <p:ph type="title"/>
          </p:nvPr>
        </p:nvSpPr>
        <p:spPr>
          <a:xfrm>
            <a:off x="4519151" y="336587"/>
            <a:ext cx="3153697" cy="913941"/>
          </a:xfrm>
          <a:solidFill>
            <a:schemeClr val="bg2"/>
          </a:solidFill>
        </p:spPr>
        <p:txBody>
          <a:bodyPr>
            <a:normAutofit/>
          </a:bodyPr>
          <a:lstStyle/>
          <a:p>
            <a:pPr algn="ctr"/>
            <a:r>
              <a:rPr lang="en-US" sz="4000" dirty="0" smtClean="0"/>
              <a:t>Conclusions</a:t>
            </a:r>
            <a:endParaRPr lang="en-US" sz="4000" dirty="0"/>
          </a:p>
        </p:txBody>
      </p:sp>
      <p:sp>
        <p:nvSpPr>
          <p:cNvPr id="3" name="Content Placeholder 2"/>
          <p:cNvSpPr>
            <a:spLocks noGrp="1"/>
          </p:cNvSpPr>
          <p:nvPr>
            <p:ph idx="1"/>
          </p:nvPr>
        </p:nvSpPr>
        <p:spPr>
          <a:xfrm>
            <a:off x="838200" y="1569986"/>
            <a:ext cx="10515600" cy="4083562"/>
          </a:xfrm>
          <a:solidFill>
            <a:schemeClr val="bg2"/>
          </a:solidFill>
        </p:spPr>
        <p:txBody>
          <a:bodyPr>
            <a:normAutofit/>
          </a:bodyPr>
          <a:lstStyle/>
          <a:p>
            <a:pPr lvl="1"/>
            <a:r>
              <a:rPr lang="en-US" sz="2800" dirty="0" smtClean="0"/>
              <a:t>The Hudson </a:t>
            </a:r>
            <a:r>
              <a:rPr lang="en-US" sz="2800" dirty="0"/>
              <a:t>has been extraordinarily well monitored, which has led to deeper scientific understanding and allowed for more intelligent management than for many ecosystems</a:t>
            </a:r>
          </a:p>
          <a:p>
            <a:pPr lvl="1"/>
            <a:r>
              <a:rPr lang="en-US" sz="2800" dirty="0" smtClean="0"/>
              <a:t>The Hudson </a:t>
            </a:r>
            <a:r>
              <a:rPr lang="en-US" sz="2800" dirty="0"/>
              <a:t>will </a:t>
            </a:r>
            <a:r>
              <a:rPr lang="en-US" sz="2800" dirty="0" smtClean="0"/>
              <a:t>face </a:t>
            </a:r>
            <a:r>
              <a:rPr lang="en-US" sz="2800" dirty="0"/>
              <a:t>many challenges in coming decades </a:t>
            </a:r>
            <a:r>
              <a:rPr lang="en-US" sz="2800" dirty="0" smtClean="0"/>
              <a:t>(climate change, sea-level rise, new biological invasions, changing uses, etc.), </a:t>
            </a:r>
            <a:r>
              <a:rPr lang="en-US" sz="2800" dirty="0"/>
              <a:t>so it will be important to continue good </a:t>
            </a:r>
            <a:r>
              <a:rPr lang="en-US" sz="2800" dirty="0" smtClean="0"/>
              <a:t>monitoring</a:t>
            </a:r>
          </a:p>
          <a:p>
            <a:pPr lvl="1"/>
            <a:r>
              <a:rPr lang="en-US" sz="2800" dirty="0" smtClean="0"/>
              <a:t>It will be neither easy nor routine to run a good monitoring program on the Hudson ecosystem, and will require creativity, analysis, constant oversight, and communication with broader communities</a:t>
            </a:r>
            <a:endParaRPr lang="en-US" sz="2800" dirty="0"/>
          </a:p>
        </p:txBody>
      </p:sp>
      <p:sp>
        <p:nvSpPr>
          <p:cNvPr id="6" name="TextBox 5"/>
          <p:cNvSpPr txBox="1"/>
          <p:nvPr/>
        </p:nvSpPr>
        <p:spPr>
          <a:xfrm>
            <a:off x="10884309" y="6145162"/>
            <a:ext cx="1543664" cy="307777"/>
          </a:xfrm>
          <a:prstGeom prst="rect">
            <a:avLst/>
          </a:prstGeom>
          <a:noFill/>
        </p:spPr>
        <p:txBody>
          <a:bodyPr wrap="square" rtlCol="0">
            <a:spAutoFit/>
          </a:bodyPr>
          <a:lstStyle/>
          <a:p>
            <a:r>
              <a:rPr lang="en-US" sz="1400" dirty="0" smtClean="0">
                <a:solidFill>
                  <a:srgbClr val="FFFF00"/>
                </a:solidFill>
              </a:rPr>
              <a:t>D. Strayer</a:t>
            </a:r>
            <a:endParaRPr lang="en-US" sz="1400" dirty="0">
              <a:solidFill>
                <a:srgbClr val="FFFF00"/>
              </a:solidFill>
            </a:endParaRPr>
          </a:p>
        </p:txBody>
      </p:sp>
    </p:spTree>
    <p:extLst>
      <p:ext uri="{BB962C8B-B14F-4D97-AF65-F5344CB8AC3E}">
        <p14:creationId xmlns:p14="http://schemas.microsoft.com/office/powerpoint/2010/main" val="1435022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347284" y="433137"/>
            <a:ext cx="4256314" cy="5486400"/>
          </a:xfrm>
          <a:prstGeom prst="rect">
            <a:avLst/>
          </a:prstGeom>
        </p:spPr>
      </p:pic>
      <p:sp>
        <p:nvSpPr>
          <p:cNvPr id="2" name="Title 1"/>
          <p:cNvSpPr>
            <a:spLocks noGrp="1"/>
          </p:cNvSpPr>
          <p:nvPr>
            <p:ph type="title"/>
          </p:nvPr>
        </p:nvSpPr>
        <p:spPr>
          <a:xfrm>
            <a:off x="838200" y="32621"/>
            <a:ext cx="10515600" cy="1325563"/>
          </a:xfrm>
        </p:spPr>
        <p:txBody>
          <a:bodyPr>
            <a:normAutofit/>
          </a:bodyPr>
          <a:lstStyle/>
          <a:p>
            <a:r>
              <a:rPr lang="en-US" sz="4000" dirty="0" smtClean="0"/>
              <a:t>The utilities program</a:t>
            </a:r>
            <a:endParaRPr lang="en-US" sz="4000" dirty="0"/>
          </a:p>
        </p:txBody>
      </p:sp>
      <p:sp>
        <p:nvSpPr>
          <p:cNvPr id="3" name="Content Placeholder 2"/>
          <p:cNvSpPr>
            <a:spLocks noGrp="1"/>
          </p:cNvSpPr>
          <p:nvPr>
            <p:ph idx="1"/>
          </p:nvPr>
        </p:nvSpPr>
        <p:spPr>
          <a:xfrm>
            <a:off x="588402" y="1252970"/>
            <a:ext cx="6717145" cy="5226487"/>
          </a:xfrm>
        </p:spPr>
        <p:txBody>
          <a:bodyPr>
            <a:normAutofit fontScale="77500" lnSpcReduction="20000"/>
          </a:bodyPr>
          <a:lstStyle/>
          <a:p>
            <a:r>
              <a:rPr lang="en-US" dirty="0" smtClean="0"/>
              <a:t>Motivated by concern about power-plant effects on fish</a:t>
            </a:r>
          </a:p>
          <a:p>
            <a:pPr lvl="1"/>
            <a:r>
              <a:rPr lang="en-US" dirty="0"/>
              <a:t>“Evaluate the effectiveness of mitigation measures included in the settlement, specifically the flow reductions and outages intended to reduce entrainment, barrier net and screening technology, and Striped Bass stocking</a:t>
            </a:r>
            <a:r>
              <a:rPr lang="en-US" dirty="0" smtClean="0"/>
              <a:t>.</a:t>
            </a:r>
            <a:endParaRPr lang="en-US" dirty="0"/>
          </a:p>
          <a:p>
            <a:pPr lvl="1"/>
            <a:r>
              <a:rPr lang="en-US" dirty="0" smtClean="0"/>
              <a:t>Monitor </a:t>
            </a:r>
            <a:r>
              <a:rPr lang="en-US" dirty="0"/>
              <a:t>impingement and entrainment abundance and survival at Bowline Point, </a:t>
            </a:r>
            <a:r>
              <a:rPr lang="en-US" dirty="0" err="1"/>
              <a:t>Roseton</a:t>
            </a:r>
            <a:r>
              <a:rPr lang="en-US" dirty="0"/>
              <a:t>, and Indian Point. </a:t>
            </a:r>
          </a:p>
          <a:p>
            <a:pPr lvl="1"/>
            <a:r>
              <a:rPr lang="en-US" dirty="0" smtClean="0"/>
              <a:t>Monitor </a:t>
            </a:r>
            <a:r>
              <a:rPr lang="en-US" dirty="0"/>
              <a:t>the status of Hudson River fish populations as </a:t>
            </a:r>
            <a:r>
              <a:rPr lang="en-US" dirty="0" err="1"/>
              <a:t>ichthyoplankton</a:t>
            </a:r>
            <a:r>
              <a:rPr lang="en-US" dirty="0"/>
              <a:t>, juveniles, and adults</a:t>
            </a:r>
            <a:r>
              <a:rPr lang="en-US" dirty="0" smtClean="0"/>
              <a:t>.”</a:t>
            </a:r>
          </a:p>
          <a:p>
            <a:pPr lvl="1"/>
            <a:r>
              <a:rPr lang="en-US" dirty="0" smtClean="0"/>
              <a:t>Shifted towards a ecological fundamental assessment</a:t>
            </a:r>
            <a:endParaRPr lang="en-US" dirty="0"/>
          </a:p>
          <a:p>
            <a:r>
              <a:rPr lang="en-US" dirty="0" smtClean="0"/>
              <a:t>Ran from 1974 until 2017 </a:t>
            </a:r>
            <a:r>
              <a:rPr lang="en-US" dirty="0"/>
              <a:t>or 2019 (44-46 years</a:t>
            </a:r>
            <a:r>
              <a:rPr lang="en-US" dirty="0" smtClean="0"/>
              <a:t>), with </a:t>
            </a:r>
            <a:r>
              <a:rPr lang="en-US" dirty="0"/>
              <a:t>some design and gear changes over time; extensive QA/QC</a:t>
            </a:r>
          </a:p>
          <a:p>
            <a:r>
              <a:rPr lang="en-US" dirty="0"/>
              <a:t>At least $2 million/</a:t>
            </a:r>
            <a:r>
              <a:rPr lang="en-US" dirty="0" err="1"/>
              <a:t>yr</a:t>
            </a:r>
            <a:r>
              <a:rPr lang="en-US" dirty="0"/>
              <a:t> (in 1981 $$)</a:t>
            </a:r>
          </a:p>
          <a:p>
            <a:r>
              <a:rPr lang="en-US" dirty="0"/>
              <a:t>Focused on fish </a:t>
            </a:r>
            <a:r>
              <a:rPr lang="en-US" dirty="0" smtClean="0"/>
              <a:t>(especially </a:t>
            </a:r>
            <a:r>
              <a:rPr lang="en-US" dirty="0"/>
              <a:t>striped bass), but also </a:t>
            </a:r>
            <a:r>
              <a:rPr lang="en-US" dirty="0" smtClean="0"/>
              <a:t>collected water-quality data</a:t>
            </a:r>
          </a:p>
          <a:p>
            <a:r>
              <a:rPr lang="en-US" dirty="0" smtClean="0"/>
              <a:t>Run by contractors, overseen by multiple regulatory agencies</a:t>
            </a:r>
            <a:endParaRPr lang="en-US" dirty="0"/>
          </a:p>
        </p:txBody>
      </p:sp>
    </p:spTree>
    <p:extLst>
      <p:ext uri="{BB962C8B-B14F-4D97-AF65-F5344CB8AC3E}">
        <p14:creationId xmlns:p14="http://schemas.microsoft.com/office/powerpoint/2010/main" val="2123607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632" y="78805"/>
            <a:ext cx="6882581" cy="1325563"/>
          </a:xfrm>
        </p:spPr>
        <p:txBody>
          <a:bodyPr>
            <a:normAutofit/>
          </a:bodyPr>
          <a:lstStyle/>
          <a:p>
            <a:pPr algn="ctr"/>
            <a:r>
              <a:rPr lang="en-US" sz="4000" dirty="0" smtClean="0"/>
              <a:t>Details of the utilities program</a:t>
            </a:r>
            <a:endParaRPr lang="en-US" sz="4000" dirty="0"/>
          </a:p>
        </p:txBody>
      </p:sp>
      <p:sp>
        <p:nvSpPr>
          <p:cNvPr id="3" name="Content Placeholder 2"/>
          <p:cNvSpPr>
            <a:spLocks noGrp="1"/>
          </p:cNvSpPr>
          <p:nvPr>
            <p:ph idx="1"/>
          </p:nvPr>
        </p:nvSpPr>
        <p:spPr>
          <a:xfrm>
            <a:off x="511277" y="1404367"/>
            <a:ext cx="6499123" cy="4888277"/>
          </a:xfrm>
        </p:spPr>
        <p:txBody>
          <a:bodyPr>
            <a:normAutofit fontScale="92500" lnSpcReduction="20000"/>
          </a:bodyPr>
          <a:lstStyle/>
          <a:p>
            <a:r>
              <a:rPr lang="en-US" dirty="0" smtClean="0"/>
              <a:t>5 core components</a:t>
            </a:r>
          </a:p>
          <a:p>
            <a:pPr lvl="1"/>
            <a:r>
              <a:rPr lang="en-US" b="1" dirty="0" smtClean="0"/>
              <a:t>Long-river survey (LRS) of </a:t>
            </a:r>
            <a:r>
              <a:rPr lang="en-US" b="1" dirty="0" err="1" smtClean="0"/>
              <a:t>ichthyoplankton</a:t>
            </a:r>
            <a:r>
              <a:rPr lang="en-US" b="1" dirty="0" smtClean="0"/>
              <a:t>, 100-200 samples/week, spring-summer</a:t>
            </a:r>
          </a:p>
          <a:p>
            <a:pPr lvl="1"/>
            <a:r>
              <a:rPr lang="en-US" b="1" dirty="0" smtClean="0"/>
              <a:t>Beach-seine survey (BSS), 100 samples/fortnight</a:t>
            </a:r>
          </a:p>
          <a:p>
            <a:pPr lvl="1"/>
            <a:r>
              <a:rPr lang="en-US" b="1" dirty="0" smtClean="0"/>
              <a:t>Fall juvenile survey (FJS), 100-200 samples/fortnight, many gear and design changes</a:t>
            </a:r>
          </a:p>
          <a:p>
            <a:pPr lvl="1"/>
            <a:r>
              <a:rPr lang="en-US" dirty="0" smtClean="0"/>
              <a:t>Atlantic tomcod stock assessment</a:t>
            </a:r>
          </a:p>
          <a:p>
            <a:pPr lvl="1"/>
            <a:r>
              <a:rPr lang="en-US" dirty="0" smtClean="0"/>
              <a:t>Water-quality survey (DO, temperature, conductivity), 59 stations x 2-3 depths</a:t>
            </a:r>
          </a:p>
          <a:p>
            <a:pPr lvl="1"/>
            <a:r>
              <a:rPr lang="en-US" dirty="0" smtClean="0"/>
              <a:t>+several other studies of shorter duration, including gear studies</a:t>
            </a:r>
          </a:p>
          <a:p>
            <a:r>
              <a:rPr lang="en-US" dirty="0" smtClean="0"/>
              <a:t>Stratified (stratified-random for LRS, BSS, FJS), whole-estuary design</a:t>
            </a:r>
          </a:p>
          <a:p>
            <a:r>
              <a:rPr lang="en-US" dirty="0" smtClean="0"/>
              <a:t>Numbers, sizes, species, and some other biological characteristics of fish</a:t>
            </a:r>
          </a:p>
          <a:p>
            <a:endParaRPr lang="en-US" dirty="0"/>
          </a:p>
        </p:txBody>
      </p:sp>
      <p:pic>
        <p:nvPicPr>
          <p:cNvPr id="4" name="Picture 3"/>
          <p:cNvPicPr>
            <a:picLocks noChangeAspect="1"/>
          </p:cNvPicPr>
          <p:nvPr/>
        </p:nvPicPr>
        <p:blipFill>
          <a:blip r:embed="rId2"/>
          <a:stretch>
            <a:fillRect/>
          </a:stretch>
        </p:blipFill>
        <p:spPr>
          <a:xfrm>
            <a:off x="7369961" y="261650"/>
            <a:ext cx="4564881" cy="6400800"/>
          </a:xfrm>
          <a:prstGeom prst="rect">
            <a:avLst/>
          </a:prstGeom>
        </p:spPr>
      </p:pic>
    </p:spTree>
    <p:extLst>
      <p:ext uri="{BB962C8B-B14F-4D97-AF65-F5344CB8AC3E}">
        <p14:creationId xmlns:p14="http://schemas.microsoft.com/office/powerpoint/2010/main" val="39945389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96"/>
            <a:ext cx="10515600" cy="1325563"/>
          </a:xfrm>
        </p:spPr>
        <p:txBody>
          <a:bodyPr>
            <a:normAutofit/>
          </a:bodyPr>
          <a:lstStyle/>
          <a:p>
            <a:pPr algn="ctr"/>
            <a:r>
              <a:rPr lang="en-US" sz="4000" dirty="0" smtClean="0"/>
              <a:t>Products of utilities monitoring</a:t>
            </a:r>
            <a:endParaRPr lang="en-US" sz="4000" dirty="0"/>
          </a:p>
        </p:txBody>
      </p:sp>
      <p:sp>
        <p:nvSpPr>
          <p:cNvPr id="3" name="Content Placeholder 2"/>
          <p:cNvSpPr>
            <a:spLocks noGrp="1"/>
          </p:cNvSpPr>
          <p:nvPr>
            <p:ph idx="1"/>
          </p:nvPr>
        </p:nvSpPr>
        <p:spPr>
          <a:xfrm>
            <a:off x="838200" y="1520824"/>
            <a:ext cx="10515600" cy="4351338"/>
          </a:xfrm>
        </p:spPr>
        <p:txBody>
          <a:bodyPr>
            <a:normAutofit/>
          </a:bodyPr>
          <a:lstStyle/>
          <a:p>
            <a:r>
              <a:rPr lang="en-US" dirty="0" smtClean="0"/>
              <a:t>Annual reports</a:t>
            </a:r>
          </a:p>
          <a:p>
            <a:r>
              <a:rPr lang="en-US" dirty="0" smtClean="0"/>
              <a:t>Large </a:t>
            </a:r>
            <a:r>
              <a:rPr lang="en-US" dirty="0"/>
              <a:t>SAS data sets</a:t>
            </a:r>
          </a:p>
          <a:p>
            <a:r>
              <a:rPr lang="en-US" dirty="0" smtClean="0"/>
              <a:t>~200 scientific publications</a:t>
            </a:r>
          </a:p>
          <a:p>
            <a:pPr lvl="1"/>
            <a:r>
              <a:rPr lang="en-US" dirty="0"/>
              <a:t>Biology of Hudson fishes</a:t>
            </a:r>
          </a:p>
          <a:p>
            <a:pPr lvl="1"/>
            <a:r>
              <a:rPr lang="en-US" dirty="0" smtClean="0"/>
              <a:t>Gear </a:t>
            </a:r>
            <a:r>
              <a:rPr lang="en-US" dirty="0"/>
              <a:t>studies</a:t>
            </a:r>
          </a:p>
          <a:p>
            <a:pPr lvl="1"/>
            <a:r>
              <a:rPr lang="en-US" dirty="0" smtClean="0"/>
              <a:t>Power </a:t>
            </a:r>
            <a:r>
              <a:rPr lang="en-US" dirty="0"/>
              <a:t>plant impacts and mitigation</a:t>
            </a:r>
          </a:p>
          <a:p>
            <a:pPr lvl="1"/>
            <a:r>
              <a:rPr lang="en-US" dirty="0"/>
              <a:t>Many analyses done by scientists outside the </a:t>
            </a:r>
            <a:r>
              <a:rPr lang="en-US" dirty="0" smtClean="0"/>
              <a:t>utilities and their contractors</a:t>
            </a:r>
            <a:endParaRPr lang="en-US" dirty="0"/>
          </a:p>
          <a:p>
            <a:r>
              <a:rPr lang="en-US" dirty="0" smtClean="0"/>
              <a:t>12 </a:t>
            </a:r>
            <a:r>
              <a:rPr lang="en-US" dirty="0"/>
              <a:t>million fish specimens + many more in unsorted </a:t>
            </a:r>
            <a:r>
              <a:rPr lang="en-US" dirty="0" smtClean="0"/>
              <a:t>samples</a:t>
            </a:r>
          </a:p>
          <a:p>
            <a:pPr lvl="1"/>
            <a:r>
              <a:rPr lang="en-US" dirty="0" smtClean="0"/>
              <a:t>data and specimens were not always available</a:t>
            </a:r>
          </a:p>
        </p:txBody>
      </p:sp>
    </p:spTree>
    <p:extLst>
      <p:ext uri="{BB962C8B-B14F-4D97-AF65-F5344CB8AC3E}">
        <p14:creationId xmlns:p14="http://schemas.microsoft.com/office/powerpoint/2010/main" val="18299619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193"/>
            <a:ext cx="6673645" cy="1325563"/>
          </a:xfrm>
        </p:spPr>
        <p:txBody>
          <a:bodyPr>
            <a:normAutofit/>
          </a:bodyPr>
          <a:lstStyle/>
          <a:p>
            <a:pPr algn="ctr"/>
            <a:r>
              <a:rPr lang="en-US" sz="4000" dirty="0" smtClean="0"/>
              <a:t>Cary’s program</a:t>
            </a:r>
            <a:endParaRPr lang="en-US" sz="4000" dirty="0"/>
          </a:p>
        </p:txBody>
      </p:sp>
      <p:sp>
        <p:nvSpPr>
          <p:cNvPr id="3" name="Content Placeholder 2"/>
          <p:cNvSpPr>
            <a:spLocks noGrp="1"/>
          </p:cNvSpPr>
          <p:nvPr>
            <p:ph idx="1"/>
          </p:nvPr>
        </p:nvSpPr>
        <p:spPr>
          <a:xfrm>
            <a:off x="690419" y="1357752"/>
            <a:ext cx="7289799" cy="5253327"/>
          </a:xfrm>
        </p:spPr>
        <p:txBody>
          <a:bodyPr>
            <a:normAutofit fontScale="92500"/>
          </a:bodyPr>
          <a:lstStyle/>
          <a:p>
            <a:r>
              <a:rPr lang="en-US" dirty="0" smtClean="0"/>
              <a:t>Began as short-term studies of the lower food web in 1986, ended in 2017-2020</a:t>
            </a:r>
          </a:p>
          <a:p>
            <a:r>
              <a:rPr lang="en-US" dirty="0" smtClean="0"/>
              <a:t>Purposes, design, and methods evolved over time, especially in response to zebra mussel invasion</a:t>
            </a:r>
          </a:p>
          <a:p>
            <a:pPr lvl="1"/>
            <a:r>
              <a:rPr lang="en-US" dirty="0"/>
              <a:t>Broad goal was scientific understanding of the river</a:t>
            </a:r>
          </a:p>
          <a:p>
            <a:pPr lvl="1"/>
            <a:r>
              <a:rPr lang="en-US" dirty="0"/>
              <a:t>Multiple, specific goals, which changed over time</a:t>
            </a:r>
          </a:p>
          <a:p>
            <a:pPr lvl="1"/>
            <a:r>
              <a:rPr lang="en-US" dirty="0"/>
              <a:t>Part of a broader Cary Hudson research program</a:t>
            </a:r>
          </a:p>
          <a:p>
            <a:r>
              <a:rPr lang="en-US" dirty="0" smtClean="0"/>
              <a:t>Funded by a series of 1- to 5-year grants from Hudson River Foundation and National Science Foundation (total ~$4.1 million = $120K/</a:t>
            </a:r>
            <a:r>
              <a:rPr lang="en-US" dirty="0" err="1" smtClean="0"/>
              <a:t>yr</a:t>
            </a:r>
            <a:r>
              <a:rPr lang="en-US" dirty="0" smtClean="0"/>
              <a:t>)</a:t>
            </a:r>
          </a:p>
          <a:p>
            <a:r>
              <a:rPr lang="en-US" dirty="0" smtClean="0"/>
              <a:t>Run by a core group of 5 scientists (with no clear leader) + collaborators + key support people</a:t>
            </a: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00" t="8207" r="2370" b="9363"/>
          <a:stretch/>
        </p:blipFill>
        <p:spPr>
          <a:xfrm>
            <a:off x="8442035" y="147781"/>
            <a:ext cx="3657600" cy="273432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442035" y="3011058"/>
            <a:ext cx="2011680" cy="201168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087955" y="4772432"/>
            <a:ext cx="2011680" cy="2011680"/>
          </a:xfrm>
          <a:prstGeom prst="rect">
            <a:avLst/>
          </a:prstGeom>
        </p:spPr>
      </p:pic>
      <p:sp>
        <p:nvSpPr>
          <p:cNvPr id="7" name="TextBox 6"/>
          <p:cNvSpPr txBox="1"/>
          <p:nvPr/>
        </p:nvSpPr>
        <p:spPr>
          <a:xfrm>
            <a:off x="11024501" y="2882103"/>
            <a:ext cx="1167499" cy="307777"/>
          </a:xfrm>
          <a:prstGeom prst="rect">
            <a:avLst/>
          </a:prstGeom>
          <a:noFill/>
        </p:spPr>
        <p:txBody>
          <a:bodyPr wrap="none" rtlCol="0">
            <a:spAutoFit/>
          </a:bodyPr>
          <a:lstStyle/>
          <a:p>
            <a:r>
              <a:rPr lang="en-US" sz="1400" dirty="0" smtClean="0"/>
              <a:t>Cary Institute</a:t>
            </a:r>
            <a:endParaRPr lang="en-US" sz="1400" dirty="0"/>
          </a:p>
        </p:txBody>
      </p:sp>
    </p:spTree>
    <p:extLst>
      <p:ext uri="{BB962C8B-B14F-4D97-AF65-F5344CB8AC3E}">
        <p14:creationId xmlns:p14="http://schemas.microsoft.com/office/powerpoint/2010/main" val="4057339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96"/>
            <a:ext cx="10515600" cy="1325563"/>
          </a:xfrm>
        </p:spPr>
        <p:txBody>
          <a:bodyPr>
            <a:normAutofit/>
          </a:bodyPr>
          <a:lstStyle/>
          <a:p>
            <a:pPr algn="ctr"/>
            <a:r>
              <a:rPr lang="en-US" sz="4000" dirty="0" smtClean="0"/>
              <a:t>Details of the Cary program</a:t>
            </a:r>
            <a:endParaRPr lang="en-US" sz="4000" dirty="0"/>
          </a:p>
        </p:txBody>
      </p:sp>
      <p:sp>
        <p:nvSpPr>
          <p:cNvPr id="3" name="Content Placeholder 2"/>
          <p:cNvSpPr>
            <a:spLocks noGrp="1"/>
          </p:cNvSpPr>
          <p:nvPr>
            <p:ph idx="1"/>
          </p:nvPr>
        </p:nvSpPr>
        <p:spPr>
          <a:xfrm>
            <a:off x="435078" y="1435047"/>
            <a:ext cx="8364794" cy="4830404"/>
          </a:xfrm>
        </p:spPr>
        <p:txBody>
          <a:bodyPr>
            <a:normAutofit lnSpcReduction="10000"/>
          </a:bodyPr>
          <a:lstStyle/>
          <a:p>
            <a:r>
              <a:rPr lang="en-US" dirty="0" smtClean="0"/>
              <a:t>Many variables</a:t>
            </a:r>
          </a:p>
          <a:p>
            <a:pPr lvl="1"/>
            <a:r>
              <a:rPr lang="en-US" dirty="0" smtClean="0"/>
              <a:t>Temperature, DO, conductivity, pH, </a:t>
            </a:r>
            <a:r>
              <a:rPr lang="en-US" dirty="0" err="1" smtClean="0"/>
              <a:t>Secchi</a:t>
            </a:r>
            <a:r>
              <a:rPr lang="en-US" dirty="0" smtClean="0"/>
              <a:t> transparency, light extinction</a:t>
            </a:r>
          </a:p>
          <a:p>
            <a:pPr lvl="1"/>
            <a:r>
              <a:rPr lang="en-US" dirty="0" err="1" smtClean="0"/>
              <a:t>Seston</a:t>
            </a:r>
            <a:r>
              <a:rPr lang="en-US" dirty="0" smtClean="0"/>
              <a:t>, POC, DOC, DIC, N and P (forms and concentration)</a:t>
            </a:r>
          </a:p>
          <a:p>
            <a:pPr lvl="1"/>
            <a:r>
              <a:rPr lang="en-US" dirty="0" smtClean="0"/>
              <a:t>Phytoplankton biomass (and sometimes composition), bacterial numbers and production, zooplankton numbers and composition, benthic animal numbers and composition (sporadic), populations of zebra mussels and native mussels</a:t>
            </a:r>
          </a:p>
          <a:p>
            <a:r>
              <a:rPr lang="en-US" dirty="0" smtClean="0"/>
              <a:t>Spatial and temporal coverage</a:t>
            </a:r>
          </a:p>
          <a:p>
            <a:pPr lvl="1"/>
            <a:r>
              <a:rPr lang="en-US" dirty="0" smtClean="0"/>
              <a:t>Pelagic variables: every other week at Kingston and every other month at 6 sites between Castleton and Haverstraw</a:t>
            </a:r>
          </a:p>
          <a:p>
            <a:pPr lvl="1"/>
            <a:r>
              <a:rPr lang="en-US" dirty="0" smtClean="0"/>
              <a:t>Benthic animals: once or twice a year from Troy to Newburgh</a:t>
            </a:r>
          </a:p>
        </p:txBody>
      </p:sp>
      <p:grpSp>
        <p:nvGrpSpPr>
          <p:cNvPr id="9" name="Group 8"/>
          <p:cNvGrpSpPr/>
          <p:nvPr/>
        </p:nvGrpSpPr>
        <p:grpSpPr>
          <a:xfrm>
            <a:off x="9173496" y="1494503"/>
            <a:ext cx="2861188" cy="4267200"/>
            <a:chOff x="9173496" y="1494503"/>
            <a:chExt cx="2861188" cy="426720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226" t="2847" r="13441" b="5070"/>
            <a:stretch/>
          </p:blipFill>
          <p:spPr>
            <a:xfrm>
              <a:off x="9360307" y="1494503"/>
              <a:ext cx="2556387" cy="4267200"/>
            </a:xfrm>
            <a:prstGeom prst="rect">
              <a:avLst/>
            </a:prstGeom>
          </p:spPr>
        </p:pic>
        <p:sp>
          <p:nvSpPr>
            <p:cNvPr id="6" name="Rectangle 5"/>
            <p:cNvSpPr/>
            <p:nvPr/>
          </p:nvSpPr>
          <p:spPr>
            <a:xfrm>
              <a:off x="9173496" y="1700981"/>
              <a:ext cx="491614" cy="835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248103" y="4493342"/>
              <a:ext cx="786581" cy="540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360307" y="4345858"/>
              <a:ext cx="668596" cy="196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9901088" y="6558117"/>
            <a:ext cx="2259080" cy="307777"/>
          </a:xfrm>
          <a:prstGeom prst="rect">
            <a:avLst/>
          </a:prstGeom>
          <a:noFill/>
        </p:spPr>
        <p:txBody>
          <a:bodyPr wrap="none" rtlCol="0">
            <a:spAutoFit/>
          </a:bodyPr>
          <a:lstStyle/>
          <a:p>
            <a:r>
              <a:rPr lang="en-US" sz="1400" dirty="0" smtClean="0"/>
              <a:t>Findlay et al. 1996, </a:t>
            </a:r>
            <a:r>
              <a:rPr lang="en-US" sz="1400" i="1" dirty="0" smtClean="0"/>
              <a:t>Estuaries</a:t>
            </a:r>
            <a:endParaRPr lang="en-US" sz="1400" dirty="0"/>
          </a:p>
        </p:txBody>
      </p:sp>
    </p:spTree>
    <p:extLst>
      <p:ext uri="{BB962C8B-B14F-4D97-AF65-F5344CB8AC3E}">
        <p14:creationId xmlns:p14="http://schemas.microsoft.com/office/powerpoint/2010/main" val="4135297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237"/>
            <a:ext cx="8020665" cy="1325563"/>
          </a:xfrm>
        </p:spPr>
        <p:txBody>
          <a:bodyPr>
            <a:normAutofit/>
          </a:bodyPr>
          <a:lstStyle/>
          <a:p>
            <a:pPr algn="ctr"/>
            <a:r>
              <a:rPr lang="en-US" sz="4000" dirty="0" smtClean="0"/>
              <a:t>Products of Cary’s program</a:t>
            </a:r>
            <a:endParaRPr lang="en-US" sz="4000" dirty="0"/>
          </a:p>
        </p:txBody>
      </p:sp>
      <p:sp>
        <p:nvSpPr>
          <p:cNvPr id="3" name="Content Placeholder 2"/>
          <p:cNvSpPr>
            <a:spLocks noGrp="1"/>
          </p:cNvSpPr>
          <p:nvPr>
            <p:ph idx="1"/>
          </p:nvPr>
        </p:nvSpPr>
        <p:spPr>
          <a:xfrm>
            <a:off x="838200" y="1493118"/>
            <a:ext cx="10515600" cy="4351338"/>
          </a:xfrm>
        </p:spPr>
        <p:txBody>
          <a:bodyPr>
            <a:normAutofit lnSpcReduction="10000"/>
          </a:bodyPr>
          <a:lstStyle/>
          <a:p>
            <a:r>
              <a:rPr lang="en-US" dirty="0" smtClean="0"/>
              <a:t>&gt;100 scientific publications</a:t>
            </a:r>
          </a:p>
          <a:p>
            <a:pPr lvl="1"/>
            <a:r>
              <a:rPr lang="en-US" dirty="0" smtClean="0"/>
              <a:t>Zebra mussel invasion and its impacts</a:t>
            </a:r>
          </a:p>
          <a:p>
            <a:pPr lvl="1"/>
            <a:r>
              <a:rPr lang="en-US" dirty="0" smtClean="0"/>
              <a:t>Microbial ecology, including phytoplankton</a:t>
            </a:r>
          </a:p>
          <a:p>
            <a:pPr lvl="1"/>
            <a:r>
              <a:rPr lang="en-US" dirty="0" smtClean="0"/>
              <a:t>Carbon and nitrogen dynamics</a:t>
            </a:r>
          </a:p>
          <a:p>
            <a:pPr lvl="1"/>
            <a:r>
              <a:rPr lang="en-US" dirty="0" smtClean="0"/>
              <a:t>Basic ecology of the Hudson ecosystem</a:t>
            </a:r>
          </a:p>
          <a:p>
            <a:r>
              <a:rPr lang="en-US" dirty="0" smtClean="0"/>
              <a:t>Widely used </a:t>
            </a:r>
            <a:r>
              <a:rPr lang="en-US" dirty="0"/>
              <a:t>in </a:t>
            </a:r>
            <a:r>
              <a:rPr lang="en-US" dirty="0" smtClean="0"/>
              <a:t>education (Cary educators and others), </a:t>
            </a:r>
            <a:r>
              <a:rPr lang="en-US" dirty="0"/>
              <a:t>management, and </a:t>
            </a:r>
            <a:r>
              <a:rPr lang="en-US" dirty="0" smtClean="0"/>
              <a:t>policy-making through key partners</a:t>
            </a:r>
          </a:p>
          <a:p>
            <a:r>
              <a:rPr lang="en-US" dirty="0" smtClean="0"/>
              <a:t>Most data are freely available</a:t>
            </a:r>
          </a:p>
          <a:p>
            <a:pPr lvl="1"/>
            <a:r>
              <a:rPr lang="en-US" sz="1500" dirty="0"/>
              <a:t>https://caryinstitute.figshare.com/articles/dataset/Hudson_River_data_Kingston_and_cardinal_survey_stations/8454041</a:t>
            </a:r>
            <a:endParaRPr lang="en-US" sz="1500" dirty="0" smtClean="0"/>
          </a:p>
          <a:p>
            <a:r>
              <a:rPr lang="en-US" dirty="0" smtClean="0"/>
              <a:t>A few specimens freely available in museums, many samples still at Cary (long-term fate undetermined)</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844" y="152243"/>
            <a:ext cx="2478923" cy="3200400"/>
          </a:xfrm>
          <a:prstGeom prst="rect">
            <a:avLst/>
          </a:prstGeom>
        </p:spPr>
      </p:pic>
    </p:spTree>
    <p:extLst>
      <p:ext uri="{BB962C8B-B14F-4D97-AF65-F5344CB8AC3E}">
        <p14:creationId xmlns:p14="http://schemas.microsoft.com/office/powerpoint/2010/main" val="35363708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4900</TotalTime>
  <Words>2754</Words>
  <Application>Microsoft Office PowerPoint</Application>
  <PresentationFormat>Widescreen</PresentationFormat>
  <Paragraphs>276</Paragraphs>
  <Slides>34</Slides>
  <Notes>11</Notes>
  <HiddenSlides>1</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9" baseType="lpstr">
      <vt:lpstr>Arial</vt:lpstr>
      <vt:lpstr>Calibri</vt:lpstr>
      <vt:lpstr>Calibri Light</vt:lpstr>
      <vt:lpstr>Office Theme</vt:lpstr>
      <vt:lpstr>Photo Editor Photo</vt:lpstr>
      <vt:lpstr>Monitoring the Hudson River ecosystem: insights from past programs</vt:lpstr>
      <vt:lpstr>Outline</vt:lpstr>
      <vt:lpstr>1. Many programs have monitored the Hudson ecosystem</vt:lpstr>
      <vt:lpstr>The utilities program</vt:lpstr>
      <vt:lpstr>Details of the utilities program</vt:lpstr>
      <vt:lpstr>Products of utilities monitoring</vt:lpstr>
      <vt:lpstr>Cary’s program</vt:lpstr>
      <vt:lpstr>Details of the Cary program</vt:lpstr>
      <vt:lpstr>Products of Cary’s program</vt:lpstr>
      <vt:lpstr>2. What is monitoring and why do we do it?</vt:lpstr>
      <vt:lpstr>A. Tracking the ecosystem</vt:lpstr>
      <vt:lpstr>B. Understanding the ecosystem</vt:lpstr>
      <vt:lpstr>C. Assessing the effect of an event</vt:lpstr>
      <vt:lpstr>D. Raising questions: What caused smelt to disappear from the Hudson?</vt:lpstr>
      <vt:lpstr>D. Raising questions: Why has nitrate been declining in the Hudson?</vt:lpstr>
      <vt:lpstr>E. Improving the design of future scientific studies</vt:lpstr>
      <vt:lpstr>Monitoring the Hudson ecosystem has made diverse contributions</vt:lpstr>
      <vt:lpstr>3. How do you make a successful monitoring program?</vt:lpstr>
      <vt:lpstr>Match the design to your situation</vt:lpstr>
      <vt:lpstr>Test the design before commencing, and modify or discard it if necessary</vt:lpstr>
      <vt:lpstr>Adopt a strong, specific initial design</vt:lpstr>
      <vt:lpstr>Be prepared to change the program</vt:lpstr>
      <vt:lpstr>Expect tradeoffs, and assess them as best you can</vt:lpstr>
      <vt:lpstr>Embed monitoring in a broader program of research</vt:lpstr>
      <vt:lpstr>… and management</vt:lpstr>
      <vt:lpstr>The data should be made as available as possible</vt:lpstr>
      <vt:lpstr>Try to allow for resources to pursue important new questions that arise</vt:lpstr>
      <vt:lpstr>Beware the seduction of easy measurements</vt:lpstr>
      <vt:lpstr>PowerPoint Presentation</vt:lpstr>
      <vt:lpstr>Measurement error may distort your understanding</vt:lpstr>
      <vt:lpstr>PowerPoint Presentation</vt:lpstr>
      <vt:lpstr>We overlook hard-to-measure variables in the Hudson</vt:lpstr>
      <vt:lpstr>Someone needs to lose sleep over the program</vt:lpstr>
      <vt:lpstr>Conclusions</vt:lpstr>
    </vt:vector>
  </TitlesOfParts>
  <Company>Cary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Ecological monitoring of the Hudson River: insights from the past</dc:title>
  <dc:creator>Dave Strayer</dc:creator>
  <cp:lastModifiedBy>Dave Strayer</cp:lastModifiedBy>
  <cp:revision>484</cp:revision>
  <dcterms:created xsi:type="dcterms:W3CDTF">2024-06-18T14:33:08Z</dcterms:created>
  <dcterms:modified xsi:type="dcterms:W3CDTF">2024-10-01T21:43:42Z</dcterms:modified>
</cp:coreProperties>
</file>