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88">
          <p15:clr>
            <a:srgbClr val="747775"/>
          </p15:clr>
        </p15:guide>
        <p15:guide id="2" pos="1730">
          <p15:clr>
            <a:srgbClr val="747775"/>
          </p15:clr>
        </p15:guide>
        <p15:guide id="3" orient="horz" pos="358">
          <p15:clr>
            <a:srgbClr val="747775"/>
          </p15:clr>
        </p15:guide>
        <p15:guide id="4" pos="216">
          <p15:clr>
            <a:srgbClr val="747775"/>
          </p15:clr>
        </p15:guide>
        <p15:guide id="5" pos="5544">
          <p15:clr>
            <a:srgbClr val="747775"/>
          </p15:clr>
        </p15:guide>
        <p15:guide id="6" orient="horz" pos="468">
          <p15:clr>
            <a:srgbClr val="747775"/>
          </p15:clr>
        </p15:guide>
        <p15:guide id="7" orient="horz" pos="540">
          <p15:clr>
            <a:srgbClr val="A4A3A4"/>
          </p15:clr>
        </p15:guide>
        <p15:guide id="8" pos="1512">
          <p15:clr>
            <a:srgbClr val="A4A3A4"/>
          </p15:clr>
        </p15:guide>
        <p15:guide id="9" pos="194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wTp8z9s11Tw1xPe0AwEBHU8j0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Piran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368" y="200"/>
      </p:cViewPr>
      <p:guideLst>
        <p:guide orient="horz" pos="2988"/>
        <p:guide pos="1730"/>
        <p:guide orient="horz" pos="358"/>
        <p:guide pos="216"/>
        <p:guide pos="5544"/>
        <p:guide orient="horz" pos="468"/>
        <p:guide orient="horz" pos="540"/>
        <p:guide pos="1512"/>
        <p:guide pos="1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10-22T18:49:11.230" idx="1">
    <p:pos x="6000" y="0"/>
    <p:text>I moved this slide up as i was imagining that after we each describe our respective programs, you show alignment map and talk about how we conferred on respective action agendas (as well as other partners), and i say how we worked together a unified SOE report (or vice versa).</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tHeH0N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pa.gov/hudsonriverpcbs/hudson-river-cleanu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pa.gov/hudsonriverpcbs/hudson-river-cleanu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smfc.org/species/american-sha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rnerr.org/wp-content/uploads/2024/06/Hudson_River_Report_Final_August-2018_s.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xtapps.dec.ny.gov/docs/remediation_hudson_pdf/hrhrp.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15791"/>
            <a:ext cx="5486400" cy="4183380"/>
          </a:xfrm>
          <a:prstGeom prst="rect">
            <a:avLst/>
          </a:prstGeom>
          <a:noFill/>
          <a:ln>
            <a:noFill/>
          </a:ln>
        </p:spPr>
        <p:txBody>
          <a:bodyPr spcFirstLastPara="1" wrap="square" lIns="92800" tIns="92800" rIns="92800" bIns="92800" anchor="t" anchorCtr="0">
            <a:noAutofit/>
          </a:bodyPr>
          <a:lstStyle/>
          <a:p>
            <a:pPr marL="348112" lvl="0" indent="-278262" algn="l" rtl="0">
              <a:lnSpc>
                <a:spcPct val="107000"/>
              </a:lnSpc>
              <a:spcBef>
                <a:spcPts val="0"/>
              </a:spcBef>
              <a:spcAft>
                <a:spcPts val="0"/>
              </a:spcAft>
              <a:buSzPts val="1100"/>
              <a:buFont typeface="Noto Sans Symbols"/>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9523aa730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9523aa730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have manipulated the tributaries to expand recreation - examples above are daming tributaries to expanding swimming opportunities but the cost was cutting off migration routes for eels and other species while also holding back sediment that is vital for productive fish habitat down stream</a:t>
            </a:r>
            <a:endParaRPr/>
          </a:p>
          <a:p>
            <a:pPr marL="0" lvl="0" indent="0" algn="l" rtl="0">
              <a:spcBef>
                <a:spcPts val="0"/>
              </a:spcBef>
              <a:spcAft>
                <a:spcPts val="0"/>
              </a:spcAft>
              <a:buNone/>
            </a:pPr>
            <a:r>
              <a:rPr lang="en-US"/>
              <a:t>The River was Dredged by the ACOE for commercial navigation</a:t>
            </a:r>
            <a:endParaRPr/>
          </a:p>
          <a:p>
            <a:pPr marL="0" lvl="0" indent="0" algn="l" rtl="0">
              <a:spcBef>
                <a:spcPts val="0"/>
              </a:spcBef>
              <a:spcAft>
                <a:spcPts val="0"/>
              </a:spcAft>
              <a:buNone/>
            </a:pPr>
            <a:r>
              <a:rPr lang="en-US"/>
              <a:t>Railroad track on both sides for commercial and passenger trains</a:t>
            </a:r>
            <a:endParaRPr/>
          </a:p>
          <a:p>
            <a:pPr marL="0" lvl="0" indent="0" algn="l" rtl="0">
              <a:spcBef>
                <a:spcPts val="0"/>
              </a:spcBef>
              <a:spcAft>
                <a:spcPts val="0"/>
              </a:spcAft>
              <a:buNone/>
            </a:pPr>
            <a:r>
              <a:rPr lang="en-US"/>
              <a:t>industry discharged PCBs and other contaminants into the River and now classified as a Clean up site by EPA, </a:t>
            </a:r>
            <a:r>
              <a:rPr lang="en-US" u="sng">
                <a:solidFill>
                  <a:schemeClr val="hlink"/>
                </a:solidFill>
                <a:hlinkClick r:id="rId3"/>
              </a:rPr>
              <a:t>Hudson River Cleanup | US EPA</a:t>
            </a:r>
            <a:endParaRPr/>
          </a:p>
          <a:p>
            <a:pPr marL="0" lvl="0" indent="0" algn="l" rtl="0">
              <a:spcBef>
                <a:spcPts val="0"/>
              </a:spcBef>
              <a:spcAft>
                <a:spcPts val="0"/>
              </a:spcAft>
              <a:buNone/>
            </a:pPr>
            <a:r>
              <a:rPr lang="en-US"/>
              <a:t>We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9c3bbd1b2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9c3bbd1b2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have manipulated the tributaries to expand recreation - examples above are daming tributaries to expanding swimming opportunities but the cost was cutting off migration routes for eels and other species while also holding back sediment that is vital for productive fish habitat down stream</a:t>
            </a:r>
            <a:endParaRPr/>
          </a:p>
          <a:p>
            <a:pPr marL="0" lvl="0" indent="0" algn="l" rtl="0">
              <a:spcBef>
                <a:spcPts val="0"/>
              </a:spcBef>
              <a:spcAft>
                <a:spcPts val="0"/>
              </a:spcAft>
              <a:buNone/>
            </a:pPr>
            <a:r>
              <a:rPr lang="en-US"/>
              <a:t>The River was Dredged by the ACOE for commercial navigation</a:t>
            </a:r>
            <a:endParaRPr/>
          </a:p>
          <a:p>
            <a:pPr marL="0" lvl="0" indent="0" algn="l" rtl="0">
              <a:spcBef>
                <a:spcPts val="0"/>
              </a:spcBef>
              <a:spcAft>
                <a:spcPts val="0"/>
              </a:spcAft>
              <a:buNone/>
            </a:pPr>
            <a:r>
              <a:rPr lang="en-US"/>
              <a:t>Railroad track on both sides for commercial and passenger trains</a:t>
            </a:r>
            <a:endParaRPr/>
          </a:p>
          <a:p>
            <a:pPr marL="0" lvl="0" indent="0" algn="l" rtl="0">
              <a:spcBef>
                <a:spcPts val="0"/>
              </a:spcBef>
              <a:spcAft>
                <a:spcPts val="0"/>
              </a:spcAft>
              <a:buNone/>
            </a:pPr>
            <a:r>
              <a:rPr lang="en-US"/>
              <a:t>industry discharged PCBs and other contaminants into the River and now classified as a Clean up site by EPA, </a:t>
            </a:r>
            <a:r>
              <a:rPr lang="en-US" u="sng">
                <a:solidFill>
                  <a:schemeClr val="hlink"/>
                </a:solidFill>
                <a:hlinkClick r:id="rId3"/>
              </a:rPr>
              <a:t>Hudson River Cleanup | US EPA</a:t>
            </a:r>
            <a:endParaRPr/>
          </a:p>
          <a:p>
            <a:pPr marL="0" lvl="0" indent="0" algn="l" rtl="0">
              <a:spcBef>
                <a:spcPts val="0"/>
              </a:spcBef>
              <a:spcAft>
                <a:spcPts val="0"/>
              </a:spcAft>
              <a:buNone/>
            </a:pPr>
            <a:r>
              <a:rPr lang="en-US"/>
              <a:t>We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9523aa730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9523aa730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Submerged Aquatic Vegetation is critical for the quality of the Hudson River water but the balance between Native water celery to Invasive water chestnut is changing</a:t>
            </a:r>
            <a:endParaRPr/>
          </a:p>
          <a:p>
            <a:pPr marL="0" lvl="0" indent="0" algn="l" rtl="0">
              <a:spcBef>
                <a:spcPts val="0"/>
              </a:spcBef>
              <a:spcAft>
                <a:spcPts val="0"/>
              </a:spcAft>
              <a:buNone/>
            </a:pPr>
            <a:r>
              <a:rPr lang="en-US"/>
              <a:t>the fisheries populations used to be robust enough to support commercial fishing and today we the Shad population is depleted : </a:t>
            </a:r>
            <a:r>
              <a:rPr lang="en-US" u="sng">
                <a:solidFill>
                  <a:schemeClr val="hlink"/>
                </a:solidFill>
                <a:hlinkClick r:id="rId3"/>
              </a:rPr>
              <a:t>American Shad - Atlantic States Marine Fisheries Commission</a:t>
            </a:r>
            <a:r>
              <a:rPr lang="en-US"/>
              <a:t> and the sturgeon species are considered endangered species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Historic Photos</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9523aa7305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9523aa730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have two plans that cover the Hudson River and they are good starting points… in addition the HREMP is working across programs and partners to come up with examples of restoration… such as side channels, SAV restoration, barrier removals, sustainable shoreline BMP demonstration </a:t>
            </a:r>
            <a:r>
              <a:rPr lang="en-US" u="sng">
                <a:solidFill>
                  <a:srgbClr val="0097A7"/>
                </a:solidFill>
                <a:hlinkClick r:id="rId3">
                  <a:extLst>
                    <a:ext uri="{A12FA001-AC4F-418D-AE19-62706E023703}">
                      <ahyp:hlinkClr xmlns:ahyp="http://schemas.microsoft.com/office/drawing/2018/hyperlinkcolor" val="tx"/>
                    </a:ext>
                  </a:extLst>
                </a:hlinkClick>
              </a:rPr>
              <a:t>TNC18011_Hudson_River_Report_Final_727.indd</a:t>
            </a:r>
            <a:endParaRPr/>
          </a:p>
          <a:p>
            <a:pPr marL="0" lvl="0" indent="0" algn="l" rtl="0">
              <a:spcBef>
                <a:spcPts val="0"/>
              </a:spcBef>
              <a:spcAft>
                <a:spcPts val="0"/>
              </a:spcAft>
              <a:buNone/>
            </a:pPr>
            <a:r>
              <a:rPr lang="en-US" u="sng">
                <a:solidFill>
                  <a:schemeClr val="hlink"/>
                </a:solidFill>
                <a:hlinkClick r:id="rId4"/>
              </a:rPr>
              <a:t>The Hudson River Estuary Habitat Restoration Plan</a:t>
            </a:r>
            <a:endParaRPr/>
          </a:p>
          <a:p>
            <a:pPr marL="0" lvl="0" indent="0" algn="l" rtl="0">
              <a:lnSpc>
                <a:spcPct val="115000"/>
              </a:lnSpc>
              <a:spcBef>
                <a:spcPts val="0"/>
              </a:spcBef>
              <a:spcAft>
                <a:spcPts val="0"/>
              </a:spcAft>
              <a:buNone/>
            </a:pPr>
            <a:r>
              <a:rPr lang="en-US" sz="1200">
                <a:solidFill>
                  <a:srgbClr val="1B1B1B"/>
                </a:solidFill>
                <a:highlight>
                  <a:srgbClr val="FFFFFF"/>
                </a:highlight>
              </a:rPr>
              <a:t>Based on this research, four priority habitats for restoration were identified: </a:t>
            </a:r>
            <a:r>
              <a:rPr lang="en-US" sz="1200" i="1">
                <a:solidFill>
                  <a:srgbClr val="1B1B1B"/>
                </a:solidFill>
                <a:highlight>
                  <a:srgbClr val="FFFFFF"/>
                </a:highlight>
              </a:rPr>
              <a:t>intertidal habitats, shallow water, shorelines, and tributary habitats</a:t>
            </a:r>
            <a:r>
              <a:rPr lang="en-US" sz="1200">
                <a:solidFill>
                  <a:srgbClr val="1B1B1B"/>
                </a:solidFill>
                <a:highlight>
                  <a:srgbClr val="FFFFFF"/>
                </a:highlight>
              </a:rPr>
              <a:t>. Although these habitat types do not represent all those that have been lost or degraded, they do represent significant and feasible opportunities to improve habitats and the health and resiliency of the Hudson River Estuary ecosystem. To restore these habitats, five restoration actions were identified:</a:t>
            </a:r>
            <a:endParaRPr sz="1200">
              <a:solidFill>
                <a:srgbClr val="1B1B1B"/>
              </a:solidFill>
              <a:highlight>
                <a:srgbClr val="FFFFFF"/>
              </a:highlight>
            </a:endParaRPr>
          </a:p>
          <a:p>
            <a:pPr marL="457200" lvl="0" indent="-304800" algn="l" rtl="0">
              <a:lnSpc>
                <a:spcPct val="115000"/>
              </a:lnSpc>
              <a:spcBef>
                <a:spcPts val="1200"/>
              </a:spcBef>
              <a:spcAft>
                <a:spcPts val="0"/>
              </a:spcAft>
              <a:buClr>
                <a:srgbClr val="1B1B1B"/>
              </a:buClr>
              <a:buSzPts val="1200"/>
              <a:buAutoNum type="arabicPeriod"/>
            </a:pPr>
            <a:r>
              <a:rPr lang="en-US" sz="1200">
                <a:solidFill>
                  <a:srgbClr val="1B1B1B"/>
                </a:solidFill>
                <a:highlight>
                  <a:srgbClr val="FFFFFF"/>
                </a:highlight>
              </a:rPr>
              <a:t>Preservation of existing estuary habitat, including protection of buffer lands that will be inundated in the future as sea level continues to rise;</a:t>
            </a:r>
            <a:endParaRPr sz="1200">
              <a:solidFill>
                <a:srgbClr val="1B1B1B"/>
              </a:solidFill>
              <a:highlight>
                <a:srgbClr val="FFFFFF"/>
              </a:highlight>
            </a:endParaRPr>
          </a:p>
          <a:p>
            <a:pPr marL="457200" lvl="0" indent="-304800" algn="l" rtl="0">
              <a:lnSpc>
                <a:spcPct val="115000"/>
              </a:lnSpc>
              <a:spcBef>
                <a:spcPts val="0"/>
              </a:spcBef>
              <a:spcAft>
                <a:spcPts val="0"/>
              </a:spcAft>
              <a:buClr>
                <a:srgbClr val="1B1B1B"/>
              </a:buClr>
              <a:buSzPts val="1200"/>
              <a:buAutoNum type="arabicPeriod"/>
            </a:pPr>
            <a:r>
              <a:rPr lang="en-US" sz="1200">
                <a:solidFill>
                  <a:srgbClr val="1B1B1B"/>
                </a:solidFill>
                <a:highlight>
                  <a:srgbClr val="FFFFFF"/>
                </a:highlight>
              </a:rPr>
              <a:t>Implement side channel restoration, including tidal wetlands, vegetated shallow waters, back waters and intertidal habitats;</a:t>
            </a:r>
            <a:endParaRPr sz="1200">
              <a:solidFill>
                <a:srgbClr val="1B1B1B"/>
              </a:solidFill>
              <a:highlight>
                <a:srgbClr val="FFFFFF"/>
              </a:highlight>
            </a:endParaRPr>
          </a:p>
          <a:p>
            <a:pPr marL="457200" lvl="0" indent="-304800" algn="l" rtl="0">
              <a:lnSpc>
                <a:spcPct val="115000"/>
              </a:lnSpc>
              <a:spcBef>
                <a:spcPts val="0"/>
              </a:spcBef>
              <a:spcAft>
                <a:spcPts val="0"/>
              </a:spcAft>
              <a:buClr>
                <a:srgbClr val="1B1B1B"/>
              </a:buClr>
              <a:buSzPts val="1200"/>
              <a:buAutoNum type="arabicPeriod"/>
            </a:pPr>
            <a:r>
              <a:rPr lang="en-US" sz="1200">
                <a:solidFill>
                  <a:srgbClr val="1B1B1B"/>
                </a:solidFill>
                <a:highlight>
                  <a:srgbClr val="FFFFFF"/>
                </a:highlight>
              </a:rPr>
              <a:t>Promote and implement fish passage, dam removal &amp; culvert right-sizing in tributaries to the Hudson;</a:t>
            </a:r>
            <a:endParaRPr sz="1200">
              <a:solidFill>
                <a:srgbClr val="1B1B1B"/>
              </a:solidFill>
              <a:highlight>
                <a:srgbClr val="FFFFFF"/>
              </a:highlight>
            </a:endParaRPr>
          </a:p>
          <a:p>
            <a:pPr marL="457200" lvl="0" indent="-304800" algn="l" rtl="0">
              <a:lnSpc>
                <a:spcPct val="115000"/>
              </a:lnSpc>
              <a:spcBef>
                <a:spcPts val="0"/>
              </a:spcBef>
              <a:spcAft>
                <a:spcPts val="0"/>
              </a:spcAft>
              <a:buClr>
                <a:srgbClr val="1B1B1B"/>
              </a:buClr>
              <a:buSzPts val="1200"/>
              <a:buAutoNum type="arabicPeriod"/>
            </a:pPr>
            <a:r>
              <a:rPr lang="en-US" sz="1200">
                <a:solidFill>
                  <a:srgbClr val="1B1B1B"/>
                </a:solidFill>
                <a:highlight>
                  <a:srgbClr val="FFFFFF"/>
                </a:highlight>
              </a:rPr>
              <a:t>Promote and implement use of ecologically enhanced shoreline structures where shoreline stabilization is required to protect property, infrastructure or other economic assets;</a:t>
            </a:r>
            <a:endParaRPr sz="1200">
              <a:solidFill>
                <a:srgbClr val="1B1B1B"/>
              </a:solidFill>
              <a:highlight>
                <a:srgbClr val="FFFFFF"/>
              </a:highlight>
            </a:endParaRPr>
          </a:p>
          <a:p>
            <a:pPr marL="457200" lvl="0" indent="-304800" algn="l" rtl="0">
              <a:lnSpc>
                <a:spcPct val="115000"/>
              </a:lnSpc>
              <a:spcBef>
                <a:spcPts val="0"/>
              </a:spcBef>
              <a:spcAft>
                <a:spcPts val="0"/>
              </a:spcAft>
              <a:buClr>
                <a:srgbClr val="1B1B1B"/>
              </a:buClr>
              <a:buSzPts val="1200"/>
              <a:buAutoNum type="arabicPeriod"/>
            </a:pPr>
            <a:r>
              <a:rPr lang="en-US" sz="1200">
                <a:solidFill>
                  <a:srgbClr val="1B1B1B"/>
                </a:solidFill>
                <a:highlight>
                  <a:srgbClr val="FFFFFF"/>
                </a:highlight>
              </a:rPr>
              <a:t>Implement programs to control and prevent introduction of invasive plant and animal species</a:t>
            </a:r>
            <a:endParaRPr sz="1200">
              <a:solidFill>
                <a:srgbClr val="1B1B1B"/>
              </a:solidFill>
              <a:highlight>
                <a:srgbClr val="FFFFFF"/>
              </a:highlight>
            </a:endParaRPr>
          </a:p>
          <a:p>
            <a:pPr marL="0" lvl="0" indent="0" algn="l" rtl="0">
              <a:spcBef>
                <a:spcPts val="1200"/>
              </a:spcBef>
              <a:spcAft>
                <a:spcPts val="0"/>
              </a:spcAft>
              <a:buNone/>
            </a:pPr>
            <a:r>
              <a:rPr lang="en-US"/>
              <a:t>01 Catalyze innovative collaboration in support of project planning and implementation.</a:t>
            </a:r>
            <a:endParaRPr/>
          </a:p>
          <a:p>
            <a:pPr marL="0" lvl="0" indent="0" algn="l" rtl="0">
              <a:spcBef>
                <a:spcPts val="0"/>
              </a:spcBef>
              <a:spcAft>
                <a:spcPts val="0"/>
              </a:spcAft>
              <a:buNone/>
            </a:pPr>
            <a:r>
              <a:rPr lang="en-US"/>
              <a:t>02 Integrate natural resource management opportunities into regional planning and implementation.</a:t>
            </a:r>
            <a:endParaRPr/>
          </a:p>
          <a:p>
            <a:pPr marL="0" lvl="0" indent="0" algn="l" rtl="0">
              <a:spcBef>
                <a:spcPts val="0"/>
              </a:spcBef>
              <a:spcAft>
                <a:spcPts val="0"/>
              </a:spcAft>
              <a:buNone/>
            </a:pPr>
            <a:r>
              <a:rPr lang="en-US"/>
              <a:t>03 Leverage increasingly diverse sources of capacity, expertise and funding.</a:t>
            </a:r>
            <a:endParaRPr/>
          </a:p>
          <a:p>
            <a:pPr marL="0" lvl="0" indent="0" algn="l" rtl="0">
              <a:spcBef>
                <a:spcPts val="0"/>
              </a:spcBef>
              <a:spcAft>
                <a:spcPts val="0"/>
              </a:spcAft>
              <a:buNone/>
            </a:pPr>
            <a:r>
              <a:rPr lang="en-US"/>
              <a:t>04 Provide a platform for adaptive management.</a:t>
            </a:r>
            <a:endParaRPr/>
          </a:p>
          <a:p>
            <a:pPr marL="0" lvl="0" indent="0" algn="l" rtl="0">
              <a:spcBef>
                <a:spcPts val="0"/>
              </a:spcBef>
              <a:spcAft>
                <a:spcPts val="0"/>
              </a:spcAft>
              <a:buNone/>
            </a:pPr>
            <a:r>
              <a:rPr lang="en-US"/>
              <a:t>05 Enable comprehensive reporting on progress.</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ADD NERRS MAP (or we can put on same slide as previous?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9523aa730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9523aa730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right map is our grant eligibility map… and the Hudson River estuary area we focus our work 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9523aa73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9523aa73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 NY-NJ Harbor &amp; Estuary Program is one of the national estuary programs.  Not to be confused with our sister State estuary program, the Hudson River Est. Prog. We are bi-state organization, that covers the entire lower Hudson and Raritan river watersheds in NJ. We do tend to focus more on the salty more urban part of the estuary. We are a part of the Hudson River Foundation. </a:t>
            </a:r>
            <a:endParaRPr/>
          </a:p>
        </p:txBody>
      </p:sp>
      <p:sp>
        <p:nvSpPr>
          <p:cNvPr id="103" name="Google Shape;103;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22" name="Google Shape;122;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work closely together and we are both using this map to show readers of our action agendas that we are working closely together. </a:t>
            </a:r>
            <a:endParaRPr/>
          </a:p>
        </p:txBody>
      </p:sp>
      <p:sp>
        <p:nvSpPr>
          <p:cNvPr id="129" name="Google Shape;129;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b="0" i="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b="0" i="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b="0" i="0">
                <a:latin typeface="Arial"/>
                <a:ea typeface="Arial"/>
                <a:cs typeface="Arial"/>
                <a:sym typeface="Aria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7" name="Google Shape;47;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b="0" i="0">
                <a:latin typeface="Arial"/>
                <a:ea typeface="Arial"/>
                <a:cs typeface="Arial"/>
                <a:sym typeface="Aria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b="0" i="0">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9" name="Google Shape;4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b="0" i="0">
                <a:latin typeface="Arial"/>
                <a:ea typeface="Arial"/>
                <a:cs typeface="Arial"/>
                <a:sym typeface="Arial"/>
              </a:defRPr>
            </a:lvl1pPr>
          </a:lstStyle>
          <a:p>
            <a:endParaRPr/>
          </a:p>
        </p:txBody>
      </p:sp>
      <p:sp>
        <p:nvSpPr>
          <p:cNvPr id="52" name="Google Shape;5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b="0" i="0">
                <a:latin typeface="Arial"/>
                <a:ea typeface="Arial"/>
                <a:cs typeface="Arial"/>
                <a:sym typeface="Aria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b="0" i="0">
                <a:latin typeface="Arial"/>
                <a:ea typeface="Arial"/>
                <a:cs typeface="Arial"/>
                <a:sym typeface="Arial"/>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457200" y="4767264"/>
            <a:ext cx="2228851" cy="273844"/>
          </a:xfrm>
          <a:prstGeom prst="rect">
            <a:avLst/>
          </a:prstGeom>
          <a:noFill/>
          <a:ln>
            <a:noFill/>
          </a:ln>
        </p:spPr>
        <p:txBody>
          <a:bodyPr spcFirstLastPara="1" wrap="square" lIns="91425" tIns="45700" rIns="0"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Google Shape;17;p1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 name="Google Shape;18;p15"/>
          <p:cNvSpPr txBox="1">
            <a:spLocks noGrp="1"/>
          </p:cNvSpPr>
          <p:nvPr>
            <p:ph type="sldNum" idx="12"/>
          </p:nvPr>
        </p:nvSpPr>
        <p:spPr>
          <a:xfrm>
            <a:off x="6457951" y="4767264"/>
            <a:ext cx="2220932" cy="273844"/>
          </a:xfrm>
          <a:prstGeom prst="rect">
            <a:avLst/>
          </a:prstGeom>
          <a:noFill/>
          <a:ln>
            <a:noFill/>
          </a:ln>
        </p:spPr>
        <p:txBody>
          <a:bodyPr spcFirstLastPara="1" wrap="square" lIns="91425" tIns="0"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5"/>
          <p:cNvSpPr txBox="1">
            <a:spLocks noGrp="1"/>
          </p:cNvSpPr>
          <p:nvPr>
            <p:ph type="body" idx="1"/>
          </p:nvPr>
        </p:nvSpPr>
        <p:spPr>
          <a:xfrm>
            <a:off x="457201" y="1316903"/>
            <a:ext cx="8221682" cy="3382587"/>
          </a:xfrm>
          <a:prstGeom prst="rect">
            <a:avLst/>
          </a:prstGeom>
          <a:noFill/>
          <a:ln>
            <a:noFill/>
          </a:ln>
        </p:spPr>
        <p:txBody>
          <a:bodyPr spcFirstLastPara="1" wrap="square" lIns="0" tIns="91425" rIns="0" bIns="91425" anchor="t" anchorCtr="0">
            <a:normAutofit/>
          </a:bodyPr>
          <a:lstStyle>
            <a:lvl1pPr marL="457200" lvl="0" indent="-228600" algn="l">
              <a:lnSpc>
                <a:spcPct val="115000"/>
              </a:lnSpc>
              <a:spcBef>
                <a:spcPts val="0"/>
              </a:spcBef>
              <a:spcAft>
                <a:spcPts val="0"/>
              </a:spcAft>
              <a:buSzPts val="1800"/>
              <a:buFont typeface="Arial"/>
              <a:buNone/>
              <a:defRPr sz="1500"/>
            </a:lvl1pPr>
            <a:lvl2pPr marL="914400" lvl="1" indent="-317500" algn="l">
              <a:lnSpc>
                <a:spcPct val="115000"/>
              </a:lnSpc>
              <a:spcBef>
                <a:spcPts val="0"/>
              </a:spcBef>
              <a:spcAft>
                <a:spcPts val="0"/>
              </a:spcAft>
              <a:buSzPts val="1400"/>
              <a:buChar char="○"/>
              <a:defRPr sz="1050"/>
            </a:lvl2pPr>
            <a:lvl3pPr marL="1371600" lvl="2" indent="-317500" algn="l">
              <a:lnSpc>
                <a:spcPct val="115000"/>
              </a:lnSpc>
              <a:spcBef>
                <a:spcPts val="0"/>
              </a:spcBef>
              <a:spcAft>
                <a:spcPts val="0"/>
              </a:spcAft>
              <a:buSzPts val="1400"/>
              <a:buChar char="■"/>
              <a:defRPr sz="1050"/>
            </a:lvl3pPr>
            <a:lvl4pPr marL="1828800" lvl="3" indent="-317500" algn="l">
              <a:lnSpc>
                <a:spcPct val="115000"/>
              </a:lnSpc>
              <a:spcBef>
                <a:spcPts val="0"/>
              </a:spcBef>
              <a:spcAft>
                <a:spcPts val="0"/>
              </a:spcAft>
              <a:buSzPts val="1400"/>
              <a:buChar char="●"/>
              <a:defRPr sz="1050"/>
            </a:lvl4pPr>
            <a:lvl5pPr marL="2286000" lvl="4" indent="-317500" algn="l">
              <a:lnSpc>
                <a:spcPct val="115000"/>
              </a:lnSpc>
              <a:spcBef>
                <a:spcPts val="0"/>
              </a:spcBef>
              <a:spcAft>
                <a:spcPts val="0"/>
              </a:spcAft>
              <a:buSzPts val="1400"/>
              <a:buChar char="○"/>
              <a:defRPr sz="1050"/>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15"/>
          <p:cNvSpPr txBox="1">
            <a:spLocks noGrp="1"/>
          </p:cNvSpPr>
          <p:nvPr>
            <p:ph type="body" idx="2"/>
          </p:nvPr>
        </p:nvSpPr>
        <p:spPr>
          <a:xfrm>
            <a:off x="457199" y="970265"/>
            <a:ext cx="8221683" cy="267890"/>
          </a:xfrm>
          <a:prstGeom prst="rect">
            <a:avLst/>
          </a:prstGeom>
          <a:noFill/>
          <a:ln>
            <a:noFill/>
          </a:ln>
        </p:spPr>
        <p:txBody>
          <a:bodyPr spcFirstLastPara="1" wrap="square" lIns="0" tIns="91425" rIns="0" bIns="91425" anchor="t" anchorCtr="0">
            <a:noAutofit/>
          </a:bodyPr>
          <a:lstStyle>
            <a:lvl1pPr marL="457200" lvl="0" indent="-228600" algn="l">
              <a:lnSpc>
                <a:spcPct val="115000"/>
              </a:lnSpc>
              <a:spcBef>
                <a:spcPts val="0"/>
              </a:spcBef>
              <a:spcAft>
                <a:spcPts val="0"/>
              </a:spcAft>
              <a:buSzPts val="1800"/>
              <a:buNone/>
              <a:defRPr sz="1800" cap="none">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5"/>
          <p:cNvSpPr txBox="1">
            <a:spLocks noGrp="1"/>
          </p:cNvSpPr>
          <p:nvPr>
            <p:ph type="title"/>
          </p:nvPr>
        </p:nvSpPr>
        <p:spPr>
          <a:xfrm>
            <a:off x="457201" y="316177"/>
            <a:ext cx="8221682" cy="535523"/>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100" b="0" i="0" cap="none">
                <a:solidFill>
                  <a:srgbClr val="009877"/>
                </a:solidFill>
                <a:latin typeface="Georgia"/>
                <a:ea typeface="Georgia"/>
                <a:cs typeface="Georgia"/>
                <a:sym typeface="Georgi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b="0" i="0">
                <a:latin typeface="Arial"/>
                <a:ea typeface="Arial"/>
                <a:cs typeface="Arial"/>
                <a:sym typeface="Aria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0"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b="0" i="0">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8" name="Google Shape;2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0"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b="0" i="0">
                <a:latin typeface="Arial"/>
                <a:ea typeface="Arial"/>
                <a:cs typeface="Arial"/>
                <a:sym typeface="Arial"/>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b="0" i="0">
                <a:latin typeface="Arial"/>
                <a:ea typeface="Arial"/>
                <a:cs typeface="Arial"/>
                <a:sym typeface="Arial"/>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0"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b="0" i="0">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b="0" i="0">
                <a:latin typeface="Arial"/>
                <a:ea typeface="Arial"/>
                <a:cs typeface="Arial"/>
                <a:sym typeface="Arial"/>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b="0" i="0">
                <a:latin typeface="Arial"/>
                <a:ea typeface="Arial"/>
                <a:cs typeface="Arial"/>
                <a:sym typeface="Aria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 name="Google Shape;4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nam02.safelinks.protection.outlook.com/?url=https%3A%2F%2Fhep-web-reports.vercel.app%2Fccmp%2F&amp;data=05%7C02%7CRob%40hudsonriver.org%7Cfd942c934dcb414c45e508ddeee20881%7C23b2b8b94c30432eada53a9ef1fbdb11%7C0%7C0%7C638929376771545906%7CUnknown%7CTWFpbGZsb3d8eyJFbXB0eU1hcGkiOnRydWUsIlYiOiIwLjAuMDAwMCIsIlAiOiJXaW4zMiIsIkFOIjoiTWFpbCIsIldUIjoyfQ%3D%3D%7C0%7C%7C%7C&amp;sdata=0emVVjAeoARE6Ei5I3NnrH22yUYPIgmlU7iqrI0TVOE%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5143501"/>
          </a:xfrm>
          <a:prstGeom prst="rect">
            <a:avLst/>
          </a:prstGeom>
          <a:noFill/>
          <a:ln>
            <a:noFill/>
          </a:ln>
        </p:spPr>
      </p:pic>
      <p:sp>
        <p:nvSpPr>
          <p:cNvPr id="62" name="Google Shape;62;p1"/>
          <p:cNvSpPr txBox="1"/>
          <p:nvPr/>
        </p:nvSpPr>
        <p:spPr>
          <a:xfrm>
            <a:off x="385850" y="290250"/>
            <a:ext cx="8487600"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Hudson River Environmental Society</a:t>
            </a:r>
            <a:endParaRPr sz="4000" b="0" i="0" u="none" strike="noStrike" cap="none">
              <a:solidFill>
                <a:srgbClr val="4990CD"/>
              </a:solidFill>
              <a:latin typeface="Arial"/>
              <a:ea typeface="Arial"/>
              <a:cs typeface="Arial"/>
              <a:sym typeface="Arial"/>
            </a:endParaRPr>
          </a:p>
        </p:txBody>
      </p:sp>
      <p:sp>
        <p:nvSpPr>
          <p:cNvPr id="63" name="Google Shape;63;p1"/>
          <p:cNvSpPr txBox="1"/>
          <p:nvPr/>
        </p:nvSpPr>
        <p:spPr>
          <a:xfrm>
            <a:off x="385850" y="1683139"/>
            <a:ext cx="7940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October 25, 2025</a:t>
            </a:r>
            <a:endParaRPr sz="1800" b="0" i="0" u="none" strike="noStrike" cap="none">
              <a:solidFill>
                <a:srgbClr val="4990CD"/>
              </a:solidFill>
              <a:latin typeface="Arial"/>
              <a:ea typeface="Arial"/>
              <a:cs typeface="Arial"/>
              <a:sym typeface="Arial"/>
            </a:endParaRPr>
          </a:p>
        </p:txBody>
      </p:sp>
      <p:pic>
        <p:nvPicPr>
          <p:cNvPr id="64" name="Google Shape;64;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043864" y="3650368"/>
            <a:ext cx="1829586" cy="1146037"/>
          </a:xfrm>
          <a:prstGeom prst="rect">
            <a:avLst/>
          </a:prstGeom>
          <a:noFill/>
          <a:ln>
            <a:noFill/>
          </a:ln>
        </p:spPr>
      </p:pic>
      <p:pic>
        <p:nvPicPr>
          <p:cNvPr id="65" name="Google Shape;65;p1" descr="Green text on a black background&#10;&#10;AI-generated content may be incorrec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27067" y="3772523"/>
            <a:ext cx="4344933" cy="1022606"/>
          </a:xfrm>
          <a:prstGeom prst="rect">
            <a:avLst/>
          </a:prstGeom>
          <a:noFill/>
          <a:ln>
            <a:noFill/>
          </a:ln>
        </p:spPr>
      </p:pic>
      <p:pic>
        <p:nvPicPr>
          <p:cNvPr id="66" name="Google Shape;66;p1" descr="A black and white sign with white text&#10;&#10;AI-generated content may be incorrec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044182" y="3854865"/>
            <a:ext cx="1708511" cy="8001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descr="A marsh with plants and trees in the background&#10;&#10;Description automatically generated"/>
          <p:cNvPicPr preferRelativeResize="0"/>
          <p:nvPr/>
        </p:nvPicPr>
        <p:blipFill rotWithShape="1">
          <a:blip r:embed="rId3">
            <a:alphaModFix/>
          </a:blip>
          <a:srcRect/>
          <a:stretch/>
        </p:blipFill>
        <p:spPr>
          <a:xfrm>
            <a:off x="0" y="-1"/>
            <a:ext cx="9144000" cy="6131293"/>
          </a:xfrm>
          <a:prstGeom prst="rect">
            <a:avLst/>
          </a:prstGeom>
          <a:noFill/>
          <a:ln>
            <a:noFill/>
          </a:ln>
        </p:spPr>
      </p:pic>
      <p:sp>
        <p:nvSpPr>
          <p:cNvPr id="137" name="Google Shape;137;p8"/>
          <p:cNvSpPr txBox="1"/>
          <p:nvPr/>
        </p:nvSpPr>
        <p:spPr>
          <a:xfrm>
            <a:off x="12414" y="684359"/>
            <a:ext cx="8537824"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The State of the Estuary 2025 </a:t>
            </a:r>
            <a:endParaRPr sz="4000" b="0" i="0" u="none" strike="noStrike" cap="none">
              <a:solidFill>
                <a:schemeClr val="lt1"/>
              </a:solidFill>
              <a:latin typeface="Arial"/>
              <a:ea typeface="Arial"/>
              <a:cs typeface="Arial"/>
              <a:sym typeface="Arial"/>
            </a:endParaRPr>
          </a:p>
        </p:txBody>
      </p:sp>
      <p:pic>
        <p:nvPicPr>
          <p:cNvPr id="138" name="Google Shape;138;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89107" y="4588284"/>
            <a:ext cx="874248" cy="524549"/>
          </a:xfrm>
          <a:prstGeom prst="rect">
            <a:avLst/>
          </a:prstGeom>
          <a:noFill/>
          <a:ln>
            <a:noFill/>
          </a:ln>
        </p:spPr>
      </p:pic>
      <p:pic>
        <p:nvPicPr>
          <p:cNvPr id="139" name="Google Shape;139;p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39266" y="4684208"/>
            <a:ext cx="914400" cy="428625"/>
          </a:xfrm>
          <a:prstGeom prst="rect">
            <a:avLst/>
          </a:prstGeom>
          <a:noFill/>
          <a:ln>
            <a:noFill/>
          </a:ln>
        </p:spPr>
      </p:pic>
      <p:pic>
        <p:nvPicPr>
          <p:cNvPr id="140" name="Google Shape;140;p8" descr="A close-up of a sign&#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929577" y="4672519"/>
            <a:ext cx="2085835" cy="490914"/>
          </a:xfrm>
          <a:prstGeom prst="rect">
            <a:avLst/>
          </a:prstGeom>
          <a:noFill/>
          <a:ln>
            <a:noFill/>
          </a:ln>
        </p:spPr>
      </p:pic>
      <p:sp>
        <p:nvSpPr>
          <p:cNvPr id="141" name="Google Shape;141;p8"/>
          <p:cNvSpPr txBox="1"/>
          <p:nvPr/>
        </p:nvSpPr>
        <p:spPr>
          <a:xfrm>
            <a:off x="6753666" y="4280507"/>
            <a:ext cx="2261746"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Photo: NYSDEC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9523aa7305_0_25"/>
          <p:cNvSpPr txBox="1"/>
          <p:nvPr/>
        </p:nvSpPr>
        <p:spPr>
          <a:xfrm>
            <a:off x="563625" y="209825"/>
            <a:ext cx="85380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002D73"/>
                </a:solidFill>
              </a:rPr>
              <a:t>Why Focus on Restoration? River Has Been Manipulated</a:t>
            </a:r>
            <a:endParaRPr sz="2400" b="1">
              <a:solidFill>
                <a:srgbClr val="002D73"/>
              </a:solidFill>
            </a:endParaRPr>
          </a:p>
        </p:txBody>
      </p:sp>
      <p:pic>
        <p:nvPicPr>
          <p:cNvPr id="147" name="Google Shape;147;g39523aa7305_0_25" title="Ladies by stream.JP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33587" y="2800450"/>
            <a:ext cx="3910776" cy="2218350"/>
          </a:xfrm>
          <a:prstGeom prst="rect">
            <a:avLst/>
          </a:prstGeom>
          <a:noFill/>
          <a:ln>
            <a:noFill/>
          </a:ln>
        </p:spPr>
      </p:pic>
      <p:pic>
        <p:nvPicPr>
          <p:cNvPr id="148" name="Google Shape;148;g39523aa7305_0_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42825" y="742938"/>
            <a:ext cx="2662726" cy="2000174"/>
          </a:xfrm>
          <a:prstGeom prst="rect">
            <a:avLst/>
          </a:prstGeom>
          <a:noFill/>
          <a:ln>
            <a:noFill/>
          </a:ln>
        </p:spPr>
      </p:pic>
      <p:sp>
        <p:nvSpPr>
          <p:cNvPr id="149" name="Google Shape;149;g39523aa7305_0_25"/>
          <p:cNvSpPr txBox="1"/>
          <p:nvPr/>
        </p:nvSpPr>
        <p:spPr>
          <a:xfrm>
            <a:off x="6335800" y="2477900"/>
            <a:ext cx="17250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lt1"/>
                </a:solidFill>
              </a:rPr>
              <a:t>Wikipedia- MTA</a:t>
            </a:r>
            <a:endParaRPr sz="1500">
              <a:solidFill>
                <a:schemeClr val="lt1"/>
              </a:solidFill>
            </a:endParaRPr>
          </a:p>
        </p:txBody>
      </p:sp>
      <p:pic>
        <p:nvPicPr>
          <p:cNvPr id="150" name="Google Shape;150;g39523aa7305_0_25" title="Campbell Island_ 1907.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87075" y="742950"/>
            <a:ext cx="3210775" cy="4187525"/>
          </a:xfrm>
          <a:prstGeom prst="rect">
            <a:avLst/>
          </a:prstGeom>
          <a:noFill/>
          <a:ln>
            <a:noFill/>
          </a:ln>
        </p:spPr>
      </p:pic>
      <p:sp>
        <p:nvSpPr>
          <p:cNvPr id="151" name="Google Shape;151;g39523aa7305_0_25"/>
          <p:cNvSpPr txBox="1"/>
          <p:nvPr/>
        </p:nvSpPr>
        <p:spPr>
          <a:xfrm>
            <a:off x="3316475" y="1167425"/>
            <a:ext cx="2839200" cy="1310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US" sz="1800">
                <a:solidFill>
                  <a:schemeClr val="dk2"/>
                </a:solidFill>
              </a:rPr>
              <a:t>Dredging and railroad for transportation</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Dams for recreation</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Contaminants from industry</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9c3bbd1b29_1_0"/>
          <p:cNvSpPr txBox="1"/>
          <p:nvPr/>
        </p:nvSpPr>
        <p:spPr>
          <a:xfrm>
            <a:off x="563625" y="209825"/>
            <a:ext cx="85803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002D73"/>
                </a:solidFill>
              </a:rPr>
              <a:t>Why Focus on Restoration? River Has Been Manipulated</a:t>
            </a:r>
            <a:endParaRPr sz="2400" b="1">
              <a:solidFill>
                <a:srgbClr val="002D73"/>
              </a:solidFill>
            </a:endParaRPr>
          </a:p>
        </p:txBody>
      </p:sp>
      <p:sp>
        <p:nvSpPr>
          <p:cNvPr id="157" name="Google Shape;157;g39c3bbd1b29_1_0"/>
          <p:cNvSpPr txBox="1"/>
          <p:nvPr/>
        </p:nvSpPr>
        <p:spPr>
          <a:xfrm>
            <a:off x="6335800" y="2477900"/>
            <a:ext cx="17250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lt1"/>
                </a:solidFill>
              </a:rPr>
              <a:t>Wikipedia- MTA</a:t>
            </a:r>
            <a:endParaRPr sz="1500">
              <a:solidFill>
                <a:schemeClr val="lt1"/>
              </a:solidFill>
            </a:endParaRPr>
          </a:p>
        </p:txBody>
      </p:sp>
      <p:sp>
        <p:nvSpPr>
          <p:cNvPr id="158" name="Google Shape;158;g39c3bbd1b29_1_0"/>
          <p:cNvSpPr txBox="1"/>
          <p:nvPr/>
        </p:nvSpPr>
        <p:spPr>
          <a:xfrm>
            <a:off x="658575" y="742950"/>
            <a:ext cx="4385400" cy="983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US" sz="1800">
                <a:solidFill>
                  <a:schemeClr val="dk2"/>
                </a:solidFill>
              </a:rPr>
              <a:t>Filling wetlands and open water for roads and real estate</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Altering stream hydrology </a:t>
            </a:r>
            <a:endParaRPr sz="1800">
              <a:solidFill>
                <a:schemeClr val="dk2"/>
              </a:solidFill>
            </a:endParaRPr>
          </a:p>
        </p:txBody>
      </p:sp>
      <p:pic>
        <p:nvPicPr>
          <p:cNvPr id="159" name="Google Shape;159;g39c3bbd1b29_1_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912775"/>
            <a:ext cx="4891399" cy="3078325"/>
          </a:xfrm>
          <a:prstGeom prst="rect">
            <a:avLst/>
          </a:prstGeom>
          <a:noFill/>
          <a:ln>
            <a:noFill/>
          </a:ln>
        </p:spPr>
      </p:pic>
      <p:pic>
        <p:nvPicPr>
          <p:cNvPr id="160" name="Google Shape;160;g39c3bbd1b29_1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25731" y="1052226"/>
            <a:ext cx="3575359" cy="3895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9523aa7305_0_31"/>
          <p:cNvSpPr txBox="1"/>
          <p:nvPr/>
        </p:nvSpPr>
        <p:spPr>
          <a:xfrm>
            <a:off x="230375" y="254550"/>
            <a:ext cx="8665800" cy="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002D73"/>
                </a:solidFill>
              </a:rPr>
              <a:t>Why Focus on Restoration: Habitats Have Been Impacted</a:t>
            </a:r>
            <a:endParaRPr sz="2400" b="1">
              <a:solidFill>
                <a:srgbClr val="002D73"/>
              </a:solidFill>
            </a:endParaRPr>
          </a:p>
        </p:txBody>
      </p:sp>
      <p:pic>
        <p:nvPicPr>
          <p:cNvPr id="166" name="Google Shape;166;g39523aa7305_0_31"/>
          <p:cNvPicPr preferRelativeResize="0"/>
          <p:nvPr/>
        </p:nvPicPr>
        <p:blipFill>
          <a:blip r:embed="rId3">
            <a:alphaModFix/>
          </a:blip>
          <a:stretch>
            <a:fillRect/>
          </a:stretch>
        </p:blipFill>
        <p:spPr>
          <a:xfrm>
            <a:off x="4787478" y="1653925"/>
            <a:ext cx="3800475" cy="2657475"/>
          </a:xfrm>
          <a:prstGeom prst="rect">
            <a:avLst/>
          </a:prstGeom>
          <a:noFill/>
          <a:ln>
            <a:noFill/>
          </a:ln>
        </p:spPr>
      </p:pic>
      <p:sp>
        <p:nvSpPr>
          <p:cNvPr id="167" name="Google Shape;167;g39523aa7305_0_31"/>
          <p:cNvSpPr txBox="1"/>
          <p:nvPr/>
        </p:nvSpPr>
        <p:spPr>
          <a:xfrm>
            <a:off x="4787475" y="4359025"/>
            <a:ext cx="3800400" cy="5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2"/>
                </a:solidFill>
              </a:rPr>
              <a:t>Hudson River Valley labor History Project</a:t>
            </a:r>
            <a:endParaRPr sz="1500">
              <a:solidFill>
                <a:schemeClr val="dk2"/>
              </a:solidFill>
            </a:endParaRPr>
          </a:p>
        </p:txBody>
      </p:sp>
      <p:pic>
        <p:nvPicPr>
          <p:cNvPr id="168" name="Google Shape;168;g39523aa7305_0_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108375" y="857238"/>
            <a:ext cx="2998582" cy="3981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p:nvPr/>
        </p:nvSpPr>
        <p:spPr>
          <a:xfrm>
            <a:off x="529937" y="885085"/>
            <a:ext cx="4515399" cy="7481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Hudson Raritan Estuary Comprehensive Restoration Plan (CRP)</a:t>
            </a:r>
            <a:endParaRPr/>
          </a:p>
        </p:txBody>
      </p:sp>
      <p:pic>
        <p:nvPicPr>
          <p:cNvPr id="174" name="Google Shape;174;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60489" y="885085"/>
            <a:ext cx="3158970" cy="4152908"/>
          </a:xfrm>
          <a:prstGeom prst="rect">
            <a:avLst/>
          </a:prstGeom>
          <a:noFill/>
          <a:ln>
            <a:noFill/>
          </a:ln>
        </p:spPr>
      </p:pic>
      <p:sp>
        <p:nvSpPr>
          <p:cNvPr id="175" name="Google Shape;175;p9"/>
          <p:cNvSpPr txBox="1"/>
          <p:nvPr/>
        </p:nvSpPr>
        <p:spPr>
          <a:xfrm>
            <a:off x="529937" y="2404643"/>
            <a:ext cx="4054868" cy="2815328"/>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Developed by the USACE and PANYNJ in partnership with the Hudson River Foundation and many other partners</a:t>
            </a:r>
            <a:endParaRPr/>
          </a:p>
          <a:p>
            <a:pPr marL="285750" marR="0" lvl="0" indent="-285750" algn="l" rtl="0">
              <a:lnSpc>
                <a:spcPct val="100000"/>
              </a:lnSpc>
              <a:spcBef>
                <a:spcPts val="338"/>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Adopted by the HEP and its Restoration Work Group</a:t>
            </a:r>
            <a:endParaRPr/>
          </a:p>
          <a:p>
            <a:pPr marL="285750" marR="0" lvl="0" indent="-285750" algn="l" rtl="0">
              <a:lnSpc>
                <a:spcPct val="100000"/>
              </a:lnSpc>
              <a:spcBef>
                <a:spcPts val="338"/>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Sets targets and identifies opportunities</a:t>
            </a:r>
            <a:endParaRPr/>
          </a:p>
          <a:p>
            <a:pPr marL="285750" marR="0" lvl="0" indent="-285750" algn="l" rtl="0">
              <a:lnSpc>
                <a:spcPct val="100000"/>
              </a:lnSpc>
              <a:spcBef>
                <a:spcPts val="338"/>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Basis for USACE Feasibility Study and federal funding </a:t>
            </a:r>
            <a:endParaRPr/>
          </a:p>
          <a:p>
            <a:pPr marL="285750" marR="0" lvl="0" indent="-285750" algn="l" rtl="0">
              <a:lnSpc>
                <a:spcPct val="100000"/>
              </a:lnSpc>
              <a:spcBef>
                <a:spcPts val="338"/>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HEP has been tracking success since 2009</a:t>
            </a:r>
            <a:endParaRPr/>
          </a:p>
          <a:p>
            <a:pPr marL="160735" marR="0" lvl="0" indent="-160735" algn="l" rtl="0">
              <a:lnSpc>
                <a:spcPct val="100000"/>
              </a:lnSpc>
              <a:spcBef>
                <a:spcPts val="338"/>
              </a:spcBef>
              <a:spcAft>
                <a:spcPts val="0"/>
              </a:spcAft>
              <a:buNone/>
            </a:pPr>
            <a:endParaRPr sz="1400" b="0" i="0" u="none" strike="noStrike" cap="none">
              <a:solidFill>
                <a:srgbClr val="000000"/>
              </a:solidFill>
              <a:latin typeface="Arial"/>
              <a:ea typeface="Arial"/>
              <a:cs typeface="Arial"/>
              <a:sym typeface="Arial"/>
            </a:endParaRPr>
          </a:p>
          <a:p>
            <a:pPr marL="160735" marR="0" lvl="0" indent="-160735" algn="l" rtl="0">
              <a:lnSpc>
                <a:spcPct val="100000"/>
              </a:lnSpc>
              <a:spcBef>
                <a:spcPts val="338"/>
              </a:spcBef>
              <a:spcAft>
                <a:spcPts val="0"/>
              </a:spcAft>
              <a:buNone/>
            </a:pPr>
            <a:endParaRPr sz="1500" b="0" i="0" u="none" strike="noStrike" cap="none">
              <a:solidFill>
                <a:srgbClr val="000000"/>
              </a:solidFill>
              <a:latin typeface="Arial"/>
              <a:ea typeface="Arial"/>
              <a:cs typeface="Arial"/>
              <a:sym typeface="Arial"/>
            </a:endParaRPr>
          </a:p>
          <a:p>
            <a:pPr marL="160735" marR="0" lvl="0" indent="-160735"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0" descr="A map of a harbor&#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 y="10"/>
            <a:ext cx="9143980" cy="5143490"/>
          </a:xfrm>
          <a:prstGeom prst="rect">
            <a:avLst/>
          </a:prstGeom>
          <a:noFill/>
          <a:ln>
            <a:noFill/>
          </a:ln>
        </p:spPr>
      </p:pic>
      <p:sp>
        <p:nvSpPr>
          <p:cNvPr id="181" name="Google Shape;181;p10"/>
          <p:cNvSpPr txBox="1"/>
          <p:nvPr/>
        </p:nvSpPr>
        <p:spPr>
          <a:xfrm>
            <a:off x="4905487" y="4690336"/>
            <a:ext cx="43891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12 Target Ecosystem Characteristics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body" idx="1"/>
          </p:nvPr>
        </p:nvSpPr>
        <p:spPr>
          <a:xfrm>
            <a:off x="457201" y="1316903"/>
            <a:ext cx="8221682" cy="3382587"/>
          </a:xfrm>
          <a:prstGeom prst="rect">
            <a:avLst/>
          </a:prstGeom>
          <a:noFill/>
          <a:ln>
            <a:noFill/>
          </a:ln>
        </p:spPr>
        <p:txBody>
          <a:bodyPr spcFirstLastPara="1" wrap="square" lIns="0" tIns="91425" rIns="0" bIns="91425" anchor="t" anchorCtr="0">
            <a:normAutofit/>
          </a:bodyPr>
          <a:lstStyle/>
          <a:p>
            <a:pPr marL="0" lvl="0" indent="0" algn="l" rtl="0">
              <a:lnSpc>
                <a:spcPct val="115000"/>
              </a:lnSpc>
              <a:spcBef>
                <a:spcPts val="0"/>
              </a:spcBef>
              <a:spcAft>
                <a:spcPts val="0"/>
              </a:spcAft>
              <a:buSzPts val="1800"/>
              <a:buFont typeface="Arial"/>
              <a:buNone/>
            </a:pPr>
            <a:endParaRPr/>
          </a:p>
        </p:txBody>
      </p:sp>
      <p:sp>
        <p:nvSpPr>
          <p:cNvPr id="187" name="Google Shape;187;p11"/>
          <p:cNvSpPr txBox="1">
            <a:spLocks noGrp="1"/>
          </p:cNvSpPr>
          <p:nvPr>
            <p:ph type="body" idx="2"/>
          </p:nvPr>
        </p:nvSpPr>
        <p:spPr>
          <a:xfrm>
            <a:off x="457199" y="970265"/>
            <a:ext cx="8221683" cy="26789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0"/>
              </a:spcAft>
              <a:buSzPts val="1800"/>
              <a:buNone/>
            </a:pPr>
            <a:endParaRPr/>
          </a:p>
        </p:txBody>
      </p:sp>
      <p:sp>
        <p:nvSpPr>
          <p:cNvPr id="188" name="Google Shape;188;p11"/>
          <p:cNvSpPr txBox="1">
            <a:spLocks noGrp="1"/>
          </p:cNvSpPr>
          <p:nvPr>
            <p:ph type="title"/>
          </p:nvPr>
        </p:nvSpPr>
        <p:spPr>
          <a:xfrm>
            <a:off x="457201" y="316177"/>
            <a:ext cx="8221682" cy="535523"/>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endParaRPr/>
          </a:p>
        </p:txBody>
      </p:sp>
      <p:pic>
        <p:nvPicPr>
          <p:cNvPr id="189" name="Google Shape;189;p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0"/>
            <a:ext cx="9523681" cy="5143500"/>
          </a:xfrm>
          <a:prstGeom prst="rect">
            <a:avLst/>
          </a:prstGeom>
          <a:noFill/>
          <a:ln>
            <a:noFill/>
          </a:ln>
        </p:spPr>
      </p:pic>
      <p:sp>
        <p:nvSpPr>
          <p:cNvPr id="190" name="Google Shape;190;p11"/>
          <p:cNvSpPr txBox="1"/>
          <p:nvPr/>
        </p:nvSpPr>
        <p:spPr>
          <a:xfrm>
            <a:off x="4744122" y="4391713"/>
            <a:ext cx="447122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https://hudsonriver.org/article/restoration-activity-map/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39523aa7305_0_51" title="Hudson_River_Report_Final_August-2018_s 1.jp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54043" y="888349"/>
            <a:ext cx="3141957" cy="4066050"/>
          </a:xfrm>
          <a:prstGeom prst="rect">
            <a:avLst/>
          </a:prstGeom>
          <a:noFill/>
          <a:ln>
            <a:noFill/>
          </a:ln>
        </p:spPr>
      </p:pic>
      <p:pic>
        <p:nvPicPr>
          <p:cNvPr id="196" name="Google Shape;196;g39523aa7305_0_51" title="hrhrp 1.jp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244888" y="978275"/>
            <a:ext cx="3002982" cy="3886200"/>
          </a:xfrm>
          <a:prstGeom prst="rect">
            <a:avLst/>
          </a:prstGeom>
          <a:noFill/>
          <a:ln>
            <a:noFill/>
          </a:ln>
        </p:spPr>
      </p:pic>
      <p:sp>
        <p:nvSpPr>
          <p:cNvPr id="197" name="Google Shape;197;g39523aa7305_0_51"/>
          <p:cNvSpPr txBox="1"/>
          <p:nvPr/>
        </p:nvSpPr>
        <p:spPr>
          <a:xfrm>
            <a:off x="1606650" y="142650"/>
            <a:ext cx="5715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a:solidFill>
                  <a:srgbClr val="002D73"/>
                </a:solidFill>
              </a:rPr>
              <a:t>Hudson River Restoration Plans </a:t>
            </a:r>
            <a:endParaRPr sz="2700" b="1">
              <a:solidFill>
                <a:srgbClr val="002D7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2" descr="A person holding a fish&#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10256">
            <a:off x="5401967" y="844062"/>
            <a:ext cx="2415588" cy="3395243"/>
          </a:xfrm>
          <a:prstGeom prst="rect">
            <a:avLst/>
          </a:prstGeom>
          <a:noFill/>
          <a:ln>
            <a:noFill/>
          </a:ln>
        </p:spPr>
      </p:pic>
      <p:pic>
        <p:nvPicPr>
          <p:cNvPr id="72" name="Google Shape;72;p2" descr="A person wearing glasses and a white shirt&#10;&#10;AI-generated content may be incorrec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89228">
            <a:off x="856657" y="844061"/>
            <a:ext cx="2415588" cy="3395243"/>
          </a:xfrm>
          <a:prstGeom prst="rect">
            <a:avLst/>
          </a:prstGeom>
          <a:noFill/>
          <a:ln>
            <a:noFill/>
          </a:ln>
        </p:spPr>
      </p:pic>
      <p:sp>
        <p:nvSpPr>
          <p:cNvPr id="73" name="Google Shape;73;p2"/>
          <p:cNvSpPr txBox="1"/>
          <p:nvPr/>
        </p:nvSpPr>
        <p:spPr>
          <a:xfrm rot="-269503">
            <a:off x="1646709" y="4423750"/>
            <a:ext cx="83548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Rob </a:t>
            </a:r>
            <a:endParaRPr/>
          </a:p>
        </p:txBody>
      </p:sp>
      <p:sp>
        <p:nvSpPr>
          <p:cNvPr id="74" name="Google Shape;74;p2"/>
          <p:cNvSpPr txBox="1"/>
          <p:nvPr/>
        </p:nvSpPr>
        <p:spPr>
          <a:xfrm rot="179989">
            <a:off x="5969200" y="4431538"/>
            <a:ext cx="128112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Heather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3"/>
          <p:cNvPicPr preferRelativeResize="0"/>
          <p:nvPr/>
        </p:nvPicPr>
        <p:blipFill rotWithShape="1">
          <a:blip r:embed="rId3">
            <a:alphaModFix/>
          </a:blip>
          <a:srcRect/>
          <a:stretch/>
        </p:blipFill>
        <p:spPr>
          <a:xfrm>
            <a:off x="-1" y="320519"/>
            <a:ext cx="9143013" cy="4447423"/>
          </a:xfrm>
          <a:prstGeom prst="rect">
            <a:avLst/>
          </a:prstGeom>
          <a:noFill/>
          <a:ln>
            <a:noFill/>
          </a:ln>
        </p:spPr>
      </p:pic>
      <p:sp>
        <p:nvSpPr>
          <p:cNvPr id="80" name="Google Shape;80;p3"/>
          <p:cNvSpPr txBox="1"/>
          <p:nvPr/>
        </p:nvSpPr>
        <p:spPr>
          <a:xfrm>
            <a:off x="6757399" y="4767942"/>
            <a:ext cx="223490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National Estuary Program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52400"/>
            <a:ext cx="8852600" cy="6495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9523aa7305_0_11"/>
          <p:cNvSpPr txBox="1"/>
          <p:nvPr/>
        </p:nvSpPr>
        <p:spPr>
          <a:xfrm>
            <a:off x="237000" y="1236525"/>
            <a:ext cx="4769700" cy="435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chemeClr val="dk1"/>
                </a:solidFill>
              </a:rPr>
              <a:t>Created by New York State Law</a:t>
            </a:r>
            <a:endParaRPr sz="2000">
              <a:solidFill>
                <a:schemeClr val="dk1"/>
              </a:solidFill>
            </a:endParaRPr>
          </a:p>
          <a:p>
            <a:pPr marL="0" lvl="0" indent="0" algn="l" rtl="0">
              <a:lnSpc>
                <a:spcPct val="115000"/>
              </a:lnSpc>
              <a:spcBef>
                <a:spcPts val="600"/>
              </a:spcBef>
              <a:spcAft>
                <a:spcPts val="0"/>
              </a:spcAft>
              <a:buNone/>
            </a:pPr>
            <a:r>
              <a:rPr lang="en-US" sz="2000">
                <a:solidFill>
                  <a:schemeClr val="dk1"/>
                </a:solidFill>
              </a:rPr>
              <a:t>•Establishes the Hudson River Estuary Management Advisory Committee (HREMAC) and a Coordinator position</a:t>
            </a:r>
            <a:endParaRPr sz="2000">
              <a:solidFill>
                <a:schemeClr val="dk1"/>
              </a:solidFill>
            </a:endParaRPr>
          </a:p>
          <a:p>
            <a:pPr marL="0" lvl="0" indent="0" algn="l" rtl="0">
              <a:lnSpc>
                <a:spcPct val="115000"/>
              </a:lnSpc>
              <a:spcBef>
                <a:spcPts val="600"/>
              </a:spcBef>
              <a:spcAft>
                <a:spcPts val="0"/>
              </a:spcAft>
              <a:buNone/>
            </a:pPr>
            <a:r>
              <a:rPr lang="en-US" sz="2000">
                <a:solidFill>
                  <a:schemeClr val="dk1"/>
                </a:solidFill>
              </a:rPr>
              <a:t>•Recognizes the “estuarine district” as the Tidal Hudson from the Troy Dam to the Verrazano Bridge</a:t>
            </a:r>
            <a:endParaRPr sz="2000">
              <a:solidFill>
                <a:schemeClr val="dk1"/>
              </a:solidFill>
            </a:endParaRPr>
          </a:p>
          <a:p>
            <a:pPr marL="0" lvl="0" indent="0" algn="l" rtl="0">
              <a:lnSpc>
                <a:spcPct val="115000"/>
              </a:lnSpc>
              <a:spcBef>
                <a:spcPts val="600"/>
              </a:spcBef>
              <a:spcAft>
                <a:spcPts val="0"/>
              </a:spcAft>
              <a:buNone/>
            </a:pPr>
            <a:r>
              <a:rPr lang="en-US" sz="2000">
                <a:solidFill>
                  <a:schemeClr val="dk1"/>
                </a:solidFill>
              </a:rPr>
              <a:t>•Funding primarily from NYS Environmental Protection Fund</a:t>
            </a:r>
            <a:endParaRPr sz="2000">
              <a:solidFill>
                <a:schemeClr val="dk1"/>
              </a:solidFill>
            </a:endParaRPr>
          </a:p>
          <a:p>
            <a:pPr marL="0" lvl="0" indent="0" algn="l" rtl="0">
              <a:lnSpc>
                <a:spcPct val="115000"/>
              </a:lnSpc>
              <a:spcBef>
                <a:spcPts val="600"/>
              </a:spcBef>
              <a:spcAft>
                <a:spcPts val="0"/>
              </a:spcAft>
              <a:buNone/>
            </a:pPr>
            <a:endParaRPr sz="1800">
              <a:solidFill>
                <a:schemeClr val="dk1"/>
              </a:solidFill>
            </a:endParaRPr>
          </a:p>
          <a:p>
            <a:pPr marL="0" lvl="0" indent="0" algn="l" rtl="0">
              <a:lnSpc>
                <a:spcPct val="115000"/>
              </a:lnSpc>
              <a:spcBef>
                <a:spcPts val="600"/>
              </a:spcBef>
              <a:spcAft>
                <a:spcPts val="600"/>
              </a:spcAft>
              <a:buNone/>
            </a:pPr>
            <a:endParaRPr sz="1800">
              <a:solidFill>
                <a:schemeClr val="dk1"/>
              </a:solidFill>
            </a:endParaRPr>
          </a:p>
        </p:txBody>
      </p:sp>
      <p:sp>
        <p:nvSpPr>
          <p:cNvPr id="91" name="Google Shape;91;g39523aa7305_0_11"/>
          <p:cNvSpPr txBox="1"/>
          <p:nvPr/>
        </p:nvSpPr>
        <p:spPr>
          <a:xfrm>
            <a:off x="201600" y="54675"/>
            <a:ext cx="4840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rgbClr val="002D73"/>
                </a:solidFill>
              </a:rPr>
              <a:t>Hudson River Estuary Management Program</a:t>
            </a:r>
            <a:endParaRPr/>
          </a:p>
        </p:txBody>
      </p:sp>
      <p:pic>
        <p:nvPicPr>
          <p:cNvPr id="92" name="Google Shape;92;g39523aa7305_0_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06700" y="325775"/>
            <a:ext cx="3739001" cy="4665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g39523aa7305_0_0"/>
          <p:cNvPicPr preferRelativeResize="0"/>
          <p:nvPr/>
        </p:nvPicPr>
        <p:blipFill>
          <a:blip r:embed="rId3">
            <a:alphaModFix/>
          </a:blip>
          <a:stretch>
            <a:fillRect/>
          </a:stretch>
        </p:blipFill>
        <p:spPr>
          <a:xfrm>
            <a:off x="152400" y="152400"/>
            <a:ext cx="3740022" cy="4838700"/>
          </a:xfrm>
          <a:prstGeom prst="rect">
            <a:avLst/>
          </a:prstGeom>
          <a:noFill/>
          <a:ln>
            <a:noFill/>
          </a:ln>
          <a:effectLst>
            <a:outerShdw blurRad="57150" dist="19050" dir="5400000" algn="bl" rotWithShape="0">
              <a:srgbClr val="000000">
                <a:alpha val="50000"/>
              </a:srgbClr>
            </a:outerShdw>
          </a:effectLst>
        </p:spPr>
      </p:pic>
      <p:sp>
        <p:nvSpPr>
          <p:cNvPr id="98" name="Google Shape;98;g39523aa7305_0_0"/>
          <p:cNvSpPr txBox="1"/>
          <p:nvPr/>
        </p:nvSpPr>
        <p:spPr>
          <a:xfrm>
            <a:off x="4285375" y="1675200"/>
            <a:ext cx="4511400" cy="320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002D73"/>
                </a:solidFill>
              </a:rPr>
              <a:t>A Vital Estuary Ecosystem </a:t>
            </a:r>
            <a:endParaRPr b="1">
              <a:solidFill>
                <a:srgbClr val="002D73"/>
              </a:solidFill>
            </a:endParaRPr>
          </a:p>
          <a:p>
            <a:pPr marL="0" lvl="0" indent="0" algn="ctr" rtl="0">
              <a:spcBef>
                <a:spcPts val="0"/>
              </a:spcBef>
              <a:spcAft>
                <a:spcPts val="0"/>
              </a:spcAft>
              <a:buNone/>
            </a:pPr>
            <a:r>
              <a:rPr lang="en-US">
                <a:solidFill>
                  <a:srgbClr val="002D73"/>
                </a:solidFill>
              </a:rPr>
              <a:t>• Sustainable Estuarine Fisheries </a:t>
            </a:r>
            <a:endParaRPr>
              <a:solidFill>
                <a:srgbClr val="002D73"/>
              </a:solidFill>
            </a:endParaRPr>
          </a:p>
          <a:p>
            <a:pPr marL="0" lvl="0" indent="0" algn="ctr" rtl="0">
              <a:spcBef>
                <a:spcPts val="0"/>
              </a:spcBef>
              <a:spcAft>
                <a:spcPts val="0"/>
              </a:spcAft>
              <a:buNone/>
            </a:pPr>
            <a:r>
              <a:rPr lang="en-US">
                <a:solidFill>
                  <a:srgbClr val="002D73"/>
                </a:solidFill>
              </a:rPr>
              <a:t>• Robust River Habitats </a:t>
            </a:r>
            <a:endParaRPr>
              <a:solidFill>
                <a:srgbClr val="002D73"/>
              </a:solidFill>
            </a:endParaRPr>
          </a:p>
          <a:p>
            <a:pPr marL="0" lvl="0" indent="0" algn="ctr" rtl="0">
              <a:spcBef>
                <a:spcPts val="0"/>
              </a:spcBef>
              <a:spcAft>
                <a:spcPts val="0"/>
              </a:spcAft>
              <a:buNone/>
            </a:pPr>
            <a:r>
              <a:rPr lang="en-US">
                <a:solidFill>
                  <a:srgbClr val="002D73"/>
                </a:solidFill>
              </a:rPr>
              <a:t>• Clean Hudson River Water </a:t>
            </a:r>
            <a:endParaRPr>
              <a:solidFill>
                <a:srgbClr val="002D73"/>
              </a:solidFill>
            </a:endParaRPr>
          </a:p>
          <a:p>
            <a:pPr marL="0" lvl="0" indent="0" algn="ctr" rtl="0">
              <a:spcBef>
                <a:spcPts val="0"/>
              </a:spcBef>
              <a:spcAft>
                <a:spcPts val="0"/>
              </a:spcAft>
              <a:buNone/>
            </a:pPr>
            <a:endParaRPr/>
          </a:p>
          <a:p>
            <a:pPr marL="0" lvl="0" indent="0" algn="ctr" rtl="0">
              <a:spcBef>
                <a:spcPts val="0"/>
              </a:spcBef>
              <a:spcAft>
                <a:spcPts val="0"/>
              </a:spcAft>
              <a:buNone/>
            </a:pPr>
            <a:r>
              <a:rPr lang="en-US" b="1">
                <a:solidFill>
                  <a:srgbClr val="274E13"/>
                </a:solidFill>
              </a:rPr>
              <a:t>A Thriving and Resilient Watershed </a:t>
            </a:r>
            <a:endParaRPr b="1">
              <a:solidFill>
                <a:srgbClr val="274E13"/>
              </a:solidFill>
            </a:endParaRPr>
          </a:p>
          <a:p>
            <a:pPr marL="0" lvl="0" indent="0" algn="ctr" rtl="0">
              <a:spcBef>
                <a:spcPts val="0"/>
              </a:spcBef>
              <a:spcAft>
                <a:spcPts val="0"/>
              </a:spcAft>
              <a:buNone/>
            </a:pPr>
            <a:r>
              <a:rPr lang="en-US">
                <a:solidFill>
                  <a:srgbClr val="274E13"/>
                </a:solidFill>
              </a:rPr>
              <a:t>• Healthy Tributaries </a:t>
            </a:r>
            <a:endParaRPr>
              <a:solidFill>
                <a:srgbClr val="274E13"/>
              </a:solidFill>
            </a:endParaRPr>
          </a:p>
          <a:p>
            <a:pPr marL="0" lvl="0" indent="0" algn="ctr" rtl="0">
              <a:spcBef>
                <a:spcPts val="0"/>
              </a:spcBef>
              <a:spcAft>
                <a:spcPts val="0"/>
              </a:spcAft>
              <a:buNone/>
            </a:pPr>
            <a:r>
              <a:rPr lang="en-US">
                <a:solidFill>
                  <a:srgbClr val="274E13"/>
                </a:solidFill>
              </a:rPr>
              <a:t>• Climate-Adaptive Communities</a:t>
            </a:r>
            <a:endParaRPr>
              <a:solidFill>
                <a:srgbClr val="274E13"/>
              </a:solidFill>
            </a:endParaRPr>
          </a:p>
          <a:p>
            <a:pPr marL="0" lvl="0" indent="0" algn="ctr" rtl="0">
              <a:spcBef>
                <a:spcPts val="0"/>
              </a:spcBef>
              <a:spcAft>
                <a:spcPts val="0"/>
              </a:spcAft>
              <a:buNone/>
            </a:pPr>
            <a:r>
              <a:rPr lang="en-US">
                <a:solidFill>
                  <a:srgbClr val="274E13"/>
                </a:solidFill>
              </a:rPr>
              <a:t>• Conserved Natural Areas </a:t>
            </a:r>
            <a:endParaRPr>
              <a:solidFill>
                <a:srgbClr val="274E13"/>
              </a:solidFill>
            </a:endParaRPr>
          </a:p>
          <a:p>
            <a:pPr marL="0" lvl="0" indent="0" algn="ctr" rtl="0">
              <a:spcBef>
                <a:spcPts val="0"/>
              </a:spcBef>
              <a:spcAft>
                <a:spcPts val="0"/>
              </a:spcAft>
              <a:buNone/>
            </a:pPr>
            <a:endParaRPr/>
          </a:p>
          <a:p>
            <a:pPr marL="0" lvl="0" indent="0" algn="ctr" rtl="0">
              <a:spcBef>
                <a:spcPts val="0"/>
              </a:spcBef>
              <a:spcAft>
                <a:spcPts val="0"/>
              </a:spcAft>
              <a:buNone/>
            </a:pPr>
            <a:r>
              <a:rPr lang="en-US" b="1">
                <a:solidFill>
                  <a:srgbClr val="B45F06"/>
                </a:solidFill>
              </a:rPr>
              <a:t>People Living Well with Nature</a:t>
            </a:r>
            <a:endParaRPr b="1">
              <a:solidFill>
                <a:srgbClr val="B45F06"/>
              </a:solidFill>
            </a:endParaRPr>
          </a:p>
          <a:p>
            <a:pPr marL="0" lvl="0" indent="0" algn="ctr" rtl="0">
              <a:spcBef>
                <a:spcPts val="0"/>
              </a:spcBef>
              <a:spcAft>
                <a:spcPts val="0"/>
              </a:spcAft>
              <a:buNone/>
            </a:pPr>
            <a:r>
              <a:rPr lang="en-US">
                <a:solidFill>
                  <a:srgbClr val="B45F06"/>
                </a:solidFill>
              </a:rPr>
              <a:t>• An Informed and Engaged Public </a:t>
            </a:r>
            <a:endParaRPr>
              <a:solidFill>
                <a:srgbClr val="B45F06"/>
              </a:solidFill>
            </a:endParaRPr>
          </a:p>
          <a:p>
            <a:pPr marL="0" lvl="0" indent="0" algn="ctr" rtl="0">
              <a:spcBef>
                <a:spcPts val="0"/>
              </a:spcBef>
              <a:spcAft>
                <a:spcPts val="0"/>
              </a:spcAft>
              <a:buNone/>
            </a:pPr>
            <a:r>
              <a:rPr lang="en-US">
                <a:solidFill>
                  <a:srgbClr val="B45F06"/>
                </a:solidFill>
              </a:rPr>
              <a:t>• An Accessible Hudson River for People of All Ages and Abilities</a:t>
            </a:r>
            <a:endParaRPr>
              <a:solidFill>
                <a:srgbClr val="B45F06"/>
              </a:solidFill>
            </a:endParaRPr>
          </a:p>
        </p:txBody>
      </p:sp>
      <p:sp>
        <p:nvSpPr>
          <p:cNvPr id="99" name="Google Shape;99;g39523aa7305_0_0"/>
          <p:cNvSpPr txBox="1"/>
          <p:nvPr/>
        </p:nvSpPr>
        <p:spPr>
          <a:xfrm>
            <a:off x="4166725" y="303150"/>
            <a:ext cx="4833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t>Mission:</a:t>
            </a:r>
            <a:r>
              <a:rPr lang="en-US" sz="2000"/>
              <a:t> to protect, preserve and, where possible, restore and enhance the Hudson River estuarine district</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60278" y="0"/>
            <a:ext cx="6969569" cy="5115590"/>
          </a:xfrm>
          <a:prstGeom prst="rect">
            <a:avLst/>
          </a:prstGeom>
          <a:noFill/>
          <a:ln>
            <a:noFill/>
          </a:ln>
        </p:spPr>
      </p:pic>
      <p:grpSp>
        <p:nvGrpSpPr>
          <p:cNvPr id="106" name="Google Shape;106;p5"/>
          <p:cNvGrpSpPr/>
          <p:nvPr/>
        </p:nvGrpSpPr>
        <p:grpSpPr>
          <a:xfrm>
            <a:off x="302154" y="804860"/>
            <a:ext cx="3104472" cy="4059876"/>
            <a:chOff x="59007" y="604"/>
            <a:chExt cx="3104472" cy="4059876"/>
          </a:xfrm>
        </p:grpSpPr>
        <p:sp>
          <p:nvSpPr>
            <p:cNvPr id="107" name="Google Shape;107;p5"/>
            <p:cNvSpPr/>
            <p:nvPr/>
          </p:nvSpPr>
          <p:spPr>
            <a:xfrm>
              <a:off x="337339" y="604"/>
              <a:ext cx="870679" cy="870679"/>
            </a:xfrm>
            <a:prstGeom prst="ellipse">
              <a:avLst/>
            </a:prstGeom>
            <a:solidFill>
              <a:srgbClr val="DB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522893" y="186158"/>
              <a:ext cx="499570" cy="499570"/>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59007" y="1142479"/>
              <a:ext cx="1427343" cy="7175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txBox="1"/>
            <p:nvPr/>
          </p:nvSpPr>
          <p:spPr>
            <a:xfrm>
              <a:off x="59007" y="1142479"/>
              <a:ext cx="1427343" cy="71757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eorgia"/>
                  <a:ea typeface="Georgia"/>
                  <a:cs typeface="Georgia"/>
                  <a:sym typeface="Georgia"/>
                </a:rPr>
                <a:t>One of the nation’s 28 national estuary programs.</a:t>
              </a:r>
              <a:endParaRPr/>
            </a:p>
          </p:txBody>
        </p:sp>
        <p:sp>
          <p:nvSpPr>
            <p:cNvPr id="111" name="Google Shape;111;p5"/>
            <p:cNvSpPr/>
            <p:nvPr/>
          </p:nvSpPr>
          <p:spPr>
            <a:xfrm>
              <a:off x="2014468" y="604"/>
              <a:ext cx="870679" cy="870679"/>
            </a:xfrm>
            <a:prstGeom prst="ellipse">
              <a:avLst/>
            </a:prstGeom>
            <a:solidFill>
              <a:srgbClr val="DB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200022" y="186158"/>
              <a:ext cx="499570" cy="499570"/>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1736136" y="1142479"/>
              <a:ext cx="1427343" cy="7175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txBox="1"/>
            <p:nvPr/>
          </p:nvSpPr>
          <p:spPr>
            <a:xfrm>
              <a:off x="1736136" y="1142479"/>
              <a:ext cx="1427343" cy="71757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eorgia"/>
                  <a:ea typeface="Georgia"/>
                  <a:cs typeface="Georgia"/>
                  <a:sym typeface="Georgia"/>
                </a:rPr>
                <a:t>HEP is an ongoing effort to develop and implement a consensus driven plan to protect, conserve and restore the estuary.</a:t>
              </a:r>
              <a:endParaRPr sz="1200" b="0" i="0" u="none" strike="noStrike" cap="none">
                <a:solidFill>
                  <a:srgbClr val="000000"/>
                </a:solidFill>
                <a:latin typeface="Georgia"/>
                <a:ea typeface="Georgia"/>
                <a:cs typeface="Georgia"/>
                <a:sym typeface="Georgia"/>
              </a:endParaRPr>
            </a:p>
          </p:txBody>
        </p:sp>
        <p:sp>
          <p:nvSpPr>
            <p:cNvPr id="115" name="Google Shape;115;p5"/>
            <p:cNvSpPr/>
            <p:nvPr/>
          </p:nvSpPr>
          <p:spPr>
            <a:xfrm>
              <a:off x="1175903" y="2216889"/>
              <a:ext cx="870679" cy="870679"/>
            </a:xfrm>
            <a:prstGeom prst="ellipse">
              <a:avLst/>
            </a:prstGeom>
            <a:solidFill>
              <a:srgbClr val="DB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1361458" y="2402444"/>
              <a:ext cx="499570" cy="499570"/>
            </a:xfrm>
            <a:prstGeom prst="rect">
              <a:avLst/>
            </a:prstGeom>
            <a:blipFill rotWithShape="1">
              <a:blip r:embed="rId6" cstate="screen">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300699" y="2973154"/>
              <a:ext cx="2458827" cy="10873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p:nvPr/>
          </p:nvSpPr>
          <p:spPr>
            <a:xfrm>
              <a:off x="300699" y="2973154"/>
              <a:ext cx="2458827" cy="108732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eorgia"/>
                  <a:ea typeface="Georgia"/>
                  <a:cs typeface="Georgia"/>
                  <a:sym typeface="Georgia"/>
                </a:rPr>
                <a:t>Our mission: Engaging people, partners, and communities to collaboratively advance understanding, improve stewardship, and  enhance our shared waters and watersheds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t>8</a:t>
            </a:fld>
            <a:endParaRPr/>
          </a:p>
        </p:txBody>
      </p:sp>
      <p:pic>
        <p:nvPicPr>
          <p:cNvPr id="125" name="Google Shape;125;p6">
            <a:hlinkClick r:id="rId3"/>
          </p:cNvPr>
          <p:cNvPicPr preferRelativeResize="0"/>
          <p:nvPr/>
        </p:nvPicPr>
        <p:blipFill rotWithShape="1">
          <a:blip r:embed="rId4">
            <a:alphaModFix/>
          </a:blip>
          <a:srcRect/>
          <a:stretch/>
        </p:blipFill>
        <p:spPr>
          <a:xfrm>
            <a:off x="374701" y="271988"/>
            <a:ext cx="3816437" cy="4871512"/>
          </a:xfrm>
          <a:prstGeom prst="rect">
            <a:avLst/>
          </a:prstGeom>
          <a:noFill/>
          <a:ln>
            <a:noFill/>
          </a:ln>
        </p:spPr>
      </p:pic>
      <p:pic>
        <p:nvPicPr>
          <p:cNvPr id="126" name="Google Shape;126;p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420566" y="271989"/>
            <a:ext cx="4143770" cy="45631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7" descr="A map of the river&#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45206" y="111502"/>
            <a:ext cx="4053588" cy="492049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Custom 6">
      <a:dk1>
        <a:srgbClr val="000000"/>
      </a:dk1>
      <a:lt1>
        <a:srgbClr val="FFFFFF"/>
      </a:lt1>
      <a:dk2>
        <a:srgbClr val="595959"/>
      </a:dk2>
      <a:lt2>
        <a:srgbClr val="EEEEEE"/>
      </a:lt2>
      <a:accent1>
        <a:srgbClr val="925733"/>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Words>
  <Application>Microsoft Macintosh PowerPoint</Application>
  <PresentationFormat>On-screen Show (16:9)</PresentationFormat>
  <Paragraphs>83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Georgia</vt:lpstr>
      <vt:lpstr>Noto Sans Symbols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Isabelle Stinnette</dc:creator>
  <cp:lastModifiedBy>Samuel Macaluso</cp:lastModifiedBy>
  <cp:revision>1</cp:revision>
  <dcterms:modified xsi:type="dcterms:W3CDTF">2025-12-13T03:50:11Z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0x010100EB6C9B5781CEE54FAD8B47BB299EB416</vt:lpwstr>
  </property>
  <property fmtid="{D5CDD505-2E9C-101B-9397-08002B2CF9AE}" pid="3" name="MediaServiceImageTags">
    <vt:lpwstr/>
  </property>
</Properties>
</file>