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7"/>
  </p:notesMasterIdLst>
  <p:sldIdLst>
    <p:sldId id="284" r:id="rId5"/>
    <p:sldId id="291" r:id="rId6"/>
    <p:sldId id="441" r:id="rId7"/>
    <p:sldId id="292" r:id="rId8"/>
    <p:sldId id="295" r:id="rId9"/>
    <p:sldId id="388" r:id="rId10"/>
    <p:sldId id="386" r:id="rId11"/>
    <p:sldId id="390" r:id="rId12"/>
    <p:sldId id="285" r:id="rId13"/>
    <p:sldId id="283" r:id="rId14"/>
    <p:sldId id="396" r:id="rId15"/>
    <p:sldId id="398" r:id="rId16"/>
    <p:sldId id="400" r:id="rId17"/>
    <p:sldId id="402" r:id="rId18"/>
    <p:sldId id="401" r:id="rId19"/>
    <p:sldId id="399" r:id="rId20"/>
    <p:sldId id="391" r:id="rId21"/>
    <p:sldId id="394" r:id="rId22"/>
    <p:sldId id="445" r:id="rId23"/>
    <p:sldId id="395" r:id="rId24"/>
    <p:sldId id="393" r:id="rId25"/>
    <p:sldId id="439" r:id="rId26"/>
    <p:sldId id="440" r:id="rId27"/>
    <p:sldId id="412" r:id="rId28"/>
    <p:sldId id="413" r:id="rId29"/>
    <p:sldId id="414" r:id="rId30"/>
    <p:sldId id="415" r:id="rId31"/>
    <p:sldId id="416" r:id="rId32"/>
    <p:sldId id="403" r:id="rId33"/>
    <p:sldId id="408" r:id="rId34"/>
    <p:sldId id="406" r:id="rId35"/>
    <p:sldId id="417" r:id="rId36"/>
    <p:sldId id="405" r:id="rId37"/>
    <p:sldId id="409" r:id="rId38"/>
    <p:sldId id="420" r:id="rId39"/>
    <p:sldId id="424" r:id="rId40"/>
    <p:sldId id="422" r:id="rId41"/>
    <p:sldId id="423" r:id="rId42"/>
    <p:sldId id="429" r:id="rId43"/>
    <p:sldId id="433" r:id="rId44"/>
    <p:sldId id="435" r:id="rId45"/>
    <p:sldId id="436" r:id="rId46"/>
    <p:sldId id="438" r:id="rId47"/>
    <p:sldId id="443" r:id="rId48"/>
    <p:sldId id="450" r:id="rId49"/>
    <p:sldId id="451" r:id="rId50"/>
    <p:sldId id="453" r:id="rId51"/>
    <p:sldId id="446" r:id="rId52"/>
    <p:sldId id="448" r:id="rId53"/>
    <p:sldId id="425" r:id="rId54"/>
    <p:sldId id="419" r:id="rId55"/>
    <p:sldId id="449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E00"/>
    <a:srgbClr val="233F2B"/>
    <a:srgbClr val="000000"/>
    <a:srgbClr val="FFE696"/>
    <a:srgbClr val="8A9A8E"/>
    <a:srgbClr val="556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70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7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17098E-FE4A-7C41-BEA6-4FD1A3804F9B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19646-F54A-AD49-A349-4007869FB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94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FC3A8C-46FE-4587-D5B3-7022645965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83281"/>
            <a:ext cx="12192000" cy="9144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-1" y="4572000"/>
            <a:ext cx="12191999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FA7E23-05BD-DD0F-8DBF-AA04AB09B287}"/>
              </a:ext>
            </a:extLst>
          </p:cNvPr>
          <p:cNvSpPr txBox="1">
            <a:spLocks/>
          </p:cNvSpPr>
          <p:nvPr/>
        </p:nvSpPr>
        <p:spPr>
          <a:xfrm>
            <a:off x="0" y="4742674"/>
            <a:ext cx="10652051" cy="2009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0" indent="-457200"/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Names of Presenters, Titles, Contact Info, etc.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4663440"/>
            <a:ext cx="12192000" cy="21945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Iona Marsh Restoration: 2008-2025</a:t>
            </a:r>
          </a:p>
          <a:p>
            <a:pPr algn="ctr"/>
            <a:endParaRPr lang="en-US"/>
          </a:p>
          <a:p>
            <a:pPr algn="ctr"/>
            <a:r>
              <a:rPr lang="en-US" sz="2000"/>
              <a:t>Ed McGowan</a:t>
            </a:r>
          </a:p>
          <a:p>
            <a:pPr algn="ctr"/>
            <a:r>
              <a:rPr lang="en-US"/>
              <a:t>NY State Office of Parks, Recreation, and Historic Preservation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439B15-DF29-614B-DA42-B9444AC97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349" y="5942369"/>
            <a:ext cx="2087140" cy="708248"/>
          </a:xfrm>
          <a:prstGeom prst="rect">
            <a:avLst/>
          </a:prstGeom>
          <a:solidFill>
            <a:srgbClr val="345237"/>
          </a:solidFill>
        </p:spPr>
      </p:pic>
      <p:pic>
        <p:nvPicPr>
          <p:cNvPr id="3" name="Picture 2" descr="PIPC logo">
            <a:extLst>
              <a:ext uri="{FF2B5EF4-FFF2-40B4-BE49-F238E27FC236}">
                <a16:creationId xmlns:a16="http://schemas.microsoft.com/office/drawing/2014/main" id="{23D474D7-25F4-FAD2-971B-8AA3D1933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2328" y="4742674"/>
            <a:ext cx="1138410" cy="113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332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F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701096F-9372-DD30-731E-39652F076B8F}"/>
              </a:ext>
            </a:extLst>
          </p:cNvPr>
          <p:cNvSpPr/>
          <p:nvPr/>
        </p:nvSpPr>
        <p:spPr>
          <a:xfrm>
            <a:off x="-1" y="0"/>
            <a:ext cx="12192000" cy="16367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72BCA5-EE9B-4E4C-3871-0106475F0586}"/>
              </a:ext>
            </a:extLst>
          </p:cNvPr>
          <p:cNvSpPr/>
          <p:nvPr/>
        </p:nvSpPr>
        <p:spPr>
          <a:xfrm>
            <a:off x="-1" y="0"/>
            <a:ext cx="12192001" cy="1543786"/>
          </a:xfrm>
          <a:prstGeom prst="rect">
            <a:avLst/>
          </a:prstGeom>
          <a:solidFill>
            <a:srgbClr val="233F2B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F1526D5-995E-1021-5AAC-4FD409210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25" y="264718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/>
                </a:solidFill>
                <a:cs typeface="Segoe UI" panose="020B0502040204020203" pitchFamily="34" charset="0"/>
              </a:rPr>
              <a:t>Hudson Highlands Scenic Area of Statewide Significance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C6FF52-4AA1-B228-AB6C-B738B93596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799" y="1636776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73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3" descr="1967-January-1 John Kenney and Homer Kelsey checking Iona Island during 21st Annual Wildlife Survey 025.jpg">
            <a:extLst>
              <a:ext uri="{FF2B5EF4-FFF2-40B4-BE49-F238E27FC236}">
                <a16:creationId xmlns:a16="http://schemas.microsoft.com/office/drawing/2014/main" id="{31652FDF-00FE-8104-3DBE-E10F255D0F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089788" y="-441616"/>
            <a:ext cx="5999486" cy="712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565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3" descr="1972-June-29 Iona Island 040.jpg">
            <a:extLst>
              <a:ext uri="{FF2B5EF4-FFF2-40B4-BE49-F238E27FC236}">
                <a16:creationId xmlns:a16="http://schemas.microsoft.com/office/drawing/2014/main" id="{EA9B4EC9-4D18-FF2E-B22B-DD783C0337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977887" y="-602863"/>
            <a:ext cx="5933401" cy="734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383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3" descr="1972-June-29 Iona Island 038.jpg">
            <a:extLst>
              <a:ext uri="{FF2B5EF4-FFF2-40B4-BE49-F238E27FC236}">
                <a16:creationId xmlns:a16="http://schemas.microsoft.com/office/drawing/2014/main" id="{FE48A2A9-DAEE-CDFD-28A2-40311889DB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114496" y="-359428"/>
            <a:ext cx="5950071" cy="705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678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3" descr="1965-December-28 Iona Island Across South Side of Proposed Large Parking Field Location 012.jpg">
            <a:extLst>
              <a:ext uri="{FF2B5EF4-FFF2-40B4-BE49-F238E27FC236}">
                <a16:creationId xmlns:a16="http://schemas.microsoft.com/office/drawing/2014/main" id="{63450F95-6ACA-9D27-B573-754DBB5FA9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994627" y="-1327681"/>
            <a:ext cx="6091176" cy="88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309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3" descr="1961-May-16 Iona Island Aerial View001.jpg">
            <a:extLst>
              <a:ext uri="{FF2B5EF4-FFF2-40B4-BE49-F238E27FC236}">
                <a16:creationId xmlns:a16="http://schemas.microsoft.com/office/drawing/2014/main" id="{A5E64302-9861-17E1-CF42-9858B2C8ED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094849" y="-2545569"/>
            <a:ext cx="7753502" cy="963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FD5C3CDD-9D11-2617-2B0F-C607B4A1F8F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035744" y="2867424"/>
            <a:ext cx="977900" cy="484188"/>
          </a:xfrm>
          <a:prstGeom prst="rightArrow">
            <a:avLst>
              <a:gd name="adj1" fmla="val 50000"/>
              <a:gd name="adj2" fmla="val 49996"/>
            </a:avLst>
          </a:prstGeom>
          <a:solidFill>
            <a:schemeClr val="accent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59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4" descr="Iona phrag project 9 08 08 056">
            <a:extLst>
              <a:ext uri="{FF2B5EF4-FFF2-40B4-BE49-F238E27FC236}">
                <a16:creationId xmlns:a16="http://schemas.microsoft.com/office/drawing/2014/main" id="{263FEEF8-0CD7-1851-C87B-1FB2DFE56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1105" y="126123"/>
            <a:ext cx="8054329" cy="604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5D43BD-0FFA-E2BD-9DDF-52540A084F35}"/>
              </a:ext>
            </a:extLst>
          </p:cNvPr>
          <p:cNvSpPr txBox="1"/>
          <p:nvPr/>
        </p:nvSpPr>
        <p:spPr>
          <a:xfrm>
            <a:off x="495946" y="8059119"/>
            <a:ext cx="636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10% </a:t>
            </a:r>
            <a:r>
              <a:rPr lang="en-US" dirty="0" err="1"/>
              <a:t>phrag</a:t>
            </a:r>
            <a:r>
              <a:rPr lang="en-US" dirty="0"/>
              <a:t> by 1985s (check Wells paper) and 90% by 2005</a:t>
            </a:r>
          </a:p>
        </p:txBody>
      </p:sp>
    </p:spTree>
    <p:extLst>
      <p:ext uri="{BB962C8B-B14F-4D97-AF65-F5344CB8AC3E}">
        <p14:creationId xmlns:p14="http://schemas.microsoft.com/office/powerpoint/2010/main" val="1605785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2286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594386"/>
            <a:ext cx="9571870" cy="82258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Biodiversity Research at Iona Marsh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04B4CE2-8A97-F1A3-7AD3-C1DB68C41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697" y="1913179"/>
            <a:ext cx="10329565" cy="358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88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769B349-FDEA-302C-6057-661B845D1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205" y="193642"/>
            <a:ext cx="8347587" cy="57410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39611B-A2FF-4906-2E21-80C5B8242E89}"/>
              </a:ext>
            </a:extLst>
          </p:cNvPr>
          <p:cNvSpPr txBox="1"/>
          <p:nvPr/>
        </p:nvSpPr>
        <p:spPr>
          <a:xfrm>
            <a:off x="1050207" y="5934670"/>
            <a:ext cx="10091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Comparison of mean Shannon Diversity (±95% CI) for Iona Island Marsh (IM), Constitution Marsh (CM), Tivoli North Bay (TB), and Stockport Flats Marsh (SM) for 1986, 1987, 2004, and 2005.</a:t>
            </a:r>
            <a:endParaRPr lang="en-US" sz="1800" dirty="0">
              <a:solidFill>
                <a:schemeClr val="bg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46F70B-D9F2-8358-8F5C-E8411C7C81BD}"/>
              </a:ext>
            </a:extLst>
          </p:cNvPr>
          <p:cNvCxnSpPr>
            <a:cxnSpLocks/>
          </p:cNvCxnSpPr>
          <p:nvPr/>
        </p:nvCxnSpPr>
        <p:spPr>
          <a:xfrm>
            <a:off x="5296705" y="1197214"/>
            <a:ext cx="0" cy="38397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783488-04D7-AFFA-669A-74C0737444E8}"/>
              </a:ext>
            </a:extLst>
          </p:cNvPr>
          <p:cNvCxnSpPr>
            <a:cxnSpLocks/>
          </p:cNvCxnSpPr>
          <p:nvPr/>
        </p:nvCxnSpPr>
        <p:spPr>
          <a:xfrm>
            <a:off x="7113722" y="1197214"/>
            <a:ext cx="0" cy="38397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FBFDF2-9BCD-B86E-A21F-B73B6B320241}"/>
              </a:ext>
            </a:extLst>
          </p:cNvPr>
          <p:cNvCxnSpPr>
            <a:cxnSpLocks/>
          </p:cNvCxnSpPr>
          <p:nvPr/>
        </p:nvCxnSpPr>
        <p:spPr>
          <a:xfrm>
            <a:off x="8927024" y="1197214"/>
            <a:ext cx="0" cy="38397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0736B23-DEFB-A8B9-1370-674415833E06}"/>
              </a:ext>
            </a:extLst>
          </p:cNvPr>
          <p:cNvSpPr txBox="1"/>
          <p:nvPr/>
        </p:nvSpPr>
        <p:spPr>
          <a:xfrm>
            <a:off x="3471620" y="1197214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AF6364-135D-8386-7221-F5010B6502E9}"/>
              </a:ext>
            </a:extLst>
          </p:cNvPr>
          <p:cNvSpPr txBox="1"/>
          <p:nvPr/>
        </p:nvSpPr>
        <p:spPr>
          <a:xfrm>
            <a:off x="5530951" y="1197214"/>
            <a:ext cx="147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Constitution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6CB684-5AFB-9C93-62F8-4401EDB0B35C}"/>
              </a:ext>
            </a:extLst>
          </p:cNvPr>
          <p:cNvSpPr txBox="1"/>
          <p:nvPr/>
        </p:nvSpPr>
        <p:spPr>
          <a:xfrm>
            <a:off x="7624539" y="1204609"/>
            <a:ext cx="739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Tivoli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4EA031-0120-877E-84F9-A1A461D68495}"/>
              </a:ext>
            </a:extLst>
          </p:cNvPr>
          <p:cNvSpPr txBox="1"/>
          <p:nvPr/>
        </p:nvSpPr>
        <p:spPr>
          <a:xfrm>
            <a:off x="9066868" y="1204609"/>
            <a:ext cx="760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Stock</a:t>
            </a:r>
          </a:p>
        </p:txBody>
      </p:sp>
    </p:spTree>
    <p:extLst>
      <p:ext uri="{BB962C8B-B14F-4D97-AF65-F5344CB8AC3E}">
        <p14:creationId xmlns:p14="http://schemas.microsoft.com/office/powerpoint/2010/main" val="2444057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769B349-FDEA-302C-6057-661B845D1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86" y="246567"/>
            <a:ext cx="8347587" cy="57410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39611B-A2FF-4906-2E21-80C5B8242E89}"/>
              </a:ext>
            </a:extLst>
          </p:cNvPr>
          <p:cNvSpPr txBox="1"/>
          <p:nvPr/>
        </p:nvSpPr>
        <p:spPr>
          <a:xfrm>
            <a:off x="1050207" y="5934670"/>
            <a:ext cx="10091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Comparison of mean Shannon Diversity (±95% CI) for Iona Island Marsh (IM), Constitution Marsh (CM), Tivoli North Bay (TB), and Stockport Flats Marsh (SM) for 1986, 1987, 2004, and 2005.</a:t>
            </a:r>
            <a:endParaRPr lang="en-US" sz="1800" dirty="0">
              <a:solidFill>
                <a:schemeClr val="bg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46F70B-D9F2-8358-8F5C-E8411C7C81BD}"/>
              </a:ext>
            </a:extLst>
          </p:cNvPr>
          <p:cNvCxnSpPr>
            <a:cxnSpLocks/>
          </p:cNvCxnSpPr>
          <p:nvPr/>
        </p:nvCxnSpPr>
        <p:spPr>
          <a:xfrm>
            <a:off x="5296705" y="1197214"/>
            <a:ext cx="0" cy="38397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783488-04D7-AFFA-669A-74C0737444E8}"/>
              </a:ext>
            </a:extLst>
          </p:cNvPr>
          <p:cNvCxnSpPr>
            <a:cxnSpLocks/>
          </p:cNvCxnSpPr>
          <p:nvPr/>
        </p:nvCxnSpPr>
        <p:spPr>
          <a:xfrm>
            <a:off x="7113722" y="1197214"/>
            <a:ext cx="0" cy="38397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FBFDF2-9BCD-B86E-A21F-B73B6B320241}"/>
              </a:ext>
            </a:extLst>
          </p:cNvPr>
          <p:cNvCxnSpPr>
            <a:cxnSpLocks/>
          </p:cNvCxnSpPr>
          <p:nvPr/>
        </p:nvCxnSpPr>
        <p:spPr>
          <a:xfrm>
            <a:off x="8927024" y="1197214"/>
            <a:ext cx="0" cy="38397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0736B23-DEFB-A8B9-1370-674415833E06}"/>
              </a:ext>
            </a:extLst>
          </p:cNvPr>
          <p:cNvSpPr txBox="1"/>
          <p:nvPr/>
        </p:nvSpPr>
        <p:spPr>
          <a:xfrm>
            <a:off x="3471620" y="1197214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AF6364-135D-8386-7221-F5010B6502E9}"/>
              </a:ext>
            </a:extLst>
          </p:cNvPr>
          <p:cNvSpPr txBox="1"/>
          <p:nvPr/>
        </p:nvSpPr>
        <p:spPr>
          <a:xfrm>
            <a:off x="5530951" y="1197214"/>
            <a:ext cx="147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Constitution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6CB684-5AFB-9C93-62F8-4401EDB0B35C}"/>
              </a:ext>
            </a:extLst>
          </p:cNvPr>
          <p:cNvSpPr txBox="1"/>
          <p:nvPr/>
        </p:nvSpPr>
        <p:spPr>
          <a:xfrm>
            <a:off x="7624539" y="1204609"/>
            <a:ext cx="739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Tivoli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4EA031-0120-877E-84F9-A1A461D68495}"/>
              </a:ext>
            </a:extLst>
          </p:cNvPr>
          <p:cNvSpPr txBox="1"/>
          <p:nvPr/>
        </p:nvSpPr>
        <p:spPr>
          <a:xfrm>
            <a:off x="9066868" y="1204609"/>
            <a:ext cx="760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Stock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EB63BE-440F-8EEC-1C1F-805DC498AA24}"/>
              </a:ext>
            </a:extLst>
          </p:cNvPr>
          <p:cNvSpPr/>
          <p:nvPr/>
        </p:nvSpPr>
        <p:spPr>
          <a:xfrm>
            <a:off x="4355024" y="3301139"/>
            <a:ext cx="100155" cy="12786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E48F76-FE4A-2BAB-0CF8-17BDF987C742}"/>
              </a:ext>
            </a:extLst>
          </p:cNvPr>
          <p:cNvSpPr/>
          <p:nvPr/>
        </p:nvSpPr>
        <p:spPr>
          <a:xfrm>
            <a:off x="4974956" y="3595606"/>
            <a:ext cx="87501" cy="15498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84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0"/>
            <a:ext cx="448056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561786"/>
            <a:ext cx="3510516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Management partners</a:t>
            </a:r>
          </a:p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250031"/>
            <a:ext cx="3510516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Iona Marsh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90BCB5-D2A0-0703-A0D4-5B08B3168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0426"/>
            <a:ext cx="5715000" cy="10033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7681C78-DF52-7D5C-D609-B2143D915207}"/>
              </a:ext>
            </a:extLst>
          </p:cNvPr>
          <p:cNvGrpSpPr/>
          <p:nvPr/>
        </p:nvGrpSpPr>
        <p:grpSpPr>
          <a:xfrm>
            <a:off x="6518345" y="0"/>
            <a:ext cx="4100712" cy="6858000"/>
            <a:chOff x="5394484" y="0"/>
            <a:chExt cx="4100712" cy="6858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BC91AF3-BA8F-9835-E5E4-E0A457CD0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70946" y="0"/>
              <a:ext cx="3524250" cy="6858000"/>
            </a:xfrm>
            <a:prstGeom prst="rect">
              <a:avLst/>
            </a:prstGeom>
          </p:spPr>
        </p:pic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A1903983-FB14-0276-981C-70FE49A1AD7E}"/>
                </a:ext>
              </a:extLst>
            </p:cNvPr>
            <p:cNvSpPr/>
            <p:nvPr/>
          </p:nvSpPr>
          <p:spPr>
            <a:xfrm>
              <a:off x="5394484" y="4319244"/>
              <a:ext cx="1789570" cy="3961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5057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E73068D-37B2-D109-6D47-76DBA2800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62" y="250723"/>
            <a:ext cx="10955835" cy="63565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508352-07A8-D272-4D02-CE75EBBDC342}"/>
              </a:ext>
            </a:extLst>
          </p:cNvPr>
          <p:cNvSpPr txBox="1"/>
          <p:nvPr/>
        </p:nvSpPr>
        <p:spPr>
          <a:xfrm>
            <a:off x="464949" y="8012624"/>
            <a:ext cx="877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Dissapearance</a:t>
            </a:r>
            <a:r>
              <a:rPr lang="en-US" dirty="0"/>
              <a:t> of Marsh wren, once at 20% , and Virginia rail, allow never common</a:t>
            </a:r>
          </a:p>
        </p:txBody>
      </p:sp>
    </p:spTree>
    <p:extLst>
      <p:ext uri="{BB962C8B-B14F-4D97-AF65-F5344CB8AC3E}">
        <p14:creationId xmlns:p14="http://schemas.microsoft.com/office/powerpoint/2010/main" val="229445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C42B93F3-956B-DB28-6BF8-C11A010BAA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317" y="182493"/>
            <a:ext cx="10111718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utopia-std"/>
              </a:rPr>
              <a:t>“Proliferation of </a:t>
            </a:r>
            <a:r>
              <a:rPr lang="en-US" sz="2800" b="0" i="1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utopia-std"/>
              </a:rPr>
              <a:t>Phragmites australis</a:t>
            </a:r>
            <a:r>
              <a:rPr lang="en-US" sz="2800" b="0" i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utopia-std"/>
              </a:rPr>
              <a:t> appears to be the proximal cause of the avian community changes at Iona Island Marsh. ” </a:t>
            </a:r>
            <a:br>
              <a:rPr lang="en-US" sz="2800" b="0" i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utopia-std"/>
              </a:rPr>
            </a:br>
            <a:r>
              <a:rPr lang="en-US" sz="2800" b="0" i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utopia-std"/>
              </a:rPr>
              <a:t>Wells et al. 2008</a:t>
            </a:r>
            <a:endParaRPr lang="en-US" sz="28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56B745-CE02-5185-1712-502CA88E7B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817" y="1670762"/>
            <a:ext cx="5865821" cy="439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76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BFDDFC-8396-60C8-CA15-AA790BBC6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060" y="0"/>
            <a:ext cx="9446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56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8F9A13-A738-06A4-DE09-E2EC9B4FB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21" y="0"/>
            <a:ext cx="12223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89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Distribution of rare plants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Breeding bird activity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Vegetation monitoring (1m plots)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Sediment Elevation Tables (SET)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594386"/>
            <a:ext cx="9571870" cy="822580"/>
          </a:xfrm>
          <a:ln>
            <a:noFill/>
          </a:ln>
        </p:spPr>
        <p:txBody>
          <a:bodyPr>
            <a:noAutofit/>
          </a:bodyPr>
          <a:lstStyle/>
          <a:p>
            <a:br>
              <a:rPr lang="en-US" sz="3200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Baseline inventories and monitoring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986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FFFF00"/>
                </a:solidFill>
                <a:latin typeface="Avenir Next LT Pro" panose="020B0504020202020204" pitchFamily="34" charset="0"/>
              </a:rPr>
              <a:t>Distribution of rare plants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594386"/>
            <a:ext cx="9571870" cy="822580"/>
          </a:xfrm>
          <a:ln>
            <a:noFill/>
          </a:ln>
        </p:spPr>
        <p:txBody>
          <a:bodyPr>
            <a:noAutofit/>
          </a:bodyPr>
          <a:lstStyle/>
          <a:p>
            <a:br>
              <a:rPr lang="en-US" sz="3200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Baseline inventories and monitoring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4" descr="Iona plant survey 8 12 08 012">
            <a:extLst>
              <a:ext uri="{FF2B5EF4-FFF2-40B4-BE49-F238E27FC236}">
                <a16:creationId xmlns:a16="http://schemas.microsoft.com/office/drawing/2014/main" id="{BA80B214-299A-E5B9-BB1E-FB3678788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318" y="2635321"/>
            <a:ext cx="4153202" cy="31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IMG_6327.jpg">
            <a:extLst>
              <a:ext uri="{FF2B5EF4-FFF2-40B4-BE49-F238E27FC236}">
                <a16:creationId xmlns:a16="http://schemas.microsoft.com/office/drawing/2014/main" id="{8F195D6D-4024-95E4-4179-56A1BEE0EE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6587" y="2635321"/>
            <a:ext cx="4153333" cy="31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682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FFFF00"/>
                </a:solidFill>
                <a:latin typeface="Avenir Next LT Pro" panose="020B0504020202020204" pitchFamily="34" charset="0"/>
              </a:rPr>
              <a:t>Breeding bird activity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594386"/>
            <a:ext cx="9571870" cy="822580"/>
          </a:xfrm>
          <a:ln>
            <a:noFill/>
          </a:ln>
        </p:spPr>
        <p:txBody>
          <a:bodyPr>
            <a:noAutofit/>
          </a:bodyPr>
          <a:lstStyle/>
          <a:p>
            <a:br>
              <a:rPr lang="en-US" sz="3200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Baseline inventories and monitoring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3" descr="Iona MB Map.pdf">
            <a:extLst>
              <a:ext uri="{FF2B5EF4-FFF2-40B4-BE49-F238E27FC236}">
                <a16:creationId xmlns:a16="http://schemas.microsoft.com/office/drawing/2014/main" id="{6A06F297-992A-2630-DA4D-C39890A260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21" t="15028" r="19804" b="18717"/>
          <a:stretch/>
        </p:blipFill>
        <p:spPr bwMode="auto">
          <a:xfrm>
            <a:off x="5084548" y="1670726"/>
            <a:ext cx="5735622" cy="438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IMG_6301.jpg">
            <a:extLst>
              <a:ext uri="{FF2B5EF4-FFF2-40B4-BE49-F238E27FC236}">
                <a16:creationId xmlns:a16="http://schemas.microsoft.com/office/drawing/2014/main" id="{BD0B319B-7492-33CA-B94A-A42459E1ED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0516" y="3197806"/>
            <a:ext cx="1931029" cy="257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F91E41-9888-56E8-1D8D-244505CED2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90" y="3202228"/>
            <a:ext cx="2211490" cy="26079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582135-4345-DB83-017D-2F4F8ACA179C}"/>
              </a:ext>
            </a:extLst>
          </p:cNvPr>
          <p:cNvSpPr txBox="1"/>
          <p:nvPr/>
        </p:nvSpPr>
        <p:spPr>
          <a:xfrm>
            <a:off x="1943950" y="5555157"/>
            <a:ext cx="2174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A. Wells</a:t>
            </a:r>
          </a:p>
        </p:txBody>
      </p:sp>
    </p:spTree>
    <p:extLst>
      <p:ext uri="{BB962C8B-B14F-4D97-AF65-F5344CB8AC3E}">
        <p14:creationId xmlns:p14="http://schemas.microsoft.com/office/powerpoint/2010/main" val="3812932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pPr marL="457200" lvl="1" indent="0">
              <a:buNone/>
            </a:pPr>
            <a:endParaRPr lang="en-US" dirty="0">
              <a:solidFill>
                <a:srgbClr val="FFFF00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FFFF00"/>
                </a:solidFill>
                <a:latin typeface="Avenir Next LT Pro" panose="020B0504020202020204" pitchFamily="34" charset="0"/>
              </a:rPr>
              <a:t>Vegetation monitoring (1m plots)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594386"/>
            <a:ext cx="9571870" cy="822580"/>
          </a:xfrm>
          <a:ln>
            <a:noFill/>
          </a:ln>
        </p:spPr>
        <p:txBody>
          <a:bodyPr>
            <a:noAutofit/>
          </a:bodyPr>
          <a:lstStyle/>
          <a:p>
            <a:br>
              <a:rPr lang="en-US" sz="3200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Baseline inventories and monitoring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FED402F-0D0E-5CB4-107E-A76795419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531" y="1706607"/>
            <a:ext cx="5957820" cy="4435031"/>
          </a:xfrm>
          <a:prstGeom prst="rect">
            <a:avLst/>
          </a:prstGeom>
        </p:spPr>
      </p:pic>
      <p:pic>
        <p:nvPicPr>
          <p:cNvPr id="13" name="Picture 3" descr="NE bulrush fruit.JPG">
            <a:extLst>
              <a:ext uri="{FF2B5EF4-FFF2-40B4-BE49-F238E27FC236}">
                <a16:creationId xmlns:a16="http://schemas.microsoft.com/office/drawing/2014/main" id="{5FEDB1A4-99E9-A45D-21D9-D5E80E50DC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616260" y="3013995"/>
            <a:ext cx="3342032" cy="250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38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FFFF00"/>
                </a:solidFill>
                <a:latin typeface="Avenir Next LT Pro" panose="020B0504020202020204" pitchFamily="34" charset="0"/>
              </a:rPr>
              <a:t>Sediment Elevation Tables (SET)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594386"/>
            <a:ext cx="9571870" cy="822580"/>
          </a:xfrm>
          <a:ln>
            <a:noFill/>
          </a:ln>
        </p:spPr>
        <p:txBody>
          <a:bodyPr>
            <a:noAutofit/>
          </a:bodyPr>
          <a:lstStyle/>
          <a:p>
            <a:br>
              <a:rPr lang="en-US" sz="3200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Baseline inventories and monitoring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5932437-BCD2-5E7B-4B93-5486AF1F8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897" y="1845406"/>
            <a:ext cx="6274123" cy="41628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C66A89-0A06-D604-5AC7-635EDAEDFB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966" y="2652480"/>
            <a:ext cx="3658517" cy="335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77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4" descr="Iona phrag project 9 08 08 054">
            <a:extLst>
              <a:ext uri="{FF2B5EF4-FFF2-40B4-BE49-F238E27FC236}">
                <a16:creationId xmlns:a16="http://schemas.microsoft.com/office/drawing/2014/main" id="{D4CE413C-2679-B16B-1099-905BCC8AC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1448" y="-158123"/>
            <a:ext cx="8433071" cy="632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D94DFF2C-0F26-5B37-83A3-0C6BD206845D}"/>
              </a:ext>
            </a:extLst>
          </p:cNvPr>
          <p:cNvSpPr>
            <a:spLocks/>
          </p:cNvSpPr>
          <p:nvPr/>
        </p:nvSpPr>
        <p:spPr bwMode="auto">
          <a:xfrm>
            <a:off x="4776952" y="1244040"/>
            <a:ext cx="5139558" cy="2523920"/>
          </a:xfrm>
          <a:custGeom>
            <a:avLst/>
            <a:gdLst>
              <a:gd name="T0" fmla="*/ 2147483647 w 6960"/>
              <a:gd name="T1" fmla="*/ 0 h 2544"/>
              <a:gd name="T2" fmla="*/ 2147483647 w 6960"/>
              <a:gd name="T3" fmla="*/ 0 h 2544"/>
              <a:gd name="T4" fmla="*/ 2147483647 w 6960"/>
              <a:gd name="T5" fmla="*/ 2147483647 h 2544"/>
              <a:gd name="T6" fmla="*/ 2147483647 w 6960"/>
              <a:gd name="T7" fmla="*/ 2147483647 h 2544"/>
              <a:gd name="T8" fmla="*/ 2147483647 w 6960"/>
              <a:gd name="T9" fmla="*/ 2147483647 h 2544"/>
              <a:gd name="T10" fmla="*/ 2147483647 w 6960"/>
              <a:gd name="T11" fmla="*/ 2147483647 h 2544"/>
              <a:gd name="T12" fmla="*/ 2147483647 w 6960"/>
              <a:gd name="T13" fmla="*/ 2147483647 h 2544"/>
              <a:gd name="T14" fmla="*/ 0 w 6960"/>
              <a:gd name="T15" fmla="*/ 2147483647 h 2544"/>
              <a:gd name="T16" fmla="*/ 2147483647 w 6960"/>
              <a:gd name="T17" fmla="*/ 2147483647 h 2544"/>
              <a:gd name="T18" fmla="*/ 2147483647 w 6960"/>
              <a:gd name="T19" fmla="*/ 2147483647 h 2544"/>
              <a:gd name="T20" fmla="*/ 2147483647 w 6960"/>
              <a:gd name="T21" fmla="*/ 2147483647 h 2544"/>
              <a:gd name="T22" fmla="*/ 2147483647 w 6960"/>
              <a:gd name="T23" fmla="*/ 2147483647 h 2544"/>
              <a:gd name="T24" fmla="*/ 2147483647 w 6960"/>
              <a:gd name="T25" fmla="*/ 2147483647 h 2544"/>
              <a:gd name="T26" fmla="*/ 2147483647 w 6960"/>
              <a:gd name="T27" fmla="*/ 2147483647 h 2544"/>
              <a:gd name="T28" fmla="*/ 2147483647 w 6960"/>
              <a:gd name="T29" fmla="*/ 2147483647 h 2544"/>
              <a:gd name="T30" fmla="*/ 2147483647 w 6960"/>
              <a:gd name="T31" fmla="*/ 2147483647 h 2544"/>
              <a:gd name="T32" fmla="*/ 2147483647 w 6960"/>
              <a:gd name="T33" fmla="*/ 2147483647 h 2544"/>
              <a:gd name="T34" fmla="*/ 2147483647 w 6960"/>
              <a:gd name="T35" fmla="*/ 2147483647 h 2544"/>
              <a:gd name="T36" fmla="*/ 2147483647 w 6960"/>
              <a:gd name="T37" fmla="*/ 2147483647 h 2544"/>
              <a:gd name="T38" fmla="*/ 2147483647 w 6960"/>
              <a:gd name="T39" fmla="*/ 2147483647 h 2544"/>
              <a:gd name="T40" fmla="*/ 2147483647 w 6960"/>
              <a:gd name="T41" fmla="*/ 2147483647 h 2544"/>
              <a:gd name="T42" fmla="*/ 2147483647 w 6960"/>
              <a:gd name="T43" fmla="*/ 2147483647 h 2544"/>
              <a:gd name="T44" fmla="*/ 2147483647 w 6960"/>
              <a:gd name="T45" fmla="*/ 2147483647 h 2544"/>
              <a:gd name="T46" fmla="*/ 2147483647 w 6960"/>
              <a:gd name="T47" fmla="*/ 2147483647 h 2544"/>
              <a:gd name="T48" fmla="*/ 2147483647 w 6960"/>
              <a:gd name="T49" fmla="*/ 2147483647 h 2544"/>
              <a:gd name="T50" fmla="*/ 2147483647 w 6960"/>
              <a:gd name="T51" fmla="*/ 2147483647 h 2544"/>
              <a:gd name="T52" fmla="*/ 2147483647 w 6960"/>
              <a:gd name="T53" fmla="*/ 2147483647 h 2544"/>
              <a:gd name="T54" fmla="*/ 2147483647 w 6960"/>
              <a:gd name="T55" fmla="*/ 2147483647 h 2544"/>
              <a:gd name="T56" fmla="*/ 2147483647 w 6960"/>
              <a:gd name="T57" fmla="*/ 2147483647 h 2544"/>
              <a:gd name="T58" fmla="*/ 2147483647 w 6960"/>
              <a:gd name="T59" fmla="*/ 2147483647 h 2544"/>
              <a:gd name="T60" fmla="*/ 2147483647 w 6960"/>
              <a:gd name="T61" fmla="*/ 2147483647 h 2544"/>
              <a:gd name="T62" fmla="*/ 2147483647 w 6960"/>
              <a:gd name="T63" fmla="*/ 2147483647 h 2544"/>
              <a:gd name="T64" fmla="*/ 2147483647 w 6960"/>
              <a:gd name="T65" fmla="*/ 2147483647 h 2544"/>
              <a:gd name="T66" fmla="*/ 2147483647 w 6960"/>
              <a:gd name="T67" fmla="*/ 2147483647 h 2544"/>
              <a:gd name="T68" fmla="*/ 2147483647 w 6960"/>
              <a:gd name="T69" fmla="*/ 2147483647 h 2544"/>
              <a:gd name="T70" fmla="*/ 2147483647 w 6960"/>
              <a:gd name="T71" fmla="*/ 2147483647 h 2544"/>
              <a:gd name="T72" fmla="*/ 2147483647 w 6960"/>
              <a:gd name="T73" fmla="*/ 2147483647 h 2544"/>
              <a:gd name="T74" fmla="*/ 2147483647 w 6960"/>
              <a:gd name="T75" fmla="*/ 2147483647 h 2544"/>
              <a:gd name="T76" fmla="*/ 2147483647 w 6960"/>
              <a:gd name="T77" fmla="*/ 2147483647 h 2544"/>
              <a:gd name="T78" fmla="*/ 2147483647 w 6960"/>
              <a:gd name="T79" fmla="*/ 2147483647 h 2544"/>
              <a:gd name="T80" fmla="*/ 2147483647 w 6960"/>
              <a:gd name="T81" fmla="*/ 2147483647 h 2544"/>
              <a:gd name="T82" fmla="*/ 2147483647 w 6960"/>
              <a:gd name="T83" fmla="*/ 2147483647 h 2544"/>
              <a:gd name="T84" fmla="*/ 2147483647 w 6960"/>
              <a:gd name="T85" fmla="*/ 2147483647 h 2544"/>
              <a:gd name="T86" fmla="*/ 2147483647 w 6960"/>
              <a:gd name="T87" fmla="*/ 2147483647 h 2544"/>
              <a:gd name="T88" fmla="*/ 2147483647 w 6960"/>
              <a:gd name="T89" fmla="*/ 2147483647 h 2544"/>
              <a:gd name="T90" fmla="*/ 2147483647 w 6960"/>
              <a:gd name="T91" fmla="*/ 2147483647 h 2544"/>
              <a:gd name="T92" fmla="*/ 2147483647 w 6960"/>
              <a:gd name="T93" fmla="*/ 2147483647 h 2544"/>
              <a:gd name="T94" fmla="*/ 2147483647 w 6960"/>
              <a:gd name="T95" fmla="*/ 2147483647 h 2544"/>
              <a:gd name="T96" fmla="*/ 2147483647 w 6960"/>
              <a:gd name="T97" fmla="*/ 2147483647 h 2544"/>
              <a:gd name="T98" fmla="*/ 2147483647 w 6960"/>
              <a:gd name="T99" fmla="*/ 2147483647 h 2544"/>
              <a:gd name="T100" fmla="*/ 2147483647 w 6960"/>
              <a:gd name="T101" fmla="*/ 2147483647 h 2544"/>
              <a:gd name="T102" fmla="*/ 2147483647 w 6960"/>
              <a:gd name="T103" fmla="*/ 2147483647 h 2544"/>
              <a:gd name="T104" fmla="*/ 2147483647 w 6960"/>
              <a:gd name="T105" fmla="*/ 2147483647 h 2544"/>
              <a:gd name="T106" fmla="*/ 2147483647 w 6960"/>
              <a:gd name="T107" fmla="*/ 2147483647 h 2544"/>
              <a:gd name="T108" fmla="*/ 2147483647 w 6960"/>
              <a:gd name="T109" fmla="*/ 2147483647 h 2544"/>
              <a:gd name="T110" fmla="*/ 2147483647 w 6960"/>
              <a:gd name="T111" fmla="*/ 2147483647 h 2544"/>
              <a:gd name="T112" fmla="*/ 2147483647 w 6960"/>
              <a:gd name="T113" fmla="*/ 2147483647 h 2544"/>
              <a:gd name="T114" fmla="*/ 2147483647 w 6960"/>
              <a:gd name="T115" fmla="*/ 2147483647 h 2544"/>
              <a:gd name="T116" fmla="*/ 2147483647 w 6960"/>
              <a:gd name="T117" fmla="*/ 0 h 2544"/>
              <a:gd name="T118" fmla="*/ 2147483647 w 6960"/>
              <a:gd name="T119" fmla="*/ 0 h 2544"/>
              <a:gd name="T120" fmla="*/ 2147483647 w 6960"/>
              <a:gd name="T121" fmla="*/ 0 h 2544"/>
              <a:gd name="T122" fmla="*/ 2147483647 w 6960"/>
              <a:gd name="T123" fmla="*/ 0 h 254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960" h="2544">
                <a:moveTo>
                  <a:pt x="2592" y="0"/>
                </a:moveTo>
                <a:lnTo>
                  <a:pt x="2016" y="0"/>
                </a:lnTo>
                <a:lnTo>
                  <a:pt x="1488" y="48"/>
                </a:lnTo>
                <a:lnTo>
                  <a:pt x="768" y="96"/>
                </a:lnTo>
                <a:lnTo>
                  <a:pt x="432" y="96"/>
                </a:lnTo>
                <a:lnTo>
                  <a:pt x="96" y="144"/>
                </a:lnTo>
                <a:lnTo>
                  <a:pt x="48" y="192"/>
                </a:lnTo>
                <a:lnTo>
                  <a:pt x="0" y="288"/>
                </a:lnTo>
                <a:lnTo>
                  <a:pt x="48" y="432"/>
                </a:lnTo>
                <a:lnTo>
                  <a:pt x="144" y="480"/>
                </a:lnTo>
                <a:lnTo>
                  <a:pt x="336" y="576"/>
                </a:lnTo>
                <a:lnTo>
                  <a:pt x="528" y="672"/>
                </a:lnTo>
                <a:lnTo>
                  <a:pt x="768" y="720"/>
                </a:lnTo>
                <a:lnTo>
                  <a:pt x="1200" y="768"/>
                </a:lnTo>
                <a:lnTo>
                  <a:pt x="1440" y="864"/>
                </a:lnTo>
                <a:lnTo>
                  <a:pt x="1584" y="960"/>
                </a:lnTo>
                <a:lnTo>
                  <a:pt x="1776" y="960"/>
                </a:lnTo>
                <a:lnTo>
                  <a:pt x="2016" y="1008"/>
                </a:lnTo>
                <a:lnTo>
                  <a:pt x="2256" y="1104"/>
                </a:lnTo>
                <a:lnTo>
                  <a:pt x="2496" y="1248"/>
                </a:lnTo>
                <a:lnTo>
                  <a:pt x="2784" y="1344"/>
                </a:lnTo>
                <a:lnTo>
                  <a:pt x="2976" y="1488"/>
                </a:lnTo>
                <a:lnTo>
                  <a:pt x="3024" y="1584"/>
                </a:lnTo>
                <a:lnTo>
                  <a:pt x="3024" y="1728"/>
                </a:lnTo>
                <a:lnTo>
                  <a:pt x="2976" y="1872"/>
                </a:lnTo>
                <a:lnTo>
                  <a:pt x="2928" y="2064"/>
                </a:lnTo>
                <a:lnTo>
                  <a:pt x="2880" y="2160"/>
                </a:lnTo>
                <a:lnTo>
                  <a:pt x="2832" y="2400"/>
                </a:lnTo>
                <a:lnTo>
                  <a:pt x="3072" y="2496"/>
                </a:lnTo>
                <a:lnTo>
                  <a:pt x="3408" y="2544"/>
                </a:lnTo>
                <a:lnTo>
                  <a:pt x="3888" y="2544"/>
                </a:lnTo>
                <a:lnTo>
                  <a:pt x="4320" y="2448"/>
                </a:lnTo>
                <a:lnTo>
                  <a:pt x="4416" y="2256"/>
                </a:lnTo>
                <a:lnTo>
                  <a:pt x="4560" y="1968"/>
                </a:lnTo>
                <a:lnTo>
                  <a:pt x="4752" y="1680"/>
                </a:lnTo>
                <a:lnTo>
                  <a:pt x="4896" y="1584"/>
                </a:lnTo>
                <a:lnTo>
                  <a:pt x="5232" y="1440"/>
                </a:lnTo>
                <a:lnTo>
                  <a:pt x="5712" y="1344"/>
                </a:lnTo>
                <a:lnTo>
                  <a:pt x="6000" y="1248"/>
                </a:lnTo>
                <a:lnTo>
                  <a:pt x="6048" y="1152"/>
                </a:lnTo>
                <a:lnTo>
                  <a:pt x="6240" y="1104"/>
                </a:lnTo>
                <a:lnTo>
                  <a:pt x="6384" y="1056"/>
                </a:lnTo>
                <a:lnTo>
                  <a:pt x="6816" y="768"/>
                </a:lnTo>
                <a:lnTo>
                  <a:pt x="6960" y="672"/>
                </a:lnTo>
                <a:lnTo>
                  <a:pt x="6960" y="384"/>
                </a:lnTo>
                <a:lnTo>
                  <a:pt x="6528" y="288"/>
                </a:lnTo>
                <a:lnTo>
                  <a:pt x="6288" y="288"/>
                </a:lnTo>
                <a:lnTo>
                  <a:pt x="5856" y="240"/>
                </a:lnTo>
                <a:lnTo>
                  <a:pt x="5568" y="240"/>
                </a:lnTo>
                <a:lnTo>
                  <a:pt x="5136" y="240"/>
                </a:lnTo>
                <a:lnTo>
                  <a:pt x="4800" y="240"/>
                </a:lnTo>
                <a:lnTo>
                  <a:pt x="4608" y="192"/>
                </a:lnTo>
                <a:lnTo>
                  <a:pt x="4368" y="192"/>
                </a:lnTo>
                <a:lnTo>
                  <a:pt x="4080" y="192"/>
                </a:lnTo>
                <a:lnTo>
                  <a:pt x="3744" y="144"/>
                </a:lnTo>
                <a:lnTo>
                  <a:pt x="3504" y="96"/>
                </a:lnTo>
                <a:lnTo>
                  <a:pt x="3360" y="48"/>
                </a:lnTo>
                <a:lnTo>
                  <a:pt x="3216" y="48"/>
                </a:lnTo>
                <a:lnTo>
                  <a:pt x="2880" y="0"/>
                </a:lnTo>
                <a:lnTo>
                  <a:pt x="2544" y="0"/>
                </a:lnTo>
                <a:lnTo>
                  <a:pt x="2640" y="0"/>
                </a:lnTo>
                <a:lnTo>
                  <a:pt x="2592" y="0"/>
                </a:lnTo>
                <a:close/>
              </a:path>
            </a:pathLst>
          </a:custGeom>
          <a:noFill/>
          <a:ln w="38100" cmpd="sng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17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F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80FBF3-3DCC-D333-5EDB-3A8FDAF1DC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568A3-8173-B16B-14BC-15B1F9608A68}"/>
              </a:ext>
            </a:extLst>
          </p:cNvPr>
          <p:cNvSpPr txBox="1"/>
          <p:nvPr/>
        </p:nvSpPr>
        <p:spPr>
          <a:xfrm>
            <a:off x="294468" y="7733654"/>
            <a:ext cx="16969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Iona island sits an elbow in Hudson, water slows and eddies, depositing silt for last 6000 years, plus two upland streams, RR track in 1850s. 100ft peaty sediment </a:t>
            </a:r>
          </a:p>
        </p:txBody>
      </p:sp>
    </p:spTree>
    <p:extLst>
      <p:ext uri="{BB962C8B-B14F-4D97-AF65-F5344CB8AC3E}">
        <p14:creationId xmlns:p14="http://schemas.microsoft.com/office/powerpoint/2010/main" val="1298222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10-30 acres each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90% </a:t>
            </a:r>
            <a:r>
              <a:rPr lang="en-US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phrag</a:t>
            </a: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 reduction in YR 1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“Maintenance” levels by YR 3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7 zones totaling 130 acres by 2024 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594386"/>
            <a:ext cx="9571870" cy="82258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Management Zones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1BFE438-C336-EBFD-6B6C-6F8A3D038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525" y="157657"/>
            <a:ext cx="4713937" cy="588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725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594386"/>
            <a:ext cx="9571870" cy="82258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3"/>
                </a:solidFill>
                <a:latin typeface="Avenir Next LT Pro" panose="020B0504020202020204" pitchFamily="34" charset="0"/>
              </a:rPr>
              <a:t>Herbicide Treatment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4" descr="Iona phrag project 9 08 08 015">
            <a:extLst>
              <a:ext uri="{FF2B5EF4-FFF2-40B4-BE49-F238E27FC236}">
                <a16:creationId xmlns:a16="http://schemas.microsoft.com/office/drawing/2014/main" id="{6ECF650F-0C72-3578-EEF0-C7D20F3CD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523" y="1815548"/>
            <a:ext cx="5463434" cy="40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F1DC9B-0C50-AF9A-9C86-F83404347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456" y="1815548"/>
            <a:ext cx="6080737" cy="413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43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594386"/>
            <a:ext cx="9571870" cy="82258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3"/>
                </a:solidFill>
                <a:latin typeface="Avenir Next LT Pro" panose="020B0504020202020204" pitchFamily="34" charset="0"/>
              </a:rPr>
              <a:t>Herbicide Treatment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3" descr="IMG_6426.jpg">
            <a:extLst>
              <a:ext uri="{FF2B5EF4-FFF2-40B4-BE49-F238E27FC236}">
                <a16:creationId xmlns:a16="http://schemas.microsoft.com/office/drawing/2014/main" id="{B0A7B460-8A39-1362-96AB-B0F1333871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899" y="1833645"/>
            <a:ext cx="5477714" cy="410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IMG_6456.jpg">
            <a:extLst>
              <a:ext uri="{FF2B5EF4-FFF2-40B4-BE49-F238E27FC236}">
                <a16:creationId xmlns:a16="http://schemas.microsoft.com/office/drawing/2014/main" id="{6B2A56B8-A950-3707-9547-DC47918F12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2736" y="1829356"/>
            <a:ext cx="5445023" cy="408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842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594386"/>
            <a:ext cx="9571870" cy="82258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3"/>
                </a:solidFill>
                <a:latin typeface="Avenir Next LT Pro" panose="020B0504020202020204" pitchFamily="34" charset="0"/>
              </a:rPr>
              <a:t>Winter Mowing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3" descr="Brad, Max and Marsh Master.jpg">
            <a:extLst>
              <a:ext uri="{FF2B5EF4-FFF2-40B4-BE49-F238E27FC236}">
                <a16:creationId xmlns:a16="http://schemas.microsoft.com/office/drawing/2014/main" id="{180D5954-5600-D579-C6C4-2E52F59E23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9826" y="1767269"/>
            <a:ext cx="5659821" cy="422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IMG_5397.jpg">
            <a:extLst>
              <a:ext uri="{FF2B5EF4-FFF2-40B4-BE49-F238E27FC236}">
                <a16:creationId xmlns:a16="http://schemas.microsoft.com/office/drawing/2014/main" id="{8B534896-0995-0D2C-CFBE-18BDDDE50F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9055" y="1767269"/>
            <a:ext cx="3170385" cy="422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318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594386"/>
            <a:ext cx="9571870" cy="82258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3"/>
                </a:solidFill>
                <a:latin typeface="Avenir Next LT Pro" panose="020B0504020202020204" pitchFamily="34" charset="0"/>
              </a:rPr>
              <a:t>Vegetation Response </a:t>
            </a:r>
            <a:r>
              <a:rPr lang="en-US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– Holdovers from rhizomes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4" descr="Iona Marsh Erad project 2010 002">
            <a:extLst>
              <a:ext uri="{FF2B5EF4-FFF2-40B4-BE49-F238E27FC236}">
                <a16:creationId xmlns:a16="http://schemas.microsoft.com/office/drawing/2014/main" id="{DB1452EE-2628-C279-32EC-25D39D83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511" y="1734223"/>
            <a:ext cx="5801711" cy="435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Iona plant survey 8 12 08 008">
            <a:extLst>
              <a:ext uri="{FF2B5EF4-FFF2-40B4-BE49-F238E27FC236}">
                <a16:creationId xmlns:a16="http://schemas.microsoft.com/office/drawing/2014/main" id="{477E24DE-74DE-A91A-9175-D77E5777E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7777" y="1767223"/>
            <a:ext cx="5801712" cy="435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1355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594386"/>
            <a:ext cx="9571870" cy="82258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3"/>
                </a:solidFill>
                <a:latin typeface="Avenir Next LT Pro" panose="020B0504020202020204" pitchFamily="34" charset="0"/>
              </a:rPr>
              <a:t>Vegetation Response </a:t>
            </a:r>
            <a:r>
              <a:rPr lang="en-US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– Pioneering annuals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3" descr="sparse pluchea.JPG">
            <a:extLst>
              <a:ext uri="{FF2B5EF4-FFF2-40B4-BE49-F238E27FC236}">
                <a16:creationId xmlns:a16="http://schemas.microsoft.com/office/drawing/2014/main" id="{39FD1D71-68F4-85B9-62C6-2C58CC3A6D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283246" y="2353267"/>
            <a:ext cx="4191001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IMG_6445.jpg">
            <a:extLst>
              <a:ext uri="{FF2B5EF4-FFF2-40B4-BE49-F238E27FC236}">
                <a16:creationId xmlns:a16="http://schemas.microsoft.com/office/drawing/2014/main" id="{D01A31F4-34B0-7F77-0123-8F0EB72F15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3355" y="1852318"/>
            <a:ext cx="5541296" cy="415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227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594386"/>
            <a:ext cx="9571870" cy="82258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ACE00"/>
                </a:solidFill>
                <a:latin typeface="Avenir Next LT Pro" panose="020B0504020202020204" pitchFamily="34" charset="0"/>
              </a:rPr>
              <a:t>Vegetation Response </a:t>
            </a:r>
            <a:r>
              <a:rPr lang="en-US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– Pioneering annuals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4" descr="IMG_6435.jpg">
            <a:extLst>
              <a:ext uri="{FF2B5EF4-FFF2-40B4-BE49-F238E27FC236}">
                <a16:creationId xmlns:a16="http://schemas.microsoft.com/office/drawing/2014/main" id="{90F63DFF-0F31-9903-BA70-14F8718B02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3531" y="1706607"/>
            <a:ext cx="9652000" cy="449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531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59" y="642738"/>
            <a:ext cx="10112233" cy="774227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ACE00"/>
                </a:solidFill>
                <a:latin typeface="Avenir Next LT Pro" panose="020B0504020202020204" pitchFamily="34" charset="0"/>
              </a:rPr>
              <a:t>Vegetation Response </a:t>
            </a:r>
            <a:r>
              <a:rPr lang="en-US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– Mixed annuals and perennials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38613A5-AB96-8131-8831-64E84C2F01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2841" y="1612420"/>
            <a:ext cx="6074060" cy="455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027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59" y="642738"/>
            <a:ext cx="10112233" cy="774227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3"/>
                </a:solidFill>
                <a:latin typeface="Avenir Next LT Pro" panose="020B0504020202020204" pitchFamily="34" charset="0"/>
              </a:rPr>
              <a:t>Vegetation Response </a:t>
            </a:r>
            <a:r>
              <a:rPr lang="en-US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–  Cattail dominance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7036A3C-9651-691C-7EBA-9820CC8BD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3040" y="1638263"/>
            <a:ext cx="8888481" cy="44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33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F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F83BE-70C6-E866-5FFD-F33A1A54D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788" y="0"/>
            <a:ext cx="5244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5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0"/>
            <a:ext cx="448056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575594"/>
            <a:ext cx="3789798" cy="433753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Brackish Conditions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250031"/>
            <a:ext cx="3510516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Iona Marsh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C6EAA4-6FDD-6CA4-D6D8-72A9A6FE253F}"/>
              </a:ext>
            </a:extLst>
          </p:cNvPr>
          <p:cNvGrpSpPr/>
          <p:nvPr/>
        </p:nvGrpSpPr>
        <p:grpSpPr>
          <a:xfrm>
            <a:off x="5643719" y="0"/>
            <a:ext cx="6357598" cy="6858000"/>
            <a:chOff x="5076161" y="0"/>
            <a:chExt cx="6357598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AA4D32F-9879-4C2B-2DAE-7FB19CD50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70946" y="0"/>
              <a:ext cx="3524250" cy="6858000"/>
            </a:xfrm>
            <a:prstGeom prst="rect">
              <a:avLst/>
            </a:prstGeom>
          </p:spPr>
        </p:pic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C034DCD0-B3AC-8933-EB88-5F30F217CEC7}"/>
                </a:ext>
              </a:extLst>
            </p:cNvPr>
            <p:cNvSpPr/>
            <p:nvPr/>
          </p:nvSpPr>
          <p:spPr>
            <a:xfrm>
              <a:off x="5076161" y="4350775"/>
              <a:ext cx="1789570" cy="3961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870BA65-D6DB-DE47-CDC7-A8A96A101808}"/>
                </a:ext>
              </a:extLst>
            </p:cNvPr>
            <p:cNvCxnSpPr>
              <a:cxnSpLocks/>
            </p:cNvCxnSpPr>
            <p:nvPr/>
          </p:nvCxnSpPr>
          <p:spPr>
            <a:xfrm>
              <a:off x="7103500" y="3642852"/>
              <a:ext cx="274565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52CBCBD-2DE4-C305-6B49-752BA5C6C03E}"/>
                </a:ext>
              </a:extLst>
            </p:cNvPr>
            <p:cNvSpPr txBox="1"/>
            <p:nvPr/>
          </p:nvSpPr>
          <p:spPr>
            <a:xfrm>
              <a:off x="9849158" y="3381242"/>
              <a:ext cx="15846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Salt Front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0BE411B-5A27-1AE1-F947-5B98185FCD18}"/>
              </a:ext>
            </a:extLst>
          </p:cNvPr>
          <p:cNvSpPr txBox="1"/>
          <p:nvPr/>
        </p:nvSpPr>
        <p:spPr>
          <a:xfrm>
            <a:off x="0" y="7516678"/>
            <a:ext cx="651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About 40 miles south of here, same distance as Iona to NYC.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1A4651-F5E2-EE95-7E41-81BB245129D3}"/>
              </a:ext>
            </a:extLst>
          </p:cNvPr>
          <p:cNvSpPr txBox="1"/>
          <p:nvPr/>
        </p:nvSpPr>
        <p:spPr>
          <a:xfrm>
            <a:off x="774915" y="8152108"/>
            <a:ext cx="5222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up salt concentration there – ppm or ppb? </a:t>
            </a:r>
          </a:p>
        </p:txBody>
      </p:sp>
    </p:spTree>
    <p:extLst>
      <p:ext uri="{BB962C8B-B14F-4D97-AF65-F5344CB8AC3E}">
        <p14:creationId xmlns:p14="http://schemas.microsoft.com/office/powerpoint/2010/main" val="609170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F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B61EF5-BA9C-B3B9-ED26-DAD81FDC3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948" y="440235"/>
            <a:ext cx="8366493" cy="703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335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F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4783FD-9527-A5EE-2940-36F03BCDE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90" y="476790"/>
            <a:ext cx="12258180" cy="4397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15F6D1-7E22-3A5C-5E7D-227A80634078}"/>
              </a:ext>
            </a:extLst>
          </p:cNvPr>
          <p:cNvSpPr txBox="1"/>
          <p:nvPr/>
        </p:nvSpPr>
        <p:spPr>
          <a:xfrm>
            <a:off x="1315852" y="5110503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2013 ------------------------------------------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F165A-AF74-8A25-DB09-5707F9EC7260}"/>
              </a:ext>
            </a:extLst>
          </p:cNvPr>
          <p:cNvSpPr txBox="1"/>
          <p:nvPr/>
        </p:nvSpPr>
        <p:spPr>
          <a:xfrm>
            <a:off x="5085349" y="5110503"/>
            <a:ext cx="6740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2017----------------------------------2020---------------------------------2024</a:t>
            </a:r>
          </a:p>
        </p:txBody>
      </p:sp>
    </p:spTree>
    <p:extLst>
      <p:ext uri="{BB962C8B-B14F-4D97-AF65-F5344CB8AC3E}">
        <p14:creationId xmlns:p14="http://schemas.microsoft.com/office/powerpoint/2010/main" val="13949573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F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4783FD-9527-A5EE-2940-36F03BCDE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180" y="957237"/>
            <a:ext cx="12258180" cy="4397451"/>
          </a:xfrm>
          <a:prstGeom prst="rect">
            <a:avLst/>
          </a:prstGeom>
        </p:spPr>
      </p:pic>
      <p:sp>
        <p:nvSpPr>
          <p:cNvPr id="3" name="Up Arrow 2">
            <a:extLst>
              <a:ext uri="{FF2B5EF4-FFF2-40B4-BE49-F238E27FC236}">
                <a16:creationId xmlns:a16="http://schemas.microsoft.com/office/drawing/2014/main" id="{787813E1-1A0B-8DEE-D640-DB9274EE198B}"/>
              </a:ext>
            </a:extLst>
          </p:cNvPr>
          <p:cNvSpPr/>
          <p:nvPr/>
        </p:nvSpPr>
        <p:spPr>
          <a:xfrm>
            <a:off x="1690607" y="4934108"/>
            <a:ext cx="457200" cy="841160"/>
          </a:xfrm>
          <a:prstGeom prst="upArrow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7090F65C-6A23-D666-85F6-7C5A3F4C669C}"/>
              </a:ext>
            </a:extLst>
          </p:cNvPr>
          <p:cNvSpPr/>
          <p:nvPr/>
        </p:nvSpPr>
        <p:spPr>
          <a:xfrm>
            <a:off x="4818994" y="4970099"/>
            <a:ext cx="457200" cy="841160"/>
          </a:xfrm>
          <a:prstGeom prst="upArrow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3259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F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E78D86-67FC-D5CC-088B-6446BC3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695" y="-44050"/>
            <a:ext cx="9093827" cy="69020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80D1FFB-32D5-B206-0C06-6124096AC134}"/>
              </a:ext>
            </a:extLst>
          </p:cNvPr>
          <p:cNvSpPr/>
          <p:nvPr/>
        </p:nvSpPr>
        <p:spPr>
          <a:xfrm>
            <a:off x="7644384" y="3429000"/>
            <a:ext cx="158496" cy="1356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F54A93-AE4B-BFD7-B574-5D0D0FAB9CD0}"/>
              </a:ext>
            </a:extLst>
          </p:cNvPr>
          <p:cNvSpPr/>
          <p:nvPr/>
        </p:nvSpPr>
        <p:spPr>
          <a:xfrm>
            <a:off x="3907536" y="3544062"/>
            <a:ext cx="158496" cy="1356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449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F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10D5D0-6F28-33B0-395A-3CA142D8EE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377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60" y="1670762"/>
            <a:ext cx="11196080" cy="4337489"/>
          </a:xfrm>
          <a:ln>
            <a:noFill/>
          </a:ln>
        </p:spPr>
        <p:txBody>
          <a:bodyPr/>
          <a:lstStyle/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FACE00"/>
                </a:solidFill>
                <a:latin typeface="Avenir Next LT Pro" panose="020B0504020202020204" pitchFamily="34" charset="0"/>
              </a:rPr>
              <a:t>Rare Plants: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Salt Marsh Aster – from trace to common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NE Bulrush – from trace to widespread, multiple colonies  in 2024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Spongy Arrowhead – stable, restricted to channel edges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594386"/>
            <a:ext cx="9571870" cy="82258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ACE00"/>
                </a:solidFill>
                <a:latin typeface="Avenir Next LT Pro" panose="020B0504020202020204" pitchFamily="34" charset="0"/>
              </a:rPr>
              <a:t>Target Species Response?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7739E22-2112-A5E7-8585-C1FBB3A0D2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378" y="3891387"/>
            <a:ext cx="1706622" cy="2275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44FD54-1E2F-3378-98CA-2F4CB9DB19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38177" y="4151233"/>
            <a:ext cx="2275498" cy="1706623"/>
          </a:xfrm>
          <a:prstGeom prst="rect">
            <a:avLst/>
          </a:prstGeom>
        </p:spPr>
      </p:pic>
      <p:pic>
        <p:nvPicPr>
          <p:cNvPr id="11" name="Picture 4" descr="Iona plant survey 8 12 08 008">
            <a:extLst>
              <a:ext uri="{FF2B5EF4-FFF2-40B4-BE49-F238E27FC236}">
                <a16:creationId xmlns:a16="http://schemas.microsoft.com/office/drawing/2014/main" id="{6F41B8A0-80B9-D41D-B2A7-A104846CE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0765" y="3813230"/>
            <a:ext cx="3105419" cy="232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0957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60" y="1670762"/>
            <a:ext cx="11196080" cy="4337489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FACE00"/>
                </a:solidFill>
                <a:latin typeface="Avenir Next LT Pro" panose="020B0504020202020204" pitchFamily="34" charset="0"/>
              </a:rPr>
              <a:t>Marsh Specialist Birds: 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Marsh Wren, Virginia Rail dramatic increase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Least Bittern, returned and sustained presence at low numbers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594386"/>
            <a:ext cx="9571870" cy="82258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Target Species Response?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AD98373-0624-C3E5-0F11-6D69FC64DF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749" y="3549596"/>
            <a:ext cx="2051011" cy="25308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4C68B1-4FAF-21C4-62D4-435FB33E96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204" y="3563871"/>
            <a:ext cx="2146111" cy="25308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766F85-205D-DBD5-6EA1-8810BD4C17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636" y="3600345"/>
            <a:ext cx="2283681" cy="248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61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60" y="1670762"/>
            <a:ext cx="11196080" cy="4337489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lvl="1"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For phragmites management, </a:t>
            </a:r>
            <a:r>
              <a:rPr lang="en-US" dirty="0">
                <a:solidFill>
                  <a:srgbClr val="FACE00"/>
                </a:solidFill>
                <a:latin typeface="Avenir Next LT Pro" panose="020B0504020202020204" pitchFamily="34" charset="0"/>
              </a:rPr>
              <a:t>early intervention </a:t>
            </a: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is preferred but </a:t>
            </a:r>
            <a:r>
              <a:rPr lang="en-US" dirty="0">
                <a:solidFill>
                  <a:srgbClr val="FACE00"/>
                </a:solidFill>
                <a:latin typeface="Avenir Next LT Pro" panose="020B0504020202020204" pitchFamily="34" charset="0"/>
              </a:rPr>
              <a:t>large scale restoration</a:t>
            </a: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 is possible with time and resources. 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lvl="1">
              <a:buFontTx/>
              <a:buChar char="-"/>
            </a:pPr>
            <a:r>
              <a:rPr lang="en-US" dirty="0">
                <a:solidFill>
                  <a:srgbClr val="FACE00"/>
                </a:solidFill>
                <a:latin typeface="Avenir Next LT Pro" panose="020B0504020202020204" pitchFamily="34" charset="0"/>
              </a:rPr>
              <a:t>Build it and they will come</a:t>
            </a: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: restored habitat can result in natural recolonization by mobile, marsh dependent species.</a:t>
            </a:r>
          </a:p>
          <a:p>
            <a:pPr lvl="1">
              <a:buFontTx/>
              <a:buChar char="-"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lvl="1">
              <a:buFontTx/>
              <a:buChar char="-"/>
            </a:pPr>
            <a:r>
              <a:rPr lang="en-US" dirty="0">
                <a:solidFill>
                  <a:srgbClr val="FACE00"/>
                </a:solidFill>
                <a:latin typeface="Avenir Next LT Pro" panose="020B0504020202020204" pitchFamily="34" charset="0"/>
              </a:rPr>
              <a:t>Planting is not necessary</a:t>
            </a: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 if seed source/seed bank is present. </a:t>
            </a:r>
          </a:p>
          <a:p>
            <a:pPr lvl="1">
              <a:buFontTx/>
              <a:buChar char="-"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lvl="1"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Long-term success requires </a:t>
            </a:r>
            <a:r>
              <a:rPr lang="en-US" dirty="0">
                <a:solidFill>
                  <a:srgbClr val="FACE00"/>
                </a:solidFill>
                <a:latin typeface="Avenir Next LT Pro" panose="020B0504020202020204" pitchFamily="34" charset="0"/>
              </a:rPr>
              <a:t>vigilance</a:t>
            </a: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 and </a:t>
            </a:r>
            <a:r>
              <a:rPr lang="en-US" dirty="0">
                <a:solidFill>
                  <a:srgbClr val="FACE00"/>
                </a:solidFill>
                <a:latin typeface="Avenir Next LT Pro" panose="020B0504020202020204" pitchFamily="34" charset="0"/>
              </a:rPr>
              <a:t>adaptive management</a:t>
            </a: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. 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594386"/>
            <a:ext cx="9571870" cy="82258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ACE00"/>
                </a:solidFill>
                <a:latin typeface="Avenir Next LT Pro" panose="020B0504020202020204" pitchFamily="34" charset="0"/>
              </a:rPr>
              <a:t>What have we learned?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7750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F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CF17AB-2502-89A4-1754-2746716C57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268" y="1280547"/>
            <a:ext cx="7436604" cy="55774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CC95A1-FC9E-6E8F-1C13-7FBBB237D603}"/>
              </a:ext>
            </a:extLst>
          </p:cNvPr>
          <p:cNvSpPr txBox="1"/>
          <p:nvPr/>
        </p:nvSpPr>
        <p:spPr>
          <a:xfrm>
            <a:off x="879530" y="365523"/>
            <a:ext cx="60985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ACE00"/>
                </a:solidFill>
              </a:rPr>
              <a:t>What is the future of Iona and other Hudson River marshes?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264430-063B-87AE-FBC1-63B7C91940BE}"/>
              </a:ext>
            </a:extLst>
          </p:cNvPr>
          <p:cNvSpPr txBox="1"/>
          <p:nvPr/>
        </p:nvSpPr>
        <p:spPr>
          <a:xfrm>
            <a:off x="542441" y="7904136"/>
            <a:ext cx="6738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Check out SLAM model, SETS, thin layer deposition, RR tracks? </a:t>
            </a:r>
          </a:p>
        </p:txBody>
      </p:sp>
    </p:spTree>
    <p:extLst>
      <p:ext uri="{BB962C8B-B14F-4D97-AF65-F5344CB8AC3E}">
        <p14:creationId xmlns:p14="http://schemas.microsoft.com/office/powerpoint/2010/main" val="18213116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F815958-89F3-41A3-DFF5-00981E0E62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949" y="0"/>
            <a:ext cx="4625163" cy="616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50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Brackish Tidal Marsh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152 acres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Brackish Intertidal Mud Flats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15 acres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Freshwater Tidal Marsh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8 acres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594386"/>
            <a:ext cx="9571870" cy="82258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3"/>
                </a:solidFill>
                <a:latin typeface="Avenir Next LT Pro" panose="020B0504020202020204" pitchFamily="34" charset="0"/>
              </a:rPr>
              <a:t>Ecological Communities of Statewide Significance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C3371A0-DA48-8BDA-6536-B9314CE162C2}"/>
              </a:ext>
            </a:extLst>
          </p:cNvPr>
          <p:cNvSpPr txBox="1"/>
          <p:nvPr/>
        </p:nvSpPr>
        <p:spPr>
          <a:xfrm>
            <a:off x="621792" y="7412736"/>
            <a:ext cx="848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Sets the conditions for it to support </a:t>
            </a:r>
            <a:r>
              <a:rPr lang="en-US" dirty="0" err="1"/>
              <a:t>ecol</a:t>
            </a:r>
            <a:r>
              <a:rPr lang="en-US" dirty="0"/>
              <a:t> </a:t>
            </a:r>
            <a:r>
              <a:rPr lang="en-US" dirty="0" err="1"/>
              <a:t>communites</a:t>
            </a:r>
            <a:r>
              <a:rPr lang="en-US" dirty="0"/>
              <a:t> of statewide significance.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94E4E2-1BBD-3DF1-A14A-D853EE21A4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011352"/>
            <a:ext cx="5090597" cy="381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181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89" y="1686528"/>
            <a:ext cx="11209018" cy="4242361"/>
          </a:xfrm>
          <a:ln>
            <a:noFill/>
          </a:ln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sz="2800" dirty="0" err="1"/>
              <a:t>OPRPalisades</a:t>
            </a:r>
            <a:r>
              <a:rPr lang="en-US" sz="2800" dirty="0"/>
              <a:t> Interstate Park League of Naturalists: Alan Wells, </a:t>
            </a:r>
          </a:p>
          <a:p>
            <a:pPr>
              <a:defRPr/>
            </a:pPr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OPRHP DESP</a:t>
            </a:r>
          </a:p>
          <a:p>
            <a:pPr>
              <a:defRPr/>
            </a:pPr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Palisades Interstate Park Commission</a:t>
            </a:r>
          </a:p>
          <a:p>
            <a:pPr>
              <a:defRPr/>
            </a:pPr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DEC-HRNERR: Betsy Blair, Dan Miller, Sarah Fernald, Brian </a:t>
            </a:r>
            <a:r>
              <a:rPr lang="en-US" sz="28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DeGasperis</a:t>
            </a:r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Heather </a:t>
            </a:r>
            <a:r>
              <a:rPr lang="en-US" sz="28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Gierloff</a:t>
            </a:r>
            <a:endParaRPr lang="en-US" sz="28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Solitude Lake Management/Tigris Inc.</a:t>
            </a:r>
          </a:p>
          <a:p>
            <a:pPr>
              <a:defRPr/>
            </a:pPr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Trillium ISM, inc.</a:t>
            </a:r>
          </a:p>
          <a:p>
            <a:pPr>
              <a:defRPr/>
            </a:pPr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PIPLON Volunteers, Pat Murray, Carol Weiss, Ken McNichols, Alan Wells</a:t>
            </a:r>
          </a:p>
          <a:p>
            <a:pPr>
              <a:defRPr/>
            </a:pPr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DEC Invasive Species Eradication Grant Program</a:t>
            </a:r>
          </a:p>
          <a:p>
            <a:pPr>
              <a:defRPr/>
            </a:pPr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Rockland Audubon Society</a:t>
            </a:r>
          </a:p>
          <a:p>
            <a:pPr>
              <a:defRPr/>
            </a:pPr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Student Conservation Association - Hudson Valley Corps</a:t>
            </a:r>
          </a:p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594386"/>
            <a:ext cx="9571870" cy="82258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ACE00"/>
                </a:solidFill>
                <a:latin typeface="Avenir Next LT Pro" panose="020B0504020202020204" pitchFamily="34" charset="0"/>
              </a:rPr>
              <a:t>Acknowledgements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5320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Content Placeholder 3" descr="sora 2.jpg">
            <a:extLst>
              <a:ext uri="{FF2B5EF4-FFF2-40B4-BE49-F238E27FC236}">
                <a16:creationId xmlns:a16="http://schemas.microsoft.com/office/drawing/2014/main" id="{F5F4B786-8769-810C-B789-26B9B36E09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4633" y="0"/>
            <a:ext cx="5297215" cy="6166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CF158E-093C-F624-E487-53A962F4D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6851" y="5296214"/>
            <a:ext cx="2087140" cy="708248"/>
          </a:xfrm>
          <a:prstGeom prst="rect">
            <a:avLst/>
          </a:prstGeom>
          <a:solidFill>
            <a:srgbClr val="345237"/>
          </a:solidFill>
        </p:spPr>
      </p:pic>
      <p:pic>
        <p:nvPicPr>
          <p:cNvPr id="8" name="Picture 2" descr="PIPC logo">
            <a:extLst>
              <a:ext uri="{FF2B5EF4-FFF2-40B4-BE49-F238E27FC236}">
                <a16:creationId xmlns:a16="http://schemas.microsoft.com/office/drawing/2014/main" id="{F781CDA4-B622-4F52-5F50-153213A3A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9900" y="4083833"/>
            <a:ext cx="1121042" cy="112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8820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7F57-AF52-B3E8-BDE7-54BD2B8B4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6471D-9538-4DBA-1779-B0B99B925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83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594386"/>
            <a:ext cx="9571870" cy="82258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3"/>
                </a:solidFill>
                <a:latin typeface="Avenir Next LT Pro" panose="020B0504020202020204" pitchFamily="34" charset="0"/>
              </a:rPr>
              <a:t>State Rare Plants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B030B80-1F93-BF7B-27CC-9DC4636FBFE3}"/>
              </a:ext>
            </a:extLst>
          </p:cNvPr>
          <p:cNvSpPr txBox="1"/>
          <p:nvPr/>
        </p:nvSpPr>
        <p:spPr>
          <a:xfrm>
            <a:off x="321469" y="4968767"/>
            <a:ext cx="3288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New England Bulrush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State Endangered</a:t>
            </a:r>
          </a:p>
        </p:txBody>
      </p:sp>
      <p:pic>
        <p:nvPicPr>
          <p:cNvPr id="13" name="Picture 4" descr="Iona plant survey 8 12 08 008">
            <a:extLst>
              <a:ext uri="{FF2B5EF4-FFF2-40B4-BE49-F238E27FC236}">
                <a16:creationId xmlns:a16="http://schemas.microsoft.com/office/drawing/2014/main" id="{CD40E593-54A6-C9C9-CC90-50F45F319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0437" y="1869849"/>
            <a:ext cx="3706541" cy="277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3662D7-1A07-B841-C9B3-98CB9A163207}"/>
              </a:ext>
            </a:extLst>
          </p:cNvPr>
          <p:cNvSpPr txBox="1"/>
          <p:nvPr/>
        </p:nvSpPr>
        <p:spPr>
          <a:xfrm>
            <a:off x="4286270" y="4968767"/>
            <a:ext cx="3538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Annual Saltmarsh Aster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State Threatened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86CE79-CD11-3D55-DE1B-3E06F4E78FF9}"/>
              </a:ext>
            </a:extLst>
          </p:cNvPr>
          <p:cNvSpPr txBox="1"/>
          <p:nvPr/>
        </p:nvSpPr>
        <p:spPr>
          <a:xfrm>
            <a:off x="8582453" y="4913489"/>
            <a:ext cx="28984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Spongy Arrowhead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State Threatened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C6D7B-8BE8-4133-009C-155F4A6C36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" y="1828490"/>
            <a:ext cx="2109577" cy="28127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0E3DAA-4BE4-95CA-52B9-8A6DE97DEC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29875" y="2168425"/>
            <a:ext cx="2910339" cy="218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48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VV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594386"/>
            <a:ext cx="9571870" cy="82258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3"/>
                </a:solidFill>
                <a:latin typeface="Avenir Next LT Pro" panose="020B0504020202020204" pitchFamily="34" charset="0"/>
              </a:rPr>
              <a:t>Marsh Dependent Breeding Birds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DCF94C1-095E-A9BC-AC68-48C87456C679}"/>
              </a:ext>
            </a:extLst>
          </p:cNvPr>
          <p:cNvSpPr txBox="1"/>
          <p:nvPr/>
        </p:nvSpPr>
        <p:spPr>
          <a:xfrm>
            <a:off x="1104641" y="5175135"/>
            <a:ext cx="1822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Virginia Rail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E2D2DA-C7EB-CE3B-7F32-589E6E6F8F90}"/>
              </a:ext>
            </a:extLst>
          </p:cNvPr>
          <p:cNvSpPr txBox="1"/>
          <p:nvPr/>
        </p:nvSpPr>
        <p:spPr>
          <a:xfrm>
            <a:off x="8363224" y="5234306"/>
            <a:ext cx="1875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Marsh Wren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B89784-4BAB-D1CD-A8FB-D9F1218C71A9}"/>
              </a:ext>
            </a:extLst>
          </p:cNvPr>
          <p:cNvSpPr txBox="1"/>
          <p:nvPr/>
        </p:nvSpPr>
        <p:spPr>
          <a:xfrm>
            <a:off x="4621526" y="5237782"/>
            <a:ext cx="2575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Least Bittern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State Threatened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FF7C24-6B65-FAD3-6ECF-8EEB0CFC22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46" y="1831046"/>
            <a:ext cx="3005902" cy="32644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54B446-2DC5-025B-D5D3-01768B0AE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569" y="1815710"/>
            <a:ext cx="2694866" cy="33253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7DA1C0A-0A2A-4EA3-BC37-FC52E67BE3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0353" y="1865167"/>
            <a:ext cx="2779567" cy="32778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EAD5D0-CB77-D687-8844-DC71D5568FF4}"/>
              </a:ext>
            </a:extLst>
          </p:cNvPr>
          <p:cNvSpPr txBox="1"/>
          <p:nvPr/>
        </p:nvSpPr>
        <p:spPr>
          <a:xfrm>
            <a:off x="9977120" y="4818467"/>
            <a:ext cx="1209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A. Wells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3D20B5-BBD9-8DBD-4AF8-D9FADF9411A2}"/>
              </a:ext>
            </a:extLst>
          </p:cNvPr>
          <p:cNvSpPr txBox="1"/>
          <p:nvPr/>
        </p:nvSpPr>
        <p:spPr>
          <a:xfrm>
            <a:off x="6557353" y="4862678"/>
            <a:ext cx="1056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A. Wells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D8CCD0-BA9E-B47C-596D-22AF90395408}"/>
              </a:ext>
            </a:extLst>
          </p:cNvPr>
          <p:cNvSpPr txBox="1"/>
          <p:nvPr/>
        </p:nvSpPr>
        <p:spPr>
          <a:xfrm>
            <a:off x="3137596" y="4757796"/>
            <a:ext cx="1167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A. Wells</a:t>
            </a:r>
          </a:p>
        </p:txBody>
      </p:sp>
    </p:spTree>
    <p:extLst>
      <p:ext uri="{BB962C8B-B14F-4D97-AF65-F5344CB8AC3E}">
        <p14:creationId xmlns:p14="http://schemas.microsoft.com/office/powerpoint/2010/main" val="3427215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35328-48B4-1061-6E56-34835D299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6166884"/>
            <a:ext cx="12192000" cy="69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670762"/>
            <a:ext cx="11209018" cy="424236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594386"/>
            <a:ext cx="9571870" cy="82258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3"/>
                </a:solidFill>
                <a:latin typeface="Avenir Next LT Pro" panose="020B0504020202020204" pitchFamily="34" charset="0"/>
              </a:rPr>
              <a:t>Fish Habitat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AED49-01FE-DCD6-E66C-28A41789240D}"/>
              </a:ext>
            </a:extLst>
          </p:cNvPr>
          <p:cNvCxnSpPr/>
          <p:nvPr/>
        </p:nvCxnSpPr>
        <p:spPr>
          <a:xfrm>
            <a:off x="1463040" y="1561786"/>
            <a:ext cx="932688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DA05B5-A3AA-CE7E-992E-493F861EC30C}"/>
              </a:ext>
            </a:extLst>
          </p:cNvPr>
          <p:cNvCxnSpPr/>
          <p:nvPr/>
        </p:nvCxnSpPr>
        <p:spPr>
          <a:xfrm>
            <a:off x="1432560" y="1575594"/>
            <a:ext cx="9326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B030B80-1F93-BF7B-27CC-9DC4636FBFE3}"/>
              </a:ext>
            </a:extLst>
          </p:cNvPr>
          <p:cNvSpPr txBox="1"/>
          <p:nvPr/>
        </p:nvSpPr>
        <p:spPr>
          <a:xfrm>
            <a:off x="318191" y="5209006"/>
            <a:ext cx="1973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Mummichog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038C17-510B-1D51-2A8D-7C12F6C18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149" y="1767771"/>
            <a:ext cx="5468390" cy="3902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E575FF-13F7-D7A7-73D0-E9C98730CAD6}"/>
              </a:ext>
            </a:extLst>
          </p:cNvPr>
          <p:cNvSpPr txBox="1"/>
          <p:nvPr/>
        </p:nvSpPr>
        <p:spPr>
          <a:xfrm>
            <a:off x="30997" y="7997125"/>
            <a:ext cx="873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”Fish watching”, look up group they belong to – killifishes? And origin of the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3BBFDF-6B15-B25A-80A3-34164CAEF9C6}"/>
              </a:ext>
            </a:extLst>
          </p:cNvPr>
          <p:cNvSpPr txBox="1"/>
          <p:nvPr/>
        </p:nvSpPr>
        <p:spPr>
          <a:xfrm>
            <a:off x="7767380" y="5382176"/>
            <a:ext cx="1158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Wells</a:t>
            </a:r>
          </a:p>
        </p:txBody>
      </p:sp>
    </p:spTree>
    <p:extLst>
      <p:ext uri="{BB962C8B-B14F-4D97-AF65-F5344CB8AC3E}">
        <p14:creationId xmlns:p14="http://schemas.microsoft.com/office/powerpoint/2010/main" val="3684348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5E343F-F128-FC1E-39E4-F9992E15E35D}"/>
              </a:ext>
            </a:extLst>
          </p:cNvPr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0EB97-8204-899C-CD54-5C1DD057C22C}"/>
              </a:ext>
            </a:extLst>
          </p:cNvPr>
          <p:cNvSpPr/>
          <p:nvPr/>
        </p:nvSpPr>
        <p:spPr>
          <a:xfrm>
            <a:off x="0" y="0"/>
            <a:ext cx="4480560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DE561A-AB3F-0A21-AD26-BFC72B1F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22" y="1561786"/>
            <a:ext cx="3510516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Designations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E4ED8E-43CD-C2B4-5433-8676E3F2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60" y="250031"/>
            <a:ext cx="3510516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Iona Marsh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198C2A-C4BA-2811-F256-D55203177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960" y="510482"/>
            <a:ext cx="2463800" cy="233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64D300-B963-AB0D-A762-4340F2A25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695" y="407194"/>
            <a:ext cx="3219591" cy="2336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CAD535A-85A2-1F74-03A5-B6078D118CAA}"/>
              </a:ext>
            </a:extLst>
          </p:cNvPr>
          <p:cNvGrpSpPr/>
          <p:nvPr/>
        </p:nvGrpSpPr>
        <p:grpSpPr>
          <a:xfrm>
            <a:off x="4823082" y="4780973"/>
            <a:ext cx="4142224" cy="1751150"/>
            <a:chOff x="2079882" y="3992303"/>
            <a:chExt cx="4142224" cy="17511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E6BFA1-B1A1-CD6B-AC0D-43425D836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4082" y="3992303"/>
              <a:ext cx="3211746" cy="149325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FB3320-0283-6FC1-FAF8-79217719FF58}"/>
                </a:ext>
              </a:extLst>
            </p:cNvPr>
            <p:cNvSpPr txBox="1"/>
            <p:nvPr/>
          </p:nvSpPr>
          <p:spPr>
            <a:xfrm>
              <a:off x="2079882" y="5374121"/>
              <a:ext cx="41422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Anadromous Fish Concentration Area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324671F-E1EF-58D4-C0DA-AF242DF56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695" y="3000388"/>
            <a:ext cx="2748575" cy="196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41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arks?">
      <a:dk1>
        <a:srgbClr val="233F2B"/>
      </a:dk1>
      <a:lt1>
        <a:sysClr val="window" lastClr="FFFFFF"/>
      </a:lt1>
      <a:dk2>
        <a:srgbClr val="556B5A"/>
      </a:dk2>
      <a:lt2>
        <a:srgbClr val="C3CBC5"/>
      </a:lt2>
      <a:accent1>
        <a:srgbClr val="FACE00"/>
      </a:accent1>
      <a:accent2>
        <a:srgbClr val="154973"/>
      </a:accent2>
      <a:accent3>
        <a:srgbClr val="FFDA5F"/>
      </a:accent3>
      <a:accent4>
        <a:srgbClr val="577294"/>
      </a:accent4>
      <a:accent5>
        <a:srgbClr val="FFE696"/>
      </a:accent5>
      <a:accent6>
        <a:srgbClr val="8E9FB7"/>
      </a:accent6>
      <a:hlink>
        <a:srgbClr val="154973"/>
      </a:hlink>
      <a:folHlink>
        <a:srgbClr val="8E9FB7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633f52c-7271-45a3-bf47-9f12e7ea69e2" xsi:nil="true"/>
    <Location xmlns="bfe9ee4d-4ecd-4385-89da-f92ac703cb54" xsi:nil="true"/>
    <Source xmlns="bfe9ee4d-4ecd-4385-89da-f92ac703cb54" xsi:nil="true"/>
    <lcf76f155ced4ddcb4097134ff3c332f xmlns="bfe9ee4d-4ecd-4385-89da-f92ac703cb5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22D8F1BCF01F44958DC8C845A5F61B" ma:contentTypeVersion="25" ma:contentTypeDescription="Create a new document." ma:contentTypeScope="" ma:versionID="b4bb76f5b884e976c8b312cf053bbb04">
  <xsd:schema xmlns:xsd="http://www.w3.org/2001/XMLSchema" xmlns:xs="http://www.w3.org/2001/XMLSchema" xmlns:p="http://schemas.microsoft.com/office/2006/metadata/properties" xmlns:ns2="bfe9ee4d-4ecd-4385-89da-f92ac703cb54" xmlns:ns3="5633f52c-7271-45a3-bf47-9f12e7ea69e2" targetNamespace="http://schemas.microsoft.com/office/2006/metadata/properties" ma:root="true" ma:fieldsID="403d2114bb04fc0d36a4a5d1a1c74017" ns2:_="" ns3:_="">
    <xsd:import namespace="bfe9ee4d-4ecd-4385-89da-f92ac703cb54"/>
    <xsd:import namespace="5633f52c-7271-45a3-bf47-9f12e7ea69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Source" minOccurs="0"/>
                <xsd:element ref="ns2:d8a46258-34d2-432c-8c36-95616e95bee7CountryOrRegion" minOccurs="0"/>
                <xsd:element ref="ns2:d8a46258-34d2-432c-8c36-95616e95bee7State" minOccurs="0"/>
                <xsd:element ref="ns2:d8a46258-34d2-432c-8c36-95616e95bee7City" minOccurs="0"/>
                <xsd:element ref="ns2:d8a46258-34d2-432c-8c36-95616e95bee7PostalCode" minOccurs="0"/>
                <xsd:element ref="ns2:d8a46258-34d2-432c-8c36-95616e95bee7Street" minOccurs="0"/>
                <xsd:element ref="ns2:d8a46258-34d2-432c-8c36-95616e95bee7GeoLoc" minOccurs="0"/>
                <xsd:element ref="ns2:d8a46258-34d2-432c-8c36-95616e95bee7DispName" minOccurs="0"/>
                <xsd:element ref="ns2:Location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e9ee4d-4ecd-4385-89da-f92ac703cb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39e25b7-0a97-41c9-a156-d5f3062356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Source" ma:index="20" nillable="true" ma:displayName="Source" ma:format="Dropdown" ma:internalName="Source">
      <xsd:simpleType>
        <xsd:restriction base="dms:Unknown"/>
      </xsd:simpleType>
    </xsd:element>
    <xsd:element name="d8a46258-34d2-432c-8c36-95616e95bee7CountryOrRegion" ma:index="21" nillable="true" ma:displayName="Source: Country/Region" ma:internalName="CountryOrRegion" ma:readOnly="true">
      <xsd:simpleType>
        <xsd:restriction base="dms:Text"/>
      </xsd:simpleType>
    </xsd:element>
    <xsd:element name="d8a46258-34d2-432c-8c36-95616e95bee7State" ma:index="22" nillable="true" ma:displayName="Source: State" ma:internalName="State" ma:readOnly="true">
      <xsd:simpleType>
        <xsd:restriction base="dms:Text"/>
      </xsd:simpleType>
    </xsd:element>
    <xsd:element name="d8a46258-34d2-432c-8c36-95616e95bee7City" ma:index="23" nillable="true" ma:displayName="Source: City" ma:internalName="City" ma:readOnly="true">
      <xsd:simpleType>
        <xsd:restriction base="dms:Text"/>
      </xsd:simpleType>
    </xsd:element>
    <xsd:element name="d8a46258-34d2-432c-8c36-95616e95bee7PostalCode" ma:index="24" nillable="true" ma:displayName="Source: Postal Code" ma:internalName="PostalCode" ma:readOnly="true">
      <xsd:simpleType>
        <xsd:restriction base="dms:Text"/>
      </xsd:simpleType>
    </xsd:element>
    <xsd:element name="d8a46258-34d2-432c-8c36-95616e95bee7Street" ma:index="25" nillable="true" ma:displayName="Source: Street" ma:internalName="Street" ma:readOnly="true">
      <xsd:simpleType>
        <xsd:restriction base="dms:Text"/>
      </xsd:simpleType>
    </xsd:element>
    <xsd:element name="d8a46258-34d2-432c-8c36-95616e95bee7GeoLoc" ma:index="26" nillable="true" ma:displayName="Source: Coordinates" ma:internalName="GeoLoc" ma:readOnly="true">
      <xsd:simpleType>
        <xsd:restriction base="dms:Unknown"/>
      </xsd:simpleType>
    </xsd:element>
    <xsd:element name="d8a46258-34d2-432c-8c36-95616e95bee7DispName" ma:index="27" nillable="true" ma:displayName="Source: Name" ma:internalName="DispName" ma:readOnly="true">
      <xsd:simpleType>
        <xsd:restriction base="dms:Text"/>
      </xsd:simpleType>
    </xsd:element>
    <xsd:element name="Location" ma:index="28" nillable="true" ma:displayName="Location" ma:internalName="Location">
      <xsd:simpleType>
        <xsd:restriction base="dms:Text">
          <xsd:maxLength value="255"/>
        </xsd:restriction>
      </xsd:simpleType>
    </xsd:element>
    <xsd:element name="MediaServiceLocation" ma:index="2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3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3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33f52c-7271-45a3-bf47-9f12e7ea69e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315ff83d-9a1e-4dd0-9d56-a2caf0fc7d95}" ma:internalName="TaxCatchAll" ma:showField="CatchAllData" ma:web="5633f52c-7271-45a3-bf47-9f12e7ea69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246ADC-B59D-418F-81B6-39272FD63C26}">
  <ds:schemaRefs>
    <ds:schemaRef ds:uri="http://purl.org/dc/terms/"/>
    <ds:schemaRef ds:uri="5633f52c-7271-45a3-bf47-9f12e7ea69e2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fe9ee4d-4ecd-4385-89da-f92ac703cb54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28B4098-3BAE-4A21-B424-1EBA05F618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e9ee4d-4ecd-4385-89da-f92ac703cb54"/>
    <ds:schemaRef ds:uri="5633f52c-7271-45a3-bf47-9f12e7ea69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C97E1E-44E1-4B04-92D3-5A7B2999BE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9384</TotalTime>
  <Words>732</Words>
  <Application>Microsoft Macintosh PowerPoint</Application>
  <PresentationFormat>Widescreen</PresentationFormat>
  <Paragraphs>188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Avenir Next LT Pro</vt:lpstr>
      <vt:lpstr>Calibri</vt:lpstr>
      <vt:lpstr>Georgia</vt:lpstr>
      <vt:lpstr>Segoe UI</vt:lpstr>
      <vt:lpstr>utopia-std</vt:lpstr>
      <vt:lpstr>office theme</vt:lpstr>
      <vt:lpstr>PowerPoint Presentation</vt:lpstr>
      <vt:lpstr>Iona Marsh</vt:lpstr>
      <vt:lpstr>PowerPoint Presentation</vt:lpstr>
      <vt:lpstr>Iona Marsh</vt:lpstr>
      <vt:lpstr>Ecological Communities of Statewide Significance</vt:lpstr>
      <vt:lpstr>State Rare Plants</vt:lpstr>
      <vt:lpstr>Marsh Dependent Breeding Birds</vt:lpstr>
      <vt:lpstr>Fish Habitat</vt:lpstr>
      <vt:lpstr>Iona Marsh</vt:lpstr>
      <vt:lpstr>Hudson Highlands Scenic Area of Statewide Significance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Biodiversity Research at Iona Marsh</vt:lpstr>
      <vt:lpstr>PowerPoint Presentation</vt:lpstr>
      <vt:lpstr>PowerPoint Presentation</vt:lpstr>
      <vt:lpstr>PowerPoint Presentation</vt:lpstr>
      <vt:lpstr>“Proliferation of Phragmites australis appears to be the proximal cause of the avian community changes at Iona Island Marsh. ”  Wells et al. 2008</vt:lpstr>
      <vt:lpstr>PowerPoint Presentation</vt:lpstr>
      <vt:lpstr>PowerPoint Presentation</vt:lpstr>
      <vt:lpstr> Baseline inventories and monitoring</vt:lpstr>
      <vt:lpstr> Baseline inventories and monitoring</vt:lpstr>
      <vt:lpstr> Baseline inventories and monitoring</vt:lpstr>
      <vt:lpstr> Baseline inventories and monitoring</vt:lpstr>
      <vt:lpstr> Baseline inventories and monitoring</vt:lpstr>
      <vt:lpstr>PowerPoint Presentation</vt:lpstr>
      <vt:lpstr>Management Zones</vt:lpstr>
      <vt:lpstr>Herbicide Treatment</vt:lpstr>
      <vt:lpstr>Herbicide Treatment</vt:lpstr>
      <vt:lpstr>Winter Mowing</vt:lpstr>
      <vt:lpstr>Vegetation Response – Holdovers from rhizomes</vt:lpstr>
      <vt:lpstr>Vegetation Response – Pioneering annuals</vt:lpstr>
      <vt:lpstr>Vegetation Response – Pioneering annuals</vt:lpstr>
      <vt:lpstr>Vegetation Response – Mixed annuals and perennials</vt:lpstr>
      <vt:lpstr>Vegetation Response –  Cattail dominance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Target Species Response?</vt:lpstr>
      <vt:lpstr>Target Species Response?</vt:lpstr>
      <vt:lpstr>What have we learned?</vt:lpstr>
      <vt:lpstr>PowerPoint Presentation</vt:lpstr>
      <vt:lpstr>PowerPoint Presentation</vt:lpstr>
      <vt:lpstr>Acknowledgements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Fleischman, Daniel (PARKS)</dc:creator>
  <cp:keywords/>
  <dc:description/>
  <cp:lastModifiedBy>Samuel Macaluso</cp:lastModifiedBy>
  <cp:revision>41</cp:revision>
  <dcterms:created xsi:type="dcterms:W3CDTF">2025-02-11T19:46:28Z</dcterms:created>
  <dcterms:modified xsi:type="dcterms:W3CDTF">2025-12-13T03:56:55Z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0x010100A422D8F1BCF01F44958DC8C845A5F61B</vt:lpwstr>
  </property>
  <property fmtid="{D5CDD505-2E9C-101B-9397-08002B2CF9AE}" pid="3" name="MediaServiceImageTags">
    <vt:lpwstr/>
  </property>
</Properties>
</file>